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av" ContentType="audio/x-wav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tags/tag5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6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7.xml" ContentType="application/vnd.openxmlformats-officedocument.presentationml.tags+xml"/>
  <Override PartName="/ppt/notesSlides/notesSlide14.xml" ContentType="application/vnd.openxmlformats-officedocument.presentationml.notesSlide+xml"/>
  <Override PartName="/ppt/tags/tag8.xml" ContentType="application/vnd.openxmlformats-officedocument.presentationml.tags+xml"/>
  <Override PartName="/ppt/notesSlides/notesSlide15.xml" ContentType="application/vnd.openxmlformats-officedocument.presentationml.notesSlide+xml"/>
  <Override PartName="/ppt/tags/tag9.xml" ContentType="application/vnd.openxmlformats-officedocument.presentationml.tags+xml"/>
  <Override PartName="/ppt/notesSlides/notesSlide16.xml" ContentType="application/vnd.openxmlformats-officedocument.presentationml.notesSlide+xml"/>
  <Override PartName="/ppt/tags/tag10.xml" ContentType="application/vnd.openxmlformats-officedocument.presentationml.tags+xml"/>
  <Override PartName="/ppt/notesSlides/notesSlide17.xml" ContentType="application/vnd.openxmlformats-officedocument.presentationml.notesSlide+xml"/>
  <Override PartName="/ppt/tags/tag11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2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13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728" r:id="rId1"/>
  </p:sldMasterIdLst>
  <p:notesMasterIdLst>
    <p:notesMasterId r:id="rId28"/>
  </p:notesMasterIdLst>
  <p:handoutMasterIdLst>
    <p:handoutMasterId r:id="rId29"/>
  </p:handoutMasterIdLst>
  <p:sldIdLst>
    <p:sldId id="494" r:id="rId2"/>
    <p:sldId id="495" r:id="rId3"/>
    <p:sldId id="439" r:id="rId4"/>
    <p:sldId id="500" r:id="rId5"/>
    <p:sldId id="502" r:id="rId6"/>
    <p:sldId id="479" r:id="rId7"/>
    <p:sldId id="504" r:id="rId8"/>
    <p:sldId id="478" r:id="rId9"/>
    <p:sldId id="510" r:id="rId10"/>
    <p:sldId id="357" r:id="rId11"/>
    <p:sldId id="505" r:id="rId12"/>
    <p:sldId id="512" r:id="rId13"/>
    <p:sldId id="520" r:id="rId14"/>
    <p:sldId id="507" r:id="rId15"/>
    <p:sldId id="513" r:id="rId16"/>
    <p:sldId id="358" r:id="rId17"/>
    <p:sldId id="462" r:id="rId18"/>
    <p:sldId id="409" r:id="rId19"/>
    <p:sldId id="517" r:id="rId20"/>
    <p:sldId id="514" r:id="rId21"/>
    <p:sldId id="488" r:id="rId22"/>
    <p:sldId id="438" r:id="rId23"/>
    <p:sldId id="509" r:id="rId24"/>
    <p:sldId id="516" r:id="rId25"/>
    <p:sldId id="485" r:id="rId26"/>
    <p:sldId id="362" r:id="rId2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68" userDrawn="1">
          <p15:clr>
            <a:srgbClr val="A4A3A4"/>
          </p15:clr>
        </p15:guide>
        <p15:guide id="2" pos="576" userDrawn="1">
          <p15:clr>
            <a:srgbClr val="A4A3A4"/>
          </p15:clr>
        </p15:guide>
        <p15:guide id="3" orient="horz" pos="612" userDrawn="1">
          <p15:clr>
            <a:srgbClr val="A4A3A4"/>
          </p15:clr>
        </p15:guide>
        <p15:guide id="4" pos="3024" userDrawn="1">
          <p15:clr>
            <a:srgbClr val="A4A3A4"/>
          </p15:clr>
        </p15:guide>
        <p15:guide id="5" orient="horz" pos="1668" userDrawn="1">
          <p15:clr>
            <a:srgbClr val="A4A3A4"/>
          </p15:clr>
        </p15:guide>
        <p15:guide id="7" pos="523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uaicheng Li" initials="HL" lastIdx="1" clrIdx="0">
    <p:extLst>
      <p:ext uri="{19B8F6BF-5375-455C-9EA6-DF929625EA0E}">
        <p15:presenceInfo xmlns:p15="http://schemas.microsoft.com/office/powerpoint/2012/main" userId="37e927ffafc6046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B0000"/>
    <a:srgbClr val="A2273C"/>
    <a:srgbClr val="0000FF"/>
    <a:srgbClr val="800000"/>
    <a:srgbClr val="00FF00"/>
    <a:srgbClr val="CC002B"/>
    <a:srgbClr val="600A18"/>
    <a:srgbClr val="4F1217"/>
    <a:srgbClr val="FF00FF"/>
    <a:srgbClr val="009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98" autoAdjust="0"/>
    <p:restoredTop sz="87280"/>
  </p:normalViewPr>
  <p:slideViewPr>
    <p:cSldViewPr snapToObjects="1">
      <p:cViewPr varScale="1">
        <p:scale>
          <a:sx n="253" d="100"/>
          <a:sy n="253" d="100"/>
        </p:scale>
        <p:origin x="1808" y="176"/>
      </p:cViewPr>
      <p:guideLst>
        <p:guide orient="horz" pos="468"/>
        <p:guide pos="576"/>
        <p:guide orient="horz" pos="612"/>
        <p:guide pos="3024"/>
        <p:guide orient="horz" pos="1668"/>
        <p:guide pos="52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0" d="100"/>
        <a:sy n="12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 showGuides="1">
      <p:cViewPr varScale="1">
        <p:scale>
          <a:sx n="114" d="100"/>
          <a:sy n="114" d="100"/>
        </p:scale>
        <p:origin x="2856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D056C4-132D-C044-83DA-36C771DBAF7F}" type="datetimeFigureOut">
              <a:rPr lang="en-US" smtClean="0"/>
              <a:t>3/14/22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E73C46-BCD4-C841-8A7D-7E7696BA48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5979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1C84F0-E1B3-A84D-B080-A5EC3A2F89D8}" type="datetimeFigureOut">
              <a:rPr lang="en-US" smtClean="0"/>
              <a:t>3/14/22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885528-96B8-1144-A84C-245ACA11C1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3094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6073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8625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9847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8062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4470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743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7620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3509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3096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6061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788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898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9820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5314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0839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6334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9872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9747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192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230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3681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8797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9826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4630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8235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465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8CD7232-14E3-3B4B-AD7F-CB9DA739BA76}"/>
              </a:ext>
            </a:extLst>
          </p:cNvPr>
          <p:cNvSpPr/>
          <p:nvPr userDrawn="1"/>
        </p:nvSpPr>
        <p:spPr>
          <a:xfrm>
            <a:off x="0" y="1"/>
            <a:ext cx="9144000" cy="2228849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914650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16942"/>
            <a:ext cx="7772400" cy="1102519"/>
          </a:xfrm>
        </p:spPr>
        <p:txBody>
          <a:bodyPr/>
          <a:lstStyle>
            <a:lvl1pPr algn="ctr">
              <a:defRPr sz="3600" b="1" i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D30A64F-DFA8-AC48-9C3C-3AAB3DC62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413" y="171451"/>
            <a:ext cx="8562346" cy="457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507E95D-5DAD-1648-AFA8-297F92173A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413" y="807543"/>
            <a:ext cx="8562346" cy="41645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C61996-5A16-094F-8FD3-0DB3D91AF13E}"/>
              </a:ext>
            </a:extLst>
          </p:cNvPr>
          <p:cNvSpPr txBox="1">
            <a:spLocks/>
          </p:cNvSpPr>
          <p:nvPr userDrawn="1"/>
        </p:nvSpPr>
        <p:spPr>
          <a:xfrm>
            <a:off x="8341368" y="0"/>
            <a:ext cx="80263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600" kern="1200" baseline="0">
                <a:solidFill>
                  <a:schemeClr val="tx1">
                    <a:lumMod val="50000"/>
                  </a:schemeClr>
                </a:solidFill>
                <a:latin typeface="Helvetica" pitchFamily="2" charset="0"/>
                <a:ea typeface="+mn-ea"/>
                <a:cs typeface="Gill San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168668" y="800101"/>
            <a:ext cx="4403332" cy="4069555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 hasCustomPrompt="1"/>
          </p:nvPr>
        </p:nvSpPr>
        <p:spPr>
          <a:xfrm>
            <a:off x="4724400" y="800102"/>
            <a:ext cx="4244732" cy="4069554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668" y="205978"/>
            <a:ext cx="8800465" cy="479822"/>
          </a:xfrm>
        </p:spPr>
        <p:txBody>
          <a:bodyPr/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9FCACC9-B65D-8B4B-973F-98B282ECC9C8}"/>
              </a:ext>
            </a:extLst>
          </p:cNvPr>
          <p:cNvSpPr txBox="1">
            <a:spLocks/>
          </p:cNvSpPr>
          <p:nvPr userDrawn="1"/>
        </p:nvSpPr>
        <p:spPr>
          <a:xfrm>
            <a:off x="8341368" y="0"/>
            <a:ext cx="80263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600" kern="1200" baseline="0">
                <a:solidFill>
                  <a:schemeClr val="tx1">
                    <a:lumMod val="50000"/>
                  </a:schemeClr>
                </a:solidFill>
                <a:latin typeface="Helvetica" pitchFamily="2" charset="0"/>
                <a:ea typeface="+mn-ea"/>
                <a:cs typeface="Gill San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CCA5294-7C91-7346-87AF-D197C1A1856B}"/>
              </a:ext>
            </a:extLst>
          </p:cNvPr>
          <p:cNvSpPr txBox="1">
            <a:spLocks/>
          </p:cNvSpPr>
          <p:nvPr userDrawn="1"/>
        </p:nvSpPr>
        <p:spPr>
          <a:xfrm>
            <a:off x="8341368" y="0"/>
            <a:ext cx="80263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600" kern="1200" baseline="0">
                <a:solidFill>
                  <a:schemeClr val="tx1">
                    <a:lumMod val="50000"/>
                  </a:schemeClr>
                </a:solidFill>
                <a:latin typeface="Helvetica" pitchFamily="2" charset="0"/>
                <a:ea typeface="+mn-ea"/>
                <a:cs typeface="Gill San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806" y="164803"/>
            <a:ext cx="8621875" cy="546101"/>
          </a:xfrm>
        </p:spPr>
        <p:txBody>
          <a:bodyPr/>
          <a:lstStyle>
            <a:lvl1pPr>
              <a:defRPr b="0">
                <a:ln w="12700" cmpd="sng">
                  <a:solidFill>
                    <a:schemeClr val="bg1"/>
                  </a:solidFill>
                  <a:prstDash val="solid"/>
                </a:ln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41368" y="4869657"/>
            <a:ext cx="802632" cy="273844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277806" y="849809"/>
            <a:ext cx="8621875" cy="401984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840686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7413" y="171451"/>
            <a:ext cx="8562346" cy="457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7413" y="807543"/>
            <a:ext cx="8562346" cy="41645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1368" y="0"/>
            <a:ext cx="80263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aseline="0">
                <a:solidFill>
                  <a:schemeClr val="tx1">
                    <a:lumMod val="50000"/>
                  </a:schemeClr>
                </a:solidFill>
                <a:latin typeface="Helvetica" pitchFamily="2" charset="0"/>
                <a:cs typeface="Gill Sans"/>
              </a:defRPr>
            </a:lvl1pPr>
          </a:lstStyle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729" r:id="rId1"/>
    <p:sldLayoutId id="2147484730" r:id="rId2"/>
    <p:sldLayoutId id="2147484732" r:id="rId3"/>
    <p:sldLayoutId id="2147484735" r:id="rId4"/>
    <p:sldLayoutId id="2147484736" r:id="rId5"/>
  </p:sldLayoutIdLst>
  <p:hf hdr="0"/>
  <p:txStyles>
    <p:titleStyle>
      <a:lvl1pPr algn="l" defTabSz="685800" rtl="0" eaLnBrk="1" latinLnBrk="0" hangingPunct="1">
        <a:spcBef>
          <a:spcPct val="0"/>
        </a:spcBef>
        <a:buNone/>
        <a:defRPr sz="3000" b="0" kern="1200" cap="none" spc="38" baseline="0">
          <a:ln w="12700" cmpd="sng">
            <a:solidFill>
              <a:schemeClr val="bg1"/>
            </a:solidFill>
            <a:prstDash val="solid"/>
          </a:ln>
          <a:solidFill>
            <a:schemeClr val="bg1"/>
          </a:solidFill>
          <a:effectLst/>
          <a:latin typeface="Gill Sans"/>
          <a:ea typeface="+mj-ea"/>
          <a:cs typeface="Gill San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685800" rtl="0" eaLnBrk="1" latinLnBrk="0" hangingPunct="1">
        <a:lnSpc>
          <a:spcPct val="100000"/>
        </a:lnSpc>
        <a:spcBef>
          <a:spcPts val="1125"/>
        </a:spcBef>
        <a:spcAft>
          <a:spcPts val="0"/>
        </a:spcAft>
        <a:buClr>
          <a:schemeClr val="bg1"/>
        </a:buClr>
        <a:buSzPct val="75000"/>
        <a:buFont typeface="Wingdings" pitchFamily="2" charset="2"/>
        <a:buChar char="q"/>
        <a:defRPr sz="2400" kern="1200" spc="23" baseline="0">
          <a:solidFill>
            <a:schemeClr val="bg1"/>
          </a:solidFill>
          <a:latin typeface="Gill Sans"/>
          <a:ea typeface="+mn-ea"/>
          <a:cs typeface="Gill Sans"/>
        </a:defRPr>
      </a:lvl1pPr>
      <a:lvl2pPr marL="557213" indent="-214313" algn="l" defTabSz="685800" rtl="0" eaLnBrk="1" latinLnBrk="0" hangingPunct="1">
        <a:lnSpc>
          <a:spcPct val="100000"/>
        </a:lnSpc>
        <a:spcBef>
          <a:spcPts val="225"/>
        </a:spcBef>
        <a:spcAft>
          <a:spcPts val="0"/>
        </a:spcAft>
        <a:buClr>
          <a:schemeClr val="bg1"/>
        </a:buClr>
        <a:buFont typeface="Wingdings" charset="2"/>
        <a:buChar char="§"/>
        <a:defRPr sz="2000" kern="1200" spc="23" baseline="0">
          <a:solidFill>
            <a:srgbClr val="000000"/>
          </a:solidFill>
          <a:latin typeface="Gill Sans"/>
          <a:ea typeface="+mn-ea"/>
          <a:cs typeface="Gill San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225"/>
        </a:spcBef>
        <a:spcAft>
          <a:spcPts val="0"/>
        </a:spcAft>
        <a:buClr>
          <a:schemeClr val="bg1"/>
        </a:buClr>
        <a:buSzPct val="75000"/>
        <a:buFont typeface="Lucida Grande"/>
        <a:buChar char="-"/>
        <a:defRPr sz="1800" kern="1200" spc="23" baseline="0">
          <a:solidFill>
            <a:srgbClr val="000000"/>
          </a:solidFill>
          <a:latin typeface="Gill Sans"/>
          <a:ea typeface="+mn-ea"/>
          <a:cs typeface="Gill San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225"/>
        </a:spcBef>
        <a:spcAft>
          <a:spcPts val="0"/>
        </a:spcAft>
        <a:buClr>
          <a:schemeClr val="bg1"/>
        </a:buClr>
        <a:buFont typeface="Arial" pitchFamily="34" charset="0"/>
        <a:buChar char="•"/>
        <a:defRPr sz="1600" kern="1200" spc="23" baseline="0">
          <a:solidFill>
            <a:srgbClr val="000000"/>
          </a:solidFill>
          <a:latin typeface="Gill Sans"/>
          <a:ea typeface="+mn-ea"/>
          <a:cs typeface="Gill San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225"/>
        </a:spcBef>
        <a:spcAft>
          <a:spcPts val="0"/>
        </a:spcAft>
        <a:buClr>
          <a:srgbClr val="800000"/>
        </a:buClr>
        <a:buFont typeface="Arial" pitchFamily="34" charset="0"/>
        <a:buChar char="•"/>
        <a:defRPr sz="1275" kern="1200" spc="23" baseline="0">
          <a:solidFill>
            <a:srgbClr val="000000"/>
          </a:solidFill>
          <a:latin typeface="Gill Sans"/>
          <a:ea typeface="+mn-ea"/>
          <a:cs typeface="Gill Sans"/>
        </a:defRPr>
      </a:lvl5pPr>
      <a:lvl6pPr marL="1885950" indent="-171450" algn="l" defTabSz="685800" rtl="0" eaLnBrk="1" latinLnBrk="0" hangingPunct="1">
        <a:lnSpc>
          <a:spcPct val="100000"/>
        </a:lnSpc>
        <a:spcBef>
          <a:spcPct val="20000"/>
        </a:spcBef>
        <a:spcAft>
          <a:spcPts val="450"/>
        </a:spcAft>
        <a:buClr>
          <a:schemeClr val="tx2"/>
        </a:buClr>
        <a:buFont typeface="Arial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00000"/>
        </a:lnSpc>
        <a:spcBef>
          <a:spcPct val="20000"/>
        </a:spcBef>
        <a:spcAft>
          <a:spcPts val="450"/>
        </a:spcAft>
        <a:buClr>
          <a:schemeClr val="tx2"/>
        </a:buClr>
        <a:buFont typeface="Arial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00000"/>
        </a:lnSpc>
        <a:spcBef>
          <a:spcPct val="20000"/>
        </a:spcBef>
        <a:spcAft>
          <a:spcPts val="450"/>
        </a:spcAft>
        <a:buClr>
          <a:schemeClr val="tx2"/>
        </a:buClr>
        <a:buFont typeface="Arial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00000"/>
        </a:lnSpc>
        <a:spcBef>
          <a:spcPct val="20000"/>
        </a:spcBef>
        <a:spcAft>
          <a:spcPts val="450"/>
        </a:spcAft>
        <a:buClr>
          <a:schemeClr val="tx2"/>
        </a:buClr>
        <a:buFont typeface="Arial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9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33.png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3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3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7" Type="http://schemas.openxmlformats.org/officeDocument/2006/relationships/image" Target="../media/image47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emf"/><Relationship Id="rId5" Type="http://schemas.openxmlformats.org/officeDocument/2006/relationships/image" Target="../media/image45.emf"/><Relationship Id="rId4" Type="http://schemas.openxmlformats.org/officeDocument/2006/relationships/image" Target="../media/image4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10.png"/><Relationship Id="rId4" Type="http://schemas.openxmlformats.org/officeDocument/2006/relationships/image" Target="../media/image9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11.jpg"/><Relationship Id="rId4" Type="http://schemas.openxmlformats.org/officeDocument/2006/relationships/image" Target="../media/image9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6.jpg"/><Relationship Id="rId11" Type="http://schemas.openxmlformats.org/officeDocument/2006/relationships/image" Target="../media/image21.jpg"/><Relationship Id="rId5" Type="http://schemas.openxmlformats.org/officeDocument/2006/relationships/image" Target="../media/image15.svg"/><Relationship Id="rId10" Type="http://schemas.openxmlformats.org/officeDocument/2006/relationships/image" Target="../media/image20.jpg"/><Relationship Id="rId4" Type="http://schemas.openxmlformats.org/officeDocument/2006/relationships/image" Target="../media/image14.png"/><Relationship Id="rId9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285750"/>
            <a:ext cx="9144000" cy="1600200"/>
          </a:xfrm>
        </p:spPr>
        <p:txBody>
          <a:bodyPr/>
          <a:lstStyle/>
          <a:p>
            <a:r>
              <a:rPr lang="en-US" dirty="0">
                <a:latin typeface="GILL SANS SEMIBOLD" panose="020B0502020104020203" pitchFamily="34" charset="-79"/>
                <a:cs typeface="GILL SANS SEMIBOLD" panose="020B0502020104020203" pitchFamily="34" charset="-79"/>
              </a:rPr>
              <a:t>IODA: A Host/Device Co-Design </a:t>
            </a:r>
            <a:br>
              <a:rPr lang="en-US" dirty="0">
                <a:latin typeface="GILL SANS SEMIBOLD" panose="020B0502020104020203" pitchFamily="34" charset="-79"/>
                <a:cs typeface="GILL SANS SEMIBOLD" panose="020B0502020104020203" pitchFamily="34" charset="-79"/>
              </a:rPr>
            </a:br>
            <a:r>
              <a:rPr lang="en-US" dirty="0">
                <a:latin typeface="GILL SANS SEMIBOLD" panose="020B0502020104020203" pitchFamily="34" charset="-79"/>
                <a:cs typeface="GILL SANS SEMIBOLD" panose="020B0502020104020203" pitchFamily="34" charset="-79"/>
              </a:rPr>
              <a:t>for Strong Predictability Contract </a:t>
            </a:r>
            <a:br>
              <a:rPr lang="en-US" dirty="0">
                <a:latin typeface="GILL SANS SEMIBOLD" panose="020B0502020104020203" pitchFamily="34" charset="-79"/>
                <a:cs typeface="GILL SANS SEMIBOLD" panose="020B0502020104020203" pitchFamily="34" charset="-79"/>
              </a:rPr>
            </a:br>
            <a:r>
              <a:rPr lang="en-US" dirty="0">
                <a:latin typeface="GILL SANS SEMIBOLD" panose="020B0502020104020203" pitchFamily="34" charset="-79"/>
                <a:cs typeface="GILL SANS SEMIBOLD" panose="020B0502020104020203" pitchFamily="34" charset="-79"/>
              </a:rPr>
              <a:t>on Modern Flash Storage </a:t>
            </a:r>
            <a:endParaRPr lang="en-US" sz="4000" dirty="0">
              <a:latin typeface="GILL SANS SEMIBOLD" panose="020B0502020104020203" pitchFamily="34" charset="-79"/>
              <a:cs typeface="GILL SANS SEMIBOLD" panose="020B0502020104020203" pitchFamily="34" charset="-79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084008-C52F-EB42-8E4C-02BC607139FC}"/>
              </a:ext>
            </a:extLst>
          </p:cNvPr>
          <p:cNvSpPr txBox="1"/>
          <p:nvPr/>
        </p:nvSpPr>
        <p:spPr>
          <a:xfrm>
            <a:off x="0" y="3181350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0000FF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The 28th ACM Symposium on Operating Systems Principles (SOSP’21)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E21270-64FC-504D-99B3-75F5F6ECCD42}"/>
              </a:ext>
            </a:extLst>
          </p:cNvPr>
          <p:cNvSpPr txBox="1"/>
          <p:nvPr/>
        </p:nvSpPr>
        <p:spPr>
          <a:xfrm>
            <a:off x="0" y="2278618"/>
            <a:ext cx="91439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>
                <a:solidFill>
                  <a:schemeClr val="bg1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Huaicheng</a:t>
            </a:r>
            <a:r>
              <a:rPr lang="en-US" sz="2200" b="1" dirty="0">
                <a:solidFill>
                  <a:schemeClr val="bg1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 Li</a:t>
            </a:r>
            <a:r>
              <a:rPr lang="en-US" sz="2000" baseline="30000" dirty="0">
                <a:solidFill>
                  <a:schemeClr val="bg1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☆</a:t>
            </a:r>
            <a:r>
              <a:rPr lang="en-US" sz="2000" baseline="300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✶</a:t>
            </a:r>
            <a:r>
              <a:rPr lang="en-US" sz="20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, Martin L. Putra</a:t>
            </a:r>
            <a:r>
              <a:rPr lang="en-US" sz="2000" baseline="30000" dirty="0">
                <a:solidFill>
                  <a:schemeClr val="bg1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☆</a:t>
            </a:r>
            <a:r>
              <a:rPr lang="en-US" sz="20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, Ronald Shi</a:t>
            </a:r>
            <a:r>
              <a:rPr lang="en-US" sz="2000" baseline="30000" dirty="0">
                <a:solidFill>
                  <a:schemeClr val="bg1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☆</a:t>
            </a:r>
            <a:r>
              <a:rPr lang="en-US" sz="20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,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Xing Lin</a:t>
            </a:r>
            <a:r>
              <a:rPr lang="en-US" sz="2000" baseline="300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✽</a:t>
            </a:r>
            <a:r>
              <a:rPr lang="en-US" sz="20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, Gregory R. Ganger</a:t>
            </a:r>
            <a:r>
              <a:rPr lang="en-US" sz="2000" baseline="300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✶</a:t>
            </a:r>
            <a:r>
              <a:rPr lang="en-US" sz="20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Haryadi</a:t>
            </a:r>
            <a:r>
              <a:rPr lang="en-US" sz="20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S. </a:t>
            </a:r>
            <a:r>
              <a:rPr lang="en-US" sz="2000" dirty="0" err="1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Gunawi</a:t>
            </a:r>
            <a:r>
              <a:rPr lang="en-US" sz="2000" baseline="30000" dirty="0">
                <a:solidFill>
                  <a:schemeClr val="bg1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 ☆</a:t>
            </a:r>
            <a:endParaRPr lang="en-US" sz="2000" dirty="0">
              <a:solidFill>
                <a:schemeClr val="bg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BDD084-F3B9-2840-995F-60699DF8150F}"/>
              </a:ext>
            </a:extLst>
          </p:cNvPr>
          <p:cNvSpPr txBox="1"/>
          <p:nvPr/>
        </p:nvSpPr>
        <p:spPr>
          <a:xfrm>
            <a:off x="0" y="4594578"/>
            <a:ext cx="914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aseline="300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☆</a:t>
            </a:r>
            <a:r>
              <a:rPr lang="en-US" sz="2000" i="1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University of Chicago, </a:t>
            </a:r>
            <a:r>
              <a:rPr lang="en-US" sz="2000" baseline="300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✶</a:t>
            </a:r>
            <a:r>
              <a:rPr lang="en-US" sz="2000" i="1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Carnegie Mellon University, </a:t>
            </a:r>
            <a:r>
              <a:rPr lang="en-US" sz="2000" baseline="300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✽</a:t>
            </a:r>
            <a:r>
              <a:rPr lang="en-US" sz="2000" i="1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NetApp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6783DA5-CDEE-DA49-B8B9-0C8E28459DA2}"/>
              </a:ext>
            </a:extLst>
          </p:cNvPr>
          <p:cNvGrpSpPr/>
          <p:nvPr/>
        </p:nvGrpSpPr>
        <p:grpSpPr>
          <a:xfrm>
            <a:off x="3521397" y="3772617"/>
            <a:ext cx="2101204" cy="669561"/>
            <a:chOff x="3457003" y="3620218"/>
            <a:chExt cx="2526575" cy="805108"/>
          </a:xfrm>
        </p:grpSpPr>
        <p:pic>
          <p:nvPicPr>
            <p:cNvPr id="2" name="Picture 2" descr="Artifacts Available (V1.1)">
              <a:extLst>
                <a:ext uri="{FF2B5EF4-FFF2-40B4-BE49-F238E27FC236}">
                  <a16:creationId xmlns:a16="http://schemas.microsoft.com/office/drawing/2014/main" id="{ADF73925-7622-8249-ADDD-990AC0BB32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7003" y="3620218"/>
              <a:ext cx="801979" cy="7977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Artifacts Evaluated - Functional (V1.1)">
              <a:extLst>
                <a:ext uri="{FF2B5EF4-FFF2-40B4-BE49-F238E27FC236}">
                  <a16:creationId xmlns:a16="http://schemas.microsoft.com/office/drawing/2014/main" id="{4D920AD8-D9A0-5943-B3E6-A86928ECFC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9301" y="3627533"/>
              <a:ext cx="801979" cy="7977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Results Reproduced (V1.1)">
              <a:extLst>
                <a:ext uri="{FF2B5EF4-FFF2-40B4-BE49-F238E27FC236}">
                  <a16:creationId xmlns:a16="http://schemas.microsoft.com/office/drawing/2014/main" id="{E68EF7CA-0E76-7342-B351-B55C0FC85C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599" y="3621134"/>
              <a:ext cx="801979" cy="7977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29038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0F0A9-64D3-8547-9B27-1658B2A34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IOD</a:t>
            </a:r>
            <a:r>
              <a:rPr lang="en-US" baseline="-25000" dirty="0">
                <a:latin typeface="Helvetica" pitchFamily="2" charset="0"/>
              </a:rPr>
              <a:t>1</a:t>
            </a:r>
            <a:r>
              <a:rPr lang="en-US" dirty="0"/>
              <a:t>: Predictable Latency Flagged I/</a:t>
            </a:r>
            <a:r>
              <a:rPr lang="en-US" dirty="0" err="1"/>
              <a:t>Os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E88F9E-BACF-4F43-9E30-B63BEA86B48E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838200" y="735012"/>
            <a:ext cx="7924800" cy="4651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i="1" dirty="0">
                <a:solidFill>
                  <a:srgbClr val="00B050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“Fail-if-Slow”: </a:t>
            </a:r>
            <a:r>
              <a:rPr lang="en-US" sz="2000" dirty="0"/>
              <a:t>the SSD should </a:t>
            </a:r>
            <a:r>
              <a:rPr lang="en-US" sz="2000" i="1" dirty="0"/>
              <a:t>fast-fail</a:t>
            </a:r>
            <a:r>
              <a:rPr lang="en-US" sz="2000" dirty="0"/>
              <a:t> an I/O if it contends with GC 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1DBBF5D-63DB-DB46-8A89-DA2AD6FFC667}"/>
              </a:ext>
            </a:extLst>
          </p:cNvPr>
          <p:cNvGrpSpPr/>
          <p:nvPr/>
        </p:nvGrpSpPr>
        <p:grpSpPr>
          <a:xfrm>
            <a:off x="3724602" y="2324894"/>
            <a:ext cx="866712" cy="780284"/>
            <a:chOff x="7772012" y="3163066"/>
            <a:chExt cx="866712" cy="780284"/>
          </a:xfrm>
        </p:grpSpPr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8842ED02-EE6D-7A4E-89BD-7FEF7CDD81C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72400" y="3163066"/>
              <a:ext cx="0" cy="780284"/>
            </a:xfrm>
            <a:prstGeom prst="straightConnector1">
              <a:avLst/>
            </a:prstGeom>
            <a:ln w="38100" cmpd="sng">
              <a:solidFill>
                <a:srgbClr val="00B050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4EB1F55-BCCF-DE49-8A92-3AB3510F5AAC}"/>
                </a:ext>
              </a:extLst>
            </p:cNvPr>
            <p:cNvSpPr txBox="1"/>
            <p:nvPr/>
          </p:nvSpPr>
          <p:spPr>
            <a:xfrm>
              <a:off x="7772012" y="3400227"/>
              <a:ext cx="8667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i="1" dirty="0">
                  <a:solidFill>
                    <a:srgbClr val="00B050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Fast-Fail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D2E64A0-7FF7-A04C-8021-ACD55F20A337}"/>
              </a:ext>
            </a:extLst>
          </p:cNvPr>
          <p:cNvGrpSpPr/>
          <p:nvPr/>
        </p:nvGrpSpPr>
        <p:grpSpPr>
          <a:xfrm>
            <a:off x="381000" y="733308"/>
            <a:ext cx="424382" cy="441154"/>
            <a:chOff x="381000" y="660284"/>
            <a:chExt cx="424382" cy="441154"/>
          </a:xfrm>
        </p:grpSpPr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FD10F335-9A34-C249-8432-6411867A4CC1}"/>
                </a:ext>
              </a:extLst>
            </p:cNvPr>
            <p:cNvSpPr/>
            <p:nvPr/>
          </p:nvSpPr>
          <p:spPr>
            <a:xfrm>
              <a:off x="574772" y="660284"/>
              <a:ext cx="20703" cy="73694"/>
            </a:xfrm>
            <a:custGeom>
              <a:avLst/>
              <a:gdLst>
                <a:gd name="connsiteX0" fmla="*/ 10020 w 20040"/>
                <a:gd name="connsiteY0" fmla="*/ 0 h 71335"/>
                <a:gd name="connsiteX1" fmla="*/ 20040 w 20040"/>
                <a:gd name="connsiteY1" fmla="*/ 10020 h 71335"/>
                <a:gd name="connsiteX2" fmla="*/ 20040 w 20040"/>
                <a:gd name="connsiteY2" fmla="*/ 61315 h 71335"/>
                <a:gd name="connsiteX3" fmla="*/ 10020 w 20040"/>
                <a:gd name="connsiteY3" fmla="*/ 71335 h 71335"/>
                <a:gd name="connsiteX4" fmla="*/ 0 w 20040"/>
                <a:gd name="connsiteY4" fmla="*/ 61315 h 71335"/>
                <a:gd name="connsiteX5" fmla="*/ 0 w 20040"/>
                <a:gd name="connsiteY5" fmla="*/ 10020 h 71335"/>
                <a:gd name="connsiteX6" fmla="*/ 10020 w 20040"/>
                <a:gd name="connsiteY6" fmla="*/ 0 h 71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40" h="71335">
                  <a:moveTo>
                    <a:pt x="10020" y="0"/>
                  </a:moveTo>
                  <a:cubicBezTo>
                    <a:pt x="15554" y="0"/>
                    <a:pt x="20040" y="4486"/>
                    <a:pt x="20040" y="10020"/>
                  </a:cubicBezTo>
                  <a:cubicBezTo>
                    <a:pt x="20040" y="27119"/>
                    <a:pt x="20040" y="44217"/>
                    <a:pt x="20040" y="61315"/>
                  </a:cubicBezTo>
                  <a:cubicBezTo>
                    <a:pt x="19226" y="66620"/>
                    <a:pt x="16167" y="70802"/>
                    <a:pt x="10020" y="71335"/>
                  </a:cubicBezTo>
                  <a:cubicBezTo>
                    <a:pt x="7169" y="70996"/>
                    <a:pt x="1670" y="71535"/>
                    <a:pt x="0" y="61315"/>
                  </a:cubicBezTo>
                  <a:lnTo>
                    <a:pt x="0" y="10020"/>
                  </a:lnTo>
                  <a:cubicBezTo>
                    <a:pt x="0" y="4486"/>
                    <a:pt x="4486" y="0"/>
                    <a:pt x="10020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01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3CE5F8F7-9432-964A-A1FA-26BC7562DE3B}"/>
                </a:ext>
              </a:extLst>
            </p:cNvPr>
            <p:cNvSpPr/>
            <p:nvPr/>
          </p:nvSpPr>
          <p:spPr>
            <a:xfrm>
              <a:off x="457738" y="694602"/>
              <a:ext cx="48575" cy="66172"/>
            </a:xfrm>
            <a:custGeom>
              <a:avLst/>
              <a:gdLst>
                <a:gd name="connsiteX0" fmla="*/ 11085 w 47021"/>
                <a:gd name="connsiteY0" fmla="*/ 32 h 64053"/>
                <a:gd name="connsiteX1" fmla="*/ 19135 w 47021"/>
                <a:gd name="connsiteY1" fmla="*/ 5030 h 64053"/>
                <a:gd name="connsiteX2" fmla="*/ 45532 w 47021"/>
                <a:gd name="connsiteY2" fmla="*/ 48493 h 64053"/>
                <a:gd name="connsiteX3" fmla="*/ 42094 w 47021"/>
                <a:gd name="connsiteY3" fmla="*/ 62564 h 64053"/>
                <a:gd name="connsiteX4" fmla="*/ 28023 w 47021"/>
                <a:gd name="connsiteY4" fmla="*/ 59126 h 64053"/>
                <a:gd name="connsiteX5" fmla="*/ 1626 w 47021"/>
                <a:gd name="connsiteY5" fmla="*/ 15664 h 64053"/>
                <a:gd name="connsiteX6" fmla="*/ 5064 w 47021"/>
                <a:gd name="connsiteY6" fmla="*/ 1593 h 64053"/>
                <a:gd name="connsiteX7" fmla="*/ 11085 w 47021"/>
                <a:gd name="connsiteY7" fmla="*/ 32 h 64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021" h="64053">
                  <a:moveTo>
                    <a:pt x="11085" y="32"/>
                  </a:moveTo>
                  <a:cubicBezTo>
                    <a:pt x="13536" y="241"/>
                    <a:pt x="16324" y="1543"/>
                    <a:pt x="19135" y="5030"/>
                  </a:cubicBezTo>
                  <a:lnTo>
                    <a:pt x="45532" y="48493"/>
                  </a:lnTo>
                  <a:cubicBezTo>
                    <a:pt x="48468" y="53327"/>
                    <a:pt x="46929" y="59627"/>
                    <a:pt x="42094" y="62564"/>
                  </a:cubicBezTo>
                  <a:cubicBezTo>
                    <a:pt x="37260" y="65500"/>
                    <a:pt x="30960" y="63961"/>
                    <a:pt x="28023" y="59126"/>
                  </a:cubicBezTo>
                  <a:lnTo>
                    <a:pt x="1626" y="15664"/>
                  </a:lnTo>
                  <a:cubicBezTo>
                    <a:pt x="-2481" y="9162"/>
                    <a:pt x="2146" y="3365"/>
                    <a:pt x="5064" y="1593"/>
                  </a:cubicBezTo>
                  <a:cubicBezTo>
                    <a:pt x="6523" y="707"/>
                    <a:pt x="8635" y="-177"/>
                    <a:pt x="11085" y="32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01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FCC59E2E-9F7E-E94D-8EAD-08E3C73C3F91}"/>
                </a:ext>
              </a:extLst>
            </p:cNvPr>
            <p:cNvSpPr/>
            <p:nvPr/>
          </p:nvSpPr>
          <p:spPr>
            <a:xfrm>
              <a:off x="662521" y="694599"/>
              <a:ext cx="48588" cy="66111"/>
            </a:xfrm>
            <a:custGeom>
              <a:avLst/>
              <a:gdLst>
                <a:gd name="connsiteX0" fmla="*/ 34168 w 47033"/>
                <a:gd name="connsiteY0" fmla="*/ 299 h 63995"/>
                <a:gd name="connsiteX1" fmla="*/ 42032 w 47033"/>
                <a:gd name="connsiteY1" fmla="*/ 1513 h 63995"/>
                <a:gd name="connsiteX2" fmla="*/ 45521 w 47033"/>
                <a:gd name="connsiteY2" fmla="*/ 15795 h 63995"/>
                <a:gd name="connsiteX3" fmla="*/ 19284 w 47033"/>
                <a:gd name="connsiteY3" fmla="*/ 58994 h 63995"/>
                <a:gd name="connsiteX4" fmla="*/ 5002 w 47033"/>
                <a:gd name="connsiteY4" fmla="*/ 62483 h 63995"/>
                <a:gd name="connsiteX5" fmla="*/ 1513 w 47033"/>
                <a:gd name="connsiteY5" fmla="*/ 48201 h 63995"/>
                <a:gd name="connsiteX6" fmla="*/ 27750 w 47033"/>
                <a:gd name="connsiteY6" fmla="*/ 5001 h 63995"/>
                <a:gd name="connsiteX7" fmla="*/ 34168 w 47033"/>
                <a:gd name="connsiteY7" fmla="*/ 299 h 63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033" h="63995">
                  <a:moveTo>
                    <a:pt x="34168" y="299"/>
                  </a:moveTo>
                  <a:cubicBezTo>
                    <a:pt x="36753" y="-332"/>
                    <a:pt x="39578" y="22"/>
                    <a:pt x="42032" y="1513"/>
                  </a:cubicBezTo>
                  <a:cubicBezTo>
                    <a:pt x="46939" y="4493"/>
                    <a:pt x="48502" y="10887"/>
                    <a:pt x="45521" y="15795"/>
                  </a:cubicBezTo>
                  <a:lnTo>
                    <a:pt x="19284" y="58994"/>
                  </a:lnTo>
                  <a:cubicBezTo>
                    <a:pt x="16304" y="63902"/>
                    <a:pt x="9909" y="65464"/>
                    <a:pt x="5002" y="62483"/>
                  </a:cubicBezTo>
                  <a:cubicBezTo>
                    <a:pt x="94" y="59503"/>
                    <a:pt x="-1468" y="53108"/>
                    <a:pt x="1513" y="48201"/>
                  </a:cubicBezTo>
                  <a:lnTo>
                    <a:pt x="27750" y="5001"/>
                  </a:lnTo>
                  <a:cubicBezTo>
                    <a:pt x="29240" y="2548"/>
                    <a:pt x="31584" y="930"/>
                    <a:pt x="34168" y="299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01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9E80BCA9-CCE8-7745-961C-122797502E92}"/>
                </a:ext>
              </a:extLst>
            </p:cNvPr>
            <p:cNvSpPr/>
            <p:nvPr/>
          </p:nvSpPr>
          <p:spPr>
            <a:xfrm>
              <a:off x="470028" y="774898"/>
              <a:ext cx="227878" cy="241034"/>
            </a:xfrm>
            <a:custGeom>
              <a:avLst/>
              <a:gdLst>
                <a:gd name="connsiteX0" fmla="*/ 148196 w 221978"/>
                <a:gd name="connsiteY0" fmla="*/ 100727 h 233319"/>
                <a:gd name="connsiteX1" fmla="*/ 139456 w 221978"/>
                <a:gd name="connsiteY1" fmla="*/ 102643 h 233319"/>
                <a:gd name="connsiteX2" fmla="*/ 111846 w 221978"/>
                <a:gd name="connsiteY2" fmla="*/ 112165 h 233319"/>
                <a:gd name="connsiteX3" fmla="*/ 83905 w 221978"/>
                <a:gd name="connsiteY3" fmla="*/ 102910 h 233319"/>
                <a:gd name="connsiteX4" fmla="*/ 78955 w 221978"/>
                <a:gd name="connsiteY4" fmla="*/ 110817 h 233319"/>
                <a:gd name="connsiteX5" fmla="*/ 106989 w 221978"/>
                <a:gd name="connsiteY5" fmla="*/ 185136 h 233319"/>
                <a:gd name="connsiteX6" fmla="*/ 113999 w 221978"/>
                <a:gd name="connsiteY6" fmla="*/ 186579 h 233319"/>
                <a:gd name="connsiteX7" fmla="*/ 145642 w 221978"/>
                <a:gd name="connsiteY7" fmla="*/ 108951 h 233319"/>
                <a:gd name="connsiteX8" fmla="*/ 148196 w 221978"/>
                <a:gd name="connsiteY8" fmla="*/ 100727 h 233319"/>
                <a:gd name="connsiteX9" fmla="*/ 113768 w 221978"/>
                <a:gd name="connsiteY9" fmla="*/ 0 h 233319"/>
                <a:gd name="connsiteX10" fmla="*/ 195210 w 221978"/>
                <a:gd name="connsiteY10" fmla="*/ 176513 h 233319"/>
                <a:gd name="connsiteX11" fmla="*/ 164616 w 221978"/>
                <a:gd name="connsiteY11" fmla="*/ 233319 h 233319"/>
                <a:gd name="connsiteX12" fmla="*/ 56912 w 221978"/>
                <a:gd name="connsiteY12" fmla="*/ 233319 h 233319"/>
                <a:gd name="connsiteX13" fmla="*/ 21456 w 221978"/>
                <a:gd name="connsiteY13" fmla="*/ 167623 h 233319"/>
                <a:gd name="connsiteX14" fmla="*/ 113768 w 221978"/>
                <a:gd name="connsiteY14" fmla="*/ 0 h 233319"/>
                <a:gd name="connsiteX0" fmla="*/ 148196 w 220584"/>
                <a:gd name="connsiteY0" fmla="*/ 100727 h 233319"/>
                <a:gd name="connsiteX1" fmla="*/ 139456 w 220584"/>
                <a:gd name="connsiteY1" fmla="*/ 102643 h 233319"/>
                <a:gd name="connsiteX2" fmla="*/ 111846 w 220584"/>
                <a:gd name="connsiteY2" fmla="*/ 112165 h 233319"/>
                <a:gd name="connsiteX3" fmla="*/ 83905 w 220584"/>
                <a:gd name="connsiteY3" fmla="*/ 102910 h 233319"/>
                <a:gd name="connsiteX4" fmla="*/ 78955 w 220584"/>
                <a:gd name="connsiteY4" fmla="*/ 110817 h 233319"/>
                <a:gd name="connsiteX5" fmla="*/ 106989 w 220584"/>
                <a:gd name="connsiteY5" fmla="*/ 185136 h 233319"/>
                <a:gd name="connsiteX6" fmla="*/ 113999 w 220584"/>
                <a:gd name="connsiteY6" fmla="*/ 186579 h 233319"/>
                <a:gd name="connsiteX7" fmla="*/ 145642 w 220584"/>
                <a:gd name="connsiteY7" fmla="*/ 108951 h 233319"/>
                <a:gd name="connsiteX8" fmla="*/ 148196 w 220584"/>
                <a:gd name="connsiteY8" fmla="*/ 100727 h 233319"/>
                <a:gd name="connsiteX9" fmla="*/ 113768 w 220584"/>
                <a:gd name="connsiteY9" fmla="*/ 0 h 233319"/>
                <a:gd name="connsiteX10" fmla="*/ 195210 w 220584"/>
                <a:gd name="connsiteY10" fmla="*/ 176513 h 233319"/>
                <a:gd name="connsiteX11" fmla="*/ 164616 w 220584"/>
                <a:gd name="connsiteY11" fmla="*/ 233319 h 233319"/>
                <a:gd name="connsiteX12" fmla="*/ 56912 w 220584"/>
                <a:gd name="connsiteY12" fmla="*/ 233319 h 233319"/>
                <a:gd name="connsiteX13" fmla="*/ 21456 w 220584"/>
                <a:gd name="connsiteY13" fmla="*/ 167623 h 233319"/>
                <a:gd name="connsiteX14" fmla="*/ 113768 w 220584"/>
                <a:gd name="connsiteY14" fmla="*/ 0 h 233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0584" h="233319">
                  <a:moveTo>
                    <a:pt x="148196" y="100727"/>
                  </a:moveTo>
                  <a:cubicBezTo>
                    <a:pt x="146528" y="99132"/>
                    <a:pt x="142979" y="99227"/>
                    <a:pt x="139456" y="102643"/>
                  </a:cubicBezTo>
                  <a:cubicBezTo>
                    <a:pt x="130654" y="109347"/>
                    <a:pt x="121031" y="112275"/>
                    <a:pt x="111846" y="112165"/>
                  </a:cubicBezTo>
                  <a:cubicBezTo>
                    <a:pt x="105846" y="112808"/>
                    <a:pt x="93976" y="110134"/>
                    <a:pt x="83905" y="102910"/>
                  </a:cubicBezTo>
                  <a:cubicBezTo>
                    <a:pt x="71294" y="95750"/>
                    <a:pt x="71132" y="105075"/>
                    <a:pt x="78955" y="110817"/>
                  </a:cubicBezTo>
                  <a:cubicBezTo>
                    <a:pt x="97987" y="129977"/>
                    <a:pt x="107848" y="156107"/>
                    <a:pt x="106989" y="185136"/>
                  </a:cubicBezTo>
                  <a:cubicBezTo>
                    <a:pt x="107344" y="193481"/>
                    <a:pt x="113769" y="191379"/>
                    <a:pt x="113999" y="186579"/>
                  </a:cubicBezTo>
                  <a:cubicBezTo>
                    <a:pt x="117445" y="161891"/>
                    <a:pt x="124658" y="130909"/>
                    <a:pt x="145642" y="108951"/>
                  </a:cubicBezTo>
                  <a:cubicBezTo>
                    <a:pt x="149649" y="105607"/>
                    <a:pt x="149863" y="102322"/>
                    <a:pt x="148196" y="100727"/>
                  </a:cubicBezTo>
                  <a:close/>
                  <a:moveTo>
                    <a:pt x="113768" y="0"/>
                  </a:moveTo>
                  <a:cubicBezTo>
                    <a:pt x="214371" y="182"/>
                    <a:pt x="249363" y="112029"/>
                    <a:pt x="195210" y="176513"/>
                  </a:cubicBezTo>
                  <a:cubicBezTo>
                    <a:pt x="182059" y="195448"/>
                    <a:pt x="172353" y="207985"/>
                    <a:pt x="164616" y="233319"/>
                  </a:cubicBezTo>
                  <a:lnTo>
                    <a:pt x="56912" y="233319"/>
                  </a:lnTo>
                  <a:cubicBezTo>
                    <a:pt x="52968" y="210928"/>
                    <a:pt x="40165" y="192967"/>
                    <a:pt x="21456" y="167623"/>
                  </a:cubicBezTo>
                  <a:cubicBezTo>
                    <a:pt x="-27843" y="108939"/>
                    <a:pt x="9832" y="344"/>
                    <a:pt x="113768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013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D7F8BE74-9450-174F-93C1-8C1D204B7278}"/>
                </a:ext>
              </a:extLst>
            </p:cNvPr>
            <p:cNvSpPr/>
            <p:nvPr/>
          </p:nvSpPr>
          <p:spPr>
            <a:xfrm>
              <a:off x="721202" y="783477"/>
              <a:ext cx="65439" cy="47488"/>
            </a:xfrm>
            <a:custGeom>
              <a:avLst/>
              <a:gdLst>
                <a:gd name="connsiteX0" fmla="*/ 56475 w 63344"/>
                <a:gd name="connsiteY0" fmla="*/ 240 h 45968"/>
                <a:gd name="connsiteX1" fmla="*/ 62011 w 63344"/>
                <a:gd name="connsiteY1" fmla="*/ 4229 h 45968"/>
                <a:gd name="connsiteX2" fmla="*/ 59116 w 63344"/>
                <a:gd name="connsiteY2" fmla="*/ 16500 h 45968"/>
                <a:gd name="connsiteX3" fmla="*/ 13606 w 63344"/>
                <a:gd name="connsiteY3" fmla="*/ 44635 h 45968"/>
                <a:gd name="connsiteX4" fmla="*/ 1334 w 63344"/>
                <a:gd name="connsiteY4" fmla="*/ 41740 h 45968"/>
                <a:gd name="connsiteX5" fmla="*/ 4230 w 63344"/>
                <a:gd name="connsiteY5" fmla="*/ 29468 h 45968"/>
                <a:gd name="connsiteX6" fmla="*/ 49740 w 63344"/>
                <a:gd name="connsiteY6" fmla="*/ 1334 h 45968"/>
                <a:gd name="connsiteX7" fmla="*/ 56475 w 63344"/>
                <a:gd name="connsiteY7" fmla="*/ 240 h 45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344" h="45968">
                  <a:moveTo>
                    <a:pt x="56475" y="240"/>
                  </a:moveTo>
                  <a:cubicBezTo>
                    <a:pt x="58696" y="764"/>
                    <a:pt x="60717" y="2135"/>
                    <a:pt x="62011" y="4229"/>
                  </a:cubicBezTo>
                  <a:cubicBezTo>
                    <a:pt x="64600" y="8417"/>
                    <a:pt x="63304" y="13911"/>
                    <a:pt x="59116" y="16500"/>
                  </a:cubicBezTo>
                  <a:lnTo>
                    <a:pt x="13606" y="44635"/>
                  </a:lnTo>
                  <a:cubicBezTo>
                    <a:pt x="9418" y="47224"/>
                    <a:pt x="3924" y="45928"/>
                    <a:pt x="1334" y="41740"/>
                  </a:cubicBezTo>
                  <a:cubicBezTo>
                    <a:pt x="-1255" y="37552"/>
                    <a:pt x="42" y="32058"/>
                    <a:pt x="4230" y="29468"/>
                  </a:cubicBezTo>
                  <a:lnTo>
                    <a:pt x="49740" y="1334"/>
                  </a:lnTo>
                  <a:cubicBezTo>
                    <a:pt x="51834" y="39"/>
                    <a:pt x="54254" y="-284"/>
                    <a:pt x="56475" y="24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01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28615DBC-6675-664A-9CCA-646FFB2F6BD6}"/>
                </a:ext>
              </a:extLst>
            </p:cNvPr>
            <p:cNvSpPr/>
            <p:nvPr/>
          </p:nvSpPr>
          <p:spPr>
            <a:xfrm>
              <a:off x="381000" y="786503"/>
              <a:ext cx="65343" cy="47190"/>
            </a:xfrm>
            <a:custGeom>
              <a:avLst/>
              <a:gdLst>
                <a:gd name="connsiteX0" fmla="*/ 6636 w 63252"/>
                <a:gd name="connsiteY0" fmla="*/ 232 h 45680"/>
                <a:gd name="connsiteX1" fmla="*/ 13142 w 63252"/>
                <a:gd name="connsiteY1" fmla="*/ 1288 h 45680"/>
                <a:gd name="connsiteX2" fmla="*/ 59168 w 63252"/>
                <a:gd name="connsiteY2" fmla="*/ 29742 h 45680"/>
                <a:gd name="connsiteX3" fmla="*/ 61965 w 63252"/>
                <a:gd name="connsiteY3" fmla="*/ 41596 h 45680"/>
                <a:gd name="connsiteX4" fmla="*/ 50111 w 63252"/>
                <a:gd name="connsiteY4" fmla="*/ 44392 h 45680"/>
                <a:gd name="connsiteX5" fmla="*/ 4085 w 63252"/>
                <a:gd name="connsiteY5" fmla="*/ 15939 h 45680"/>
                <a:gd name="connsiteX6" fmla="*/ 1288 w 63252"/>
                <a:gd name="connsiteY6" fmla="*/ 4085 h 45680"/>
                <a:gd name="connsiteX7" fmla="*/ 6636 w 63252"/>
                <a:gd name="connsiteY7" fmla="*/ 232 h 45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252" h="45680">
                  <a:moveTo>
                    <a:pt x="6636" y="232"/>
                  </a:moveTo>
                  <a:cubicBezTo>
                    <a:pt x="8781" y="-274"/>
                    <a:pt x="11119" y="38"/>
                    <a:pt x="13142" y="1288"/>
                  </a:cubicBezTo>
                  <a:lnTo>
                    <a:pt x="59168" y="29742"/>
                  </a:lnTo>
                  <a:cubicBezTo>
                    <a:pt x="63214" y="32243"/>
                    <a:pt x="64466" y="37550"/>
                    <a:pt x="61965" y="41596"/>
                  </a:cubicBezTo>
                  <a:cubicBezTo>
                    <a:pt x="59463" y="45641"/>
                    <a:pt x="54156" y="46894"/>
                    <a:pt x="50111" y="44392"/>
                  </a:cubicBezTo>
                  <a:lnTo>
                    <a:pt x="4085" y="15939"/>
                  </a:lnTo>
                  <a:cubicBezTo>
                    <a:pt x="39" y="13438"/>
                    <a:pt x="-1213" y="8131"/>
                    <a:pt x="1288" y="4085"/>
                  </a:cubicBezTo>
                  <a:cubicBezTo>
                    <a:pt x="2539" y="2062"/>
                    <a:pt x="4491" y="738"/>
                    <a:pt x="6636" y="232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01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1989BA8E-F6F3-6A47-B8B9-BBCAD0B96A94}"/>
                </a:ext>
              </a:extLst>
            </p:cNvPr>
            <p:cNvSpPr/>
            <p:nvPr/>
          </p:nvSpPr>
          <p:spPr>
            <a:xfrm>
              <a:off x="731966" y="890747"/>
              <a:ext cx="73416" cy="21066"/>
            </a:xfrm>
            <a:custGeom>
              <a:avLst/>
              <a:gdLst>
                <a:gd name="connsiteX0" fmla="*/ 9927 w 71066"/>
                <a:gd name="connsiteY0" fmla="*/ 0 h 20391"/>
                <a:gd name="connsiteX1" fmla="*/ 60870 w 71066"/>
                <a:gd name="connsiteY1" fmla="*/ 0 h 20391"/>
                <a:gd name="connsiteX2" fmla="*/ 71066 w 71066"/>
                <a:gd name="connsiteY2" fmla="*/ 10196 h 20391"/>
                <a:gd name="connsiteX3" fmla="*/ 60870 w 71066"/>
                <a:gd name="connsiteY3" fmla="*/ 20391 h 20391"/>
                <a:gd name="connsiteX4" fmla="*/ 9927 w 71066"/>
                <a:gd name="connsiteY4" fmla="*/ 20391 h 20391"/>
                <a:gd name="connsiteX5" fmla="*/ 532 w 71066"/>
                <a:gd name="connsiteY5" fmla="*/ 14164 h 20391"/>
                <a:gd name="connsiteX6" fmla="*/ 532 w 71066"/>
                <a:gd name="connsiteY6" fmla="*/ 6227 h 20391"/>
                <a:gd name="connsiteX7" fmla="*/ 9927 w 71066"/>
                <a:gd name="connsiteY7" fmla="*/ 0 h 20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066" h="20391">
                  <a:moveTo>
                    <a:pt x="9927" y="0"/>
                  </a:moveTo>
                  <a:lnTo>
                    <a:pt x="60870" y="0"/>
                  </a:lnTo>
                  <a:cubicBezTo>
                    <a:pt x="66501" y="0"/>
                    <a:pt x="71066" y="4565"/>
                    <a:pt x="71066" y="10196"/>
                  </a:cubicBezTo>
                  <a:cubicBezTo>
                    <a:pt x="71066" y="15827"/>
                    <a:pt x="66501" y="20391"/>
                    <a:pt x="60870" y="20391"/>
                  </a:cubicBezTo>
                  <a:lnTo>
                    <a:pt x="9927" y="20391"/>
                  </a:lnTo>
                  <a:cubicBezTo>
                    <a:pt x="5703" y="20391"/>
                    <a:pt x="2080" y="17824"/>
                    <a:pt x="532" y="14164"/>
                  </a:cubicBezTo>
                  <a:cubicBezTo>
                    <a:pt x="-29" y="10676"/>
                    <a:pt x="-310" y="9434"/>
                    <a:pt x="532" y="6227"/>
                  </a:cubicBezTo>
                  <a:cubicBezTo>
                    <a:pt x="2080" y="2568"/>
                    <a:pt x="5703" y="0"/>
                    <a:pt x="9927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01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C39ACAB1-74CC-004F-B243-19B312D2AAC3}"/>
                </a:ext>
              </a:extLst>
            </p:cNvPr>
            <p:cNvSpPr/>
            <p:nvPr/>
          </p:nvSpPr>
          <p:spPr>
            <a:xfrm>
              <a:off x="719454" y="978646"/>
              <a:ext cx="66871" cy="44152"/>
            </a:xfrm>
            <a:custGeom>
              <a:avLst/>
              <a:gdLst>
                <a:gd name="connsiteX0" fmla="*/ 4775 w 64730"/>
                <a:gd name="connsiteY0" fmla="*/ 752 h 42739"/>
                <a:gd name="connsiteX1" fmla="*/ 12566 w 64730"/>
                <a:gd name="connsiteY1" fmla="*/ 789 h 42739"/>
                <a:gd name="connsiteX2" fmla="*/ 60305 w 64730"/>
                <a:gd name="connsiteY2" fmla="*/ 26805 h 42739"/>
                <a:gd name="connsiteX3" fmla="*/ 63694 w 64730"/>
                <a:gd name="connsiteY3" fmla="*/ 38314 h 42739"/>
                <a:gd name="connsiteX4" fmla="*/ 52185 w 64730"/>
                <a:gd name="connsiteY4" fmla="*/ 41703 h 42739"/>
                <a:gd name="connsiteX5" fmla="*/ 4446 w 64730"/>
                <a:gd name="connsiteY5" fmla="*/ 15687 h 42739"/>
                <a:gd name="connsiteX6" fmla="*/ 1057 w 64730"/>
                <a:gd name="connsiteY6" fmla="*/ 4178 h 42739"/>
                <a:gd name="connsiteX7" fmla="*/ 4775 w 64730"/>
                <a:gd name="connsiteY7" fmla="*/ 752 h 42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730" h="42739">
                  <a:moveTo>
                    <a:pt x="4775" y="752"/>
                  </a:moveTo>
                  <a:cubicBezTo>
                    <a:pt x="6845" y="-110"/>
                    <a:pt x="9593" y="-395"/>
                    <a:pt x="12566" y="789"/>
                  </a:cubicBezTo>
                  <a:lnTo>
                    <a:pt x="60305" y="26805"/>
                  </a:lnTo>
                  <a:cubicBezTo>
                    <a:pt x="64419" y="29047"/>
                    <a:pt x="65936" y="34199"/>
                    <a:pt x="63694" y="38314"/>
                  </a:cubicBezTo>
                  <a:cubicBezTo>
                    <a:pt x="61452" y="42428"/>
                    <a:pt x="56300" y="43945"/>
                    <a:pt x="52185" y="41703"/>
                  </a:cubicBezTo>
                  <a:lnTo>
                    <a:pt x="4446" y="15687"/>
                  </a:lnTo>
                  <a:cubicBezTo>
                    <a:pt x="135" y="13362"/>
                    <a:pt x="-1139" y="6942"/>
                    <a:pt x="1057" y="4178"/>
                  </a:cubicBezTo>
                  <a:cubicBezTo>
                    <a:pt x="1315" y="3054"/>
                    <a:pt x="2705" y="1615"/>
                    <a:pt x="4775" y="752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01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1BAC368D-3E2C-D246-B448-C1F339737E69}"/>
                </a:ext>
              </a:extLst>
            </p:cNvPr>
            <p:cNvSpPr/>
            <p:nvPr/>
          </p:nvSpPr>
          <p:spPr>
            <a:xfrm>
              <a:off x="383607" y="979929"/>
              <a:ext cx="67223" cy="46002"/>
            </a:xfrm>
            <a:custGeom>
              <a:avLst/>
              <a:gdLst>
                <a:gd name="connsiteX0" fmla="*/ 57922 w 65071"/>
                <a:gd name="connsiteY0" fmla="*/ 409 h 44530"/>
                <a:gd name="connsiteX1" fmla="*/ 63855 w 65071"/>
                <a:gd name="connsiteY1" fmla="*/ 5198 h 44530"/>
                <a:gd name="connsiteX2" fmla="*/ 59874 w 65071"/>
                <a:gd name="connsiteY2" fmla="*/ 18713 h 44530"/>
                <a:gd name="connsiteX3" fmla="*/ 14732 w 65071"/>
                <a:gd name="connsiteY3" fmla="*/ 43314 h 44530"/>
                <a:gd name="connsiteX4" fmla="*/ 1217 w 65071"/>
                <a:gd name="connsiteY4" fmla="*/ 39333 h 44530"/>
                <a:gd name="connsiteX5" fmla="*/ 5198 w 65071"/>
                <a:gd name="connsiteY5" fmla="*/ 25818 h 44530"/>
                <a:gd name="connsiteX6" fmla="*/ 50340 w 65071"/>
                <a:gd name="connsiteY6" fmla="*/ 1217 h 44530"/>
                <a:gd name="connsiteX7" fmla="*/ 57922 w 65071"/>
                <a:gd name="connsiteY7" fmla="*/ 409 h 44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5071" h="44530">
                  <a:moveTo>
                    <a:pt x="57922" y="409"/>
                  </a:moveTo>
                  <a:cubicBezTo>
                    <a:pt x="60367" y="1129"/>
                    <a:pt x="62538" y="2782"/>
                    <a:pt x="63855" y="5198"/>
                  </a:cubicBezTo>
                  <a:cubicBezTo>
                    <a:pt x="66488" y="10029"/>
                    <a:pt x="64705" y="16080"/>
                    <a:pt x="59874" y="18713"/>
                  </a:cubicBezTo>
                  <a:lnTo>
                    <a:pt x="14732" y="43314"/>
                  </a:lnTo>
                  <a:cubicBezTo>
                    <a:pt x="9901" y="45947"/>
                    <a:pt x="3850" y="44164"/>
                    <a:pt x="1217" y="39333"/>
                  </a:cubicBezTo>
                  <a:cubicBezTo>
                    <a:pt x="-1416" y="34502"/>
                    <a:pt x="366" y="28451"/>
                    <a:pt x="5198" y="25818"/>
                  </a:cubicBezTo>
                  <a:lnTo>
                    <a:pt x="50340" y="1217"/>
                  </a:lnTo>
                  <a:cubicBezTo>
                    <a:pt x="52756" y="-99"/>
                    <a:pt x="55476" y="-312"/>
                    <a:pt x="57922" y="409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01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989BA5A2-2D18-5241-82FC-35C736AF57EE}"/>
                </a:ext>
              </a:extLst>
            </p:cNvPr>
            <p:cNvSpPr/>
            <p:nvPr/>
          </p:nvSpPr>
          <p:spPr>
            <a:xfrm>
              <a:off x="521658" y="1031571"/>
              <a:ext cx="127978" cy="21489"/>
            </a:xfrm>
            <a:custGeom>
              <a:avLst/>
              <a:gdLst>
                <a:gd name="connsiteX0" fmla="*/ 10401 w 123882"/>
                <a:gd name="connsiteY0" fmla="*/ 0 h 20801"/>
                <a:gd name="connsiteX1" fmla="*/ 113482 w 123882"/>
                <a:gd name="connsiteY1" fmla="*/ 0 h 20801"/>
                <a:gd name="connsiteX2" fmla="*/ 123882 w 123882"/>
                <a:gd name="connsiteY2" fmla="*/ 10400 h 20801"/>
                <a:gd name="connsiteX3" fmla="*/ 113482 w 123882"/>
                <a:gd name="connsiteY3" fmla="*/ 20801 h 20801"/>
                <a:gd name="connsiteX4" fmla="*/ 10401 w 123882"/>
                <a:gd name="connsiteY4" fmla="*/ 20801 h 20801"/>
                <a:gd name="connsiteX5" fmla="*/ 0 w 123882"/>
                <a:gd name="connsiteY5" fmla="*/ 10400 h 20801"/>
                <a:gd name="connsiteX6" fmla="*/ 10401 w 123882"/>
                <a:gd name="connsiteY6" fmla="*/ 0 h 20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882" h="20801">
                  <a:moveTo>
                    <a:pt x="10401" y="0"/>
                  </a:moveTo>
                  <a:lnTo>
                    <a:pt x="113482" y="0"/>
                  </a:lnTo>
                  <a:cubicBezTo>
                    <a:pt x="119226" y="0"/>
                    <a:pt x="123882" y="4656"/>
                    <a:pt x="123882" y="10400"/>
                  </a:cubicBezTo>
                  <a:cubicBezTo>
                    <a:pt x="123882" y="16144"/>
                    <a:pt x="119226" y="20801"/>
                    <a:pt x="113482" y="20801"/>
                  </a:cubicBezTo>
                  <a:lnTo>
                    <a:pt x="10401" y="20801"/>
                  </a:lnTo>
                  <a:cubicBezTo>
                    <a:pt x="4657" y="20801"/>
                    <a:pt x="0" y="16144"/>
                    <a:pt x="0" y="10400"/>
                  </a:cubicBezTo>
                  <a:cubicBezTo>
                    <a:pt x="0" y="4656"/>
                    <a:pt x="4657" y="0"/>
                    <a:pt x="10401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01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478948CC-79AE-784B-89E1-B352103DACB6}"/>
                </a:ext>
              </a:extLst>
            </p:cNvPr>
            <p:cNvSpPr/>
            <p:nvPr/>
          </p:nvSpPr>
          <p:spPr>
            <a:xfrm>
              <a:off x="529375" y="1070159"/>
              <a:ext cx="111265" cy="31279"/>
            </a:xfrm>
            <a:custGeom>
              <a:avLst/>
              <a:gdLst>
                <a:gd name="connsiteX0" fmla="*/ 10401 w 107704"/>
                <a:gd name="connsiteY0" fmla="*/ 0 h 30278"/>
                <a:gd name="connsiteX1" fmla="*/ 97303 w 107704"/>
                <a:gd name="connsiteY1" fmla="*/ 0 h 30278"/>
                <a:gd name="connsiteX2" fmla="*/ 107704 w 107704"/>
                <a:gd name="connsiteY2" fmla="*/ 10401 h 30278"/>
                <a:gd name="connsiteX3" fmla="*/ 101351 w 107704"/>
                <a:gd name="connsiteY3" fmla="*/ 19984 h 30278"/>
                <a:gd name="connsiteX4" fmla="*/ 99383 w 107704"/>
                <a:gd name="connsiteY4" fmla="*/ 20381 h 30278"/>
                <a:gd name="connsiteX5" fmla="*/ 99383 w 107704"/>
                <a:gd name="connsiteY5" fmla="*/ 22650 h 30278"/>
                <a:gd name="connsiteX6" fmla="*/ 91756 w 107704"/>
                <a:gd name="connsiteY6" fmla="*/ 30278 h 30278"/>
                <a:gd name="connsiteX7" fmla="*/ 16410 w 107704"/>
                <a:gd name="connsiteY7" fmla="*/ 30278 h 30278"/>
                <a:gd name="connsiteX8" fmla="*/ 8783 w 107704"/>
                <a:gd name="connsiteY8" fmla="*/ 22650 h 30278"/>
                <a:gd name="connsiteX9" fmla="*/ 8783 w 107704"/>
                <a:gd name="connsiteY9" fmla="*/ 20475 h 30278"/>
                <a:gd name="connsiteX10" fmla="*/ 6352 w 107704"/>
                <a:gd name="connsiteY10" fmla="*/ 19984 h 30278"/>
                <a:gd name="connsiteX11" fmla="*/ 0 w 107704"/>
                <a:gd name="connsiteY11" fmla="*/ 10401 h 30278"/>
                <a:gd name="connsiteX12" fmla="*/ 10401 w 107704"/>
                <a:gd name="connsiteY12" fmla="*/ 0 h 30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704" h="30278">
                  <a:moveTo>
                    <a:pt x="10401" y="0"/>
                  </a:moveTo>
                  <a:lnTo>
                    <a:pt x="97303" y="0"/>
                  </a:lnTo>
                  <a:cubicBezTo>
                    <a:pt x="103047" y="0"/>
                    <a:pt x="107704" y="4657"/>
                    <a:pt x="107704" y="10401"/>
                  </a:cubicBezTo>
                  <a:cubicBezTo>
                    <a:pt x="107704" y="14709"/>
                    <a:pt x="105084" y="18405"/>
                    <a:pt x="101351" y="19984"/>
                  </a:cubicBezTo>
                  <a:lnTo>
                    <a:pt x="99383" y="20381"/>
                  </a:lnTo>
                  <a:lnTo>
                    <a:pt x="99383" y="22650"/>
                  </a:lnTo>
                  <a:cubicBezTo>
                    <a:pt x="99383" y="26863"/>
                    <a:pt x="95968" y="30278"/>
                    <a:pt x="91756" y="30278"/>
                  </a:cubicBezTo>
                  <a:lnTo>
                    <a:pt x="16410" y="30278"/>
                  </a:lnTo>
                  <a:cubicBezTo>
                    <a:pt x="12198" y="30278"/>
                    <a:pt x="8783" y="26863"/>
                    <a:pt x="8783" y="22650"/>
                  </a:cubicBezTo>
                  <a:lnTo>
                    <a:pt x="8783" y="20475"/>
                  </a:lnTo>
                  <a:lnTo>
                    <a:pt x="6352" y="19984"/>
                  </a:lnTo>
                  <a:cubicBezTo>
                    <a:pt x="2619" y="18405"/>
                    <a:pt x="0" y="14709"/>
                    <a:pt x="0" y="10401"/>
                  </a:cubicBezTo>
                  <a:cubicBezTo>
                    <a:pt x="0" y="4657"/>
                    <a:pt x="4657" y="0"/>
                    <a:pt x="10401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01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3CF0A0A-9E55-3647-B7AB-E84192074061}"/>
              </a:ext>
            </a:extLst>
          </p:cNvPr>
          <p:cNvGrpSpPr/>
          <p:nvPr/>
        </p:nvGrpSpPr>
        <p:grpSpPr>
          <a:xfrm>
            <a:off x="1928752" y="2324893"/>
            <a:ext cx="1177982" cy="780285"/>
            <a:chOff x="5908618" y="3163065"/>
            <a:chExt cx="1177982" cy="780285"/>
          </a:xfrm>
        </p:grpSpPr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87E6216B-AB57-C24B-9ADE-ABFC513216E8}"/>
                </a:ext>
              </a:extLst>
            </p:cNvPr>
            <p:cNvCxnSpPr>
              <a:cxnSpLocks/>
            </p:cNvCxnSpPr>
            <p:nvPr/>
          </p:nvCxnSpPr>
          <p:spPr>
            <a:xfrm>
              <a:off x="6974700" y="3163065"/>
              <a:ext cx="0" cy="780285"/>
            </a:xfrm>
            <a:prstGeom prst="straightConnector1">
              <a:avLst/>
            </a:prstGeom>
            <a:ln w="38100" cmpd="sng">
              <a:solidFill>
                <a:schemeClr val="bg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30535A0-4959-BF42-80EB-BC095BF0F44F}"/>
                </a:ext>
              </a:extLst>
            </p:cNvPr>
            <p:cNvSpPr txBox="1"/>
            <p:nvPr/>
          </p:nvSpPr>
          <p:spPr>
            <a:xfrm>
              <a:off x="5908618" y="3409819"/>
              <a:ext cx="11779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solidFill>
                    <a:srgbClr val="00B050"/>
                  </a:solidFill>
                  <a:latin typeface="Helvetica Light" panose="020B0403020202020204" pitchFamily="34" charset="0"/>
                  <a:cs typeface="Gill Sans" panose="020B0502020104020203" pitchFamily="34" charset="-79"/>
                </a:rPr>
                <a:t>flag=true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816BC26-6D57-8646-BECE-676E34C3CF02}"/>
              </a:ext>
            </a:extLst>
          </p:cNvPr>
          <p:cNvGrpSpPr/>
          <p:nvPr/>
        </p:nvGrpSpPr>
        <p:grpSpPr>
          <a:xfrm>
            <a:off x="4519977" y="3312251"/>
            <a:ext cx="3283623" cy="1240699"/>
            <a:chOff x="4858005" y="3019227"/>
            <a:chExt cx="3283623" cy="1240699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BEAC281-6BAC-C549-BE67-828C4C6BC75B}"/>
                </a:ext>
              </a:extLst>
            </p:cNvPr>
            <p:cNvGrpSpPr/>
            <p:nvPr/>
          </p:nvGrpSpPr>
          <p:grpSpPr>
            <a:xfrm>
              <a:off x="4858005" y="3324820"/>
              <a:ext cx="3283623" cy="935106"/>
              <a:chOff x="5663388" y="3452284"/>
              <a:chExt cx="3283623" cy="935106"/>
            </a:xfrm>
          </p:grpSpPr>
          <p:sp>
            <p:nvSpPr>
              <p:cNvPr id="6" name="Rectangular Callout 5">
                <a:extLst>
                  <a:ext uri="{FF2B5EF4-FFF2-40B4-BE49-F238E27FC236}">
                    <a16:creationId xmlns:a16="http://schemas.microsoft.com/office/drawing/2014/main" id="{EC1817D4-C465-E345-8E0A-4BDF9B929D05}"/>
                  </a:ext>
                </a:extLst>
              </p:cNvPr>
              <p:cNvSpPr/>
              <p:nvPr/>
            </p:nvSpPr>
            <p:spPr>
              <a:xfrm>
                <a:off x="6248000" y="3464060"/>
                <a:ext cx="2177383" cy="923330"/>
              </a:xfrm>
              <a:prstGeom prst="wedgeRectCallout">
                <a:avLst>
                  <a:gd name="adj1" fmla="val -75019"/>
                  <a:gd name="adj2" fmla="val -2786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3B27D07-3614-3546-B515-1F8B569B9A8C}"/>
                  </a:ext>
                </a:extLst>
              </p:cNvPr>
              <p:cNvSpPr txBox="1"/>
              <p:nvPr/>
            </p:nvSpPr>
            <p:spPr>
              <a:xfrm>
                <a:off x="5663388" y="3452284"/>
                <a:ext cx="328362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i="1" dirty="0">
                    <a:solidFill>
                      <a:schemeClr val="bg1"/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“Seems your submission</a:t>
                </a:r>
              </a:p>
              <a:p>
                <a:pPr algn="ctr"/>
                <a:r>
                  <a:rPr lang="en-US" i="1" dirty="0">
                    <a:solidFill>
                      <a:schemeClr val="bg1"/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targets a </a:t>
                </a:r>
                <a:r>
                  <a:rPr lang="en-US" i="1" dirty="0">
                    <a:solidFill>
                      <a:srgbClr val="FF0000"/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crowded</a:t>
                </a:r>
                <a:r>
                  <a:rPr lang="en-US" i="1" dirty="0">
                    <a:solidFill>
                      <a:schemeClr val="bg1"/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area, </a:t>
                </a:r>
              </a:p>
              <a:p>
                <a:pPr algn="ctr"/>
                <a:r>
                  <a:rPr lang="en-US" i="1" dirty="0">
                    <a:latin typeface="Gill Sans" panose="020B0502020104020203" pitchFamily="34" charset="-79"/>
                    <a:cs typeface="Gill Sans" panose="020B0502020104020203" pitchFamily="34" charset="-79"/>
                  </a:rPr>
                  <a:t>early-rejection!</a:t>
                </a:r>
                <a:r>
                  <a:rPr lang="en-US" i="1" dirty="0">
                    <a:solidFill>
                      <a:schemeClr val="bg1"/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”</a:t>
                </a:r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CD1DD50-7F4D-E446-9F31-9F8F8107AA99}"/>
                </a:ext>
              </a:extLst>
            </p:cNvPr>
            <p:cNvSpPr txBox="1"/>
            <p:nvPr/>
          </p:nvSpPr>
          <p:spPr>
            <a:xfrm>
              <a:off x="5110826" y="3019227"/>
              <a:ext cx="883575" cy="369332"/>
            </a:xfrm>
            <a:prstGeom prst="rect">
              <a:avLst/>
            </a:prstGeom>
            <a:solidFill>
              <a:schemeClr val="tx1">
                <a:lumMod val="65000"/>
              </a:schemeClr>
            </a:solidFill>
          </p:spPr>
          <p:txBody>
            <a:bodyPr wrap="none" rtlCol="0">
              <a:spAutoFit/>
            </a:bodyPr>
            <a:lstStyle/>
            <a:p>
              <a:pPr algn="l"/>
              <a:r>
                <a:rPr lang="en-US" i="1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SSD #2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2810C96-5408-6941-A96F-3577E07317CD}"/>
              </a:ext>
            </a:extLst>
          </p:cNvPr>
          <p:cNvGrpSpPr/>
          <p:nvPr/>
        </p:nvGrpSpPr>
        <p:grpSpPr>
          <a:xfrm>
            <a:off x="2133604" y="1581150"/>
            <a:ext cx="2434342" cy="2667028"/>
            <a:chOff x="2133604" y="2038322"/>
            <a:chExt cx="2434342" cy="2667028"/>
          </a:xfrm>
        </p:grpSpPr>
        <p:sp>
          <p:nvSpPr>
            <p:cNvPr id="73" name="host">
              <a:extLst>
                <a:ext uri="{FF2B5EF4-FFF2-40B4-BE49-F238E27FC236}">
                  <a16:creationId xmlns:a16="http://schemas.microsoft.com/office/drawing/2014/main" id="{BB498F1D-9448-8C40-84F8-65E77FA75E6F}"/>
                </a:ext>
              </a:extLst>
            </p:cNvPr>
            <p:cNvSpPr/>
            <p:nvPr/>
          </p:nvSpPr>
          <p:spPr>
            <a:xfrm>
              <a:off x="2133604" y="2038322"/>
              <a:ext cx="2434342" cy="737856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Host</a:t>
              </a:r>
            </a:p>
          </p:txBody>
        </p:sp>
        <p:sp>
          <p:nvSpPr>
            <p:cNvPr id="74" name="Rounded Rectangle 73">
              <a:extLst>
                <a:ext uri="{FF2B5EF4-FFF2-40B4-BE49-F238E27FC236}">
                  <a16:creationId xmlns:a16="http://schemas.microsoft.com/office/drawing/2014/main" id="{1CAEDD3A-E269-3843-BA35-57A90063CFC4}"/>
                </a:ext>
              </a:extLst>
            </p:cNvPr>
            <p:cNvSpPr/>
            <p:nvPr/>
          </p:nvSpPr>
          <p:spPr>
            <a:xfrm>
              <a:off x="2133604" y="3566063"/>
              <a:ext cx="2434342" cy="1139287"/>
            </a:xfrm>
            <a:prstGeom prst="roundRect">
              <a:avLst/>
            </a:prstGeom>
            <a:solidFill>
              <a:schemeClr val="dk1"/>
            </a:solidFill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i="1" dirty="0">
                  <a:solidFill>
                    <a:schemeClr val="tx1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SSD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9B75FC1-154D-F642-83BF-D0D1D3FF845C}"/>
              </a:ext>
            </a:extLst>
          </p:cNvPr>
          <p:cNvSpPr txBox="1"/>
          <p:nvPr/>
        </p:nvSpPr>
        <p:spPr>
          <a:xfrm>
            <a:off x="5334000" y="4107418"/>
            <a:ext cx="1500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i="1" dirty="0">
                <a:ln>
                  <a:solidFill>
                    <a:srgbClr val="BB0000"/>
                  </a:solidFill>
                </a:ln>
                <a:solidFill>
                  <a:srgbClr val="FF000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early-rejection !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AFC8177-DBD5-854A-B524-0B5F4F06ABAF}"/>
              </a:ext>
            </a:extLst>
          </p:cNvPr>
          <p:cNvGrpSpPr/>
          <p:nvPr/>
        </p:nvGrpSpPr>
        <p:grpSpPr>
          <a:xfrm>
            <a:off x="5616772" y="1850639"/>
            <a:ext cx="1752604" cy="619484"/>
            <a:chOff x="7010396" y="2212194"/>
            <a:chExt cx="1752604" cy="619484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4779FED-ED2D-284E-A018-EDAF2BFE415C}"/>
                </a:ext>
              </a:extLst>
            </p:cNvPr>
            <p:cNvSpPr txBox="1"/>
            <p:nvPr/>
          </p:nvSpPr>
          <p:spPr>
            <a:xfrm>
              <a:off x="7162800" y="2324040"/>
              <a:ext cx="15007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b="1" dirty="0">
                  <a:solidFill>
                    <a:srgbClr val="00B050"/>
                  </a:solidFill>
                  <a:latin typeface="Gill Sans SemiBold" panose="020B0502020104020203" pitchFamily="34" charset="-79"/>
                  <a:cs typeface="Gill Sans SemiBold" panose="020B0502020104020203" pitchFamily="34" charset="-79"/>
                </a:rPr>
                <a:t>Lightweight</a:t>
              </a:r>
              <a:endParaRPr lang="en-US" sz="2000" b="1" dirty="0">
                <a:solidFill>
                  <a:schemeClr val="bg1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endParaRPr>
            </a:p>
          </p:txBody>
        </p:sp>
        <p:sp>
          <p:nvSpPr>
            <p:cNvPr id="13" name="Oval Callout 12">
              <a:extLst>
                <a:ext uri="{FF2B5EF4-FFF2-40B4-BE49-F238E27FC236}">
                  <a16:creationId xmlns:a16="http://schemas.microsoft.com/office/drawing/2014/main" id="{B361057C-F2E0-B343-A98D-3FC854F05D58}"/>
                </a:ext>
              </a:extLst>
            </p:cNvPr>
            <p:cNvSpPr/>
            <p:nvPr/>
          </p:nvSpPr>
          <p:spPr>
            <a:xfrm>
              <a:off x="7010396" y="2212194"/>
              <a:ext cx="1752604" cy="619484"/>
            </a:xfrm>
            <a:prstGeom prst="wedgeEllipseCallout">
              <a:avLst>
                <a:gd name="adj1" fmla="val -103562"/>
                <a:gd name="adj2" fmla="val 82261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1240371-8869-0643-949B-4E88167F19B2}"/>
              </a:ext>
            </a:extLst>
          </p:cNvPr>
          <p:cNvGrpSpPr/>
          <p:nvPr/>
        </p:nvGrpSpPr>
        <p:grpSpPr>
          <a:xfrm>
            <a:off x="5634028" y="2724150"/>
            <a:ext cx="1752604" cy="619484"/>
            <a:chOff x="7068389" y="2942866"/>
            <a:chExt cx="1752604" cy="619484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10CD941-DA8F-4B47-9685-7F4111F64A86}"/>
                </a:ext>
              </a:extLst>
            </p:cNvPr>
            <p:cNvSpPr txBox="1"/>
            <p:nvPr/>
          </p:nvSpPr>
          <p:spPr>
            <a:xfrm>
              <a:off x="7086600" y="3063450"/>
              <a:ext cx="171713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B050"/>
                  </a:solidFill>
                  <a:latin typeface="Gill Sans SemiBold" panose="020B0502020104020203" pitchFamily="34" charset="-79"/>
                  <a:cs typeface="Gill Sans SemiBold" panose="020B0502020104020203" pitchFamily="34" charset="-79"/>
                </a:rPr>
                <a:t>Deterministic</a:t>
              </a:r>
              <a:endParaRPr lang="en-US" sz="2000" b="1" dirty="0">
                <a:solidFill>
                  <a:schemeClr val="bg1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endParaRPr>
            </a:p>
          </p:txBody>
        </p:sp>
        <p:sp>
          <p:nvSpPr>
            <p:cNvPr id="42" name="Oval Callout 41">
              <a:extLst>
                <a:ext uri="{FF2B5EF4-FFF2-40B4-BE49-F238E27FC236}">
                  <a16:creationId xmlns:a16="http://schemas.microsoft.com/office/drawing/2014/main" id="{2040D0E7-4D90-9A42-8E77-F8E9CC244BBF}"/>
                </a:ext>
              </a:extLst>
            </p:cNvPr>
            <p:cNvSpPr/>
            <p:nvPr/>
          </p:nvSpPr>
          <p:spPr>
            <a:xfrm>
              <a:off x="7068389" y="2942866"/>
              <a:ext cx="1752604" cy="619484"/>
            </a:xfrm>
            <a:prstGeom prst="wedgeEllipseCallout">
              <a:avLst>
                <a:gd name="adj1" fmla="val -104721"/>
                <a:gd name="adj2" fmla="val -45665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62341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A5FD5-4A92-CA47-9B3E-0F9F78438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ost">
            <a:extLst>
              <a:ext uri="{FF2B5EF4-FFF2-40B4-BE49-F238E27FC236}">
                <a16:creationId xmlns:a16="http://schemas.microsoft.com/office/drawing/2014/main" id="{644C01EC-36BB-3C4A-AF9C-B8719303A6FC}"/>
              </a:ext>
            </a:extLst>
          </p:cNvPr>
          <p:cNvSpPr/>
          <p:nvPr/>
        </p:nvSpPr>
        <p:spPr>
          <a:xfrm>
            <a:off x="2502741" y="963774"/>
            <a:ext cx="3175997" cy="947471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5" name="ssd3">
            <a:extLst>
              <a:ext uri="{FF2B5EF4-FFF2-40B4-BE49-F238E27FC236}">
                <a16:creationId xmlns:a16="http://schemas.microsoft.com/office/drawing/2014/main" id="{9FFC45F1-0282-C044-9842-CAE16E8FB3BA}"/>
              </a:ext>
            </a:extLst>
          </p:cNvPr>
          <p:cNvSpPr/>
          <p:nvPr/>
        </p:nvSpPr>
        <p:spPr>
          <a:xfrm>
            <a:off x="5081302" y="4094612"/>
            <a:ext cx="777240" cy="313062"/>
          </a:xfrm>
          <a:prstGeom prst="roundRect">
            <a:avLst/>
          </a:prstGeom>
          <a:solidFill>
            <a:schemeClr val="dk1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SSD3</a:t>
            </a:r>
          </a:p>
        </p:txBody>
      </p:sp>
      <p:sp>
        <p:nvSpPr>
          <p:cNvPr id="6" name="ssd2">
            <a:extLst>
              <a:ext uri="{FF2B5EF4-FFF2-40B4-BE49-F238E27FC236}">
                <a16:creationId xmlns:a16="http://schemas.microsoft.com/office/drawing/2014/main" id="{2E1136BC-223D-8B49-8BFE-95589F89222F}"/>
              </a:ext>
            </a:extLst>
          </p:cNvPr>
          <p:cNvSpPr/>
          <p:nvPr/>
        </p:nvSpPr>
        <p:spPr>
          <a:xfrm>
            <a:off x="4221382" y="4092336"/>
            <a:ext cx="777240" cy="313062"/>
          </a:xfrm>
          <a:prstGeom prst="roundRect">
            <a:avLst/>
          </a:prstGeom>
          <a:solidFill>
            <a:schemeClr val="dk1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SSD2</a:t>
            </a:r>
          </a:p>
        </p:txBody>
      </p:sp>
      <p:sp>
        <p:nvSpPr>
          <p:cNvPr id="7" name="ssd1">
            <a:extLst>
              <a:ext uri="{FF2B5EF4-FFF2-40B4-BE49-F238E27FC236}">
                <a16:creationId xmlns:a16="http://schemas.microsoft.com/office/drawing/2014/main" id="{DB60F960-6FBB-2846-BB75-7F25147FD4BE}"/>
              </a:ext>
            </a:extLst>
          </p:cNvPr>
          <p:cNvSpPr/>
          <p:nvPr/>
        </p:nvSpPr>
        <p:spPr>
          <a:xfrm>
            <a:off x="3361462" y="4093474"/>
            <a:ext cx="777240" cy="313062"/>
          </a:xfrm>
          <a:prstGeom prst="roundRect">
            <a:avLst/>
          </a:prstGeom>
          <a:solidFill>
            <a:schemeClr val="dk1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SSD1</a:t>
            </a:r>
          </a:p>
        </p:txBody>
      </p:sp>
      <p:sp>
        <p:nvSpPr>
          <p:cNvPr id="8" name="ssd0">
            <a:extLst>
              <a:ext uri="{FF2B5EF4-FFF2-40B4-BE49-F238E27FC236}">
                <a16:creationId xmlns:a16="http://schemas.microsoft.com/office/drawing/2014/main" id="{458D2226-258C-E445-87CE-B06B1402C75C}"/>
              </a:ext>
            </a:extLst>
          </p:cNvPr>
          <p:cNvSpPr/>
          <p:nvPr/>
        </p:nvSpPr>
        <p:spPr>
          <a:xfrm>
            <a:off x="2501542" y="4095750"/>
            <a:ext cx="777240" cy="313062"/>
          </a:xfrm>
          <a:prstGeom prst="roundRect">
            <a:avLst/>
          </a:prstGeom>
          <a:solidFill>
            <a:schemeClr val="dk1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SSD0</a:t>
            </a:r>
          </a:p>
        </p:txBody>
      </p:sp>
      <p:sp>
        <p:nvSpPr>
          <p:cNvPr id="9" name="user-req-A">
            <a:extLst>
              <a:ext uri="{FF2B5EF4-FFF2-40B4-BE49-F238E27FC236}">
                <a16:creationId xmlns:a16="http://schemas.microsoft.com/office/drawing/2014/main" id="{2175AD31-6F9B-E341-9B5E-F3EC33413181}"/>
              </a:ext>
            </a:extLst>
          </p:cNvPr>
          <p:cNvSpPr/>
          <p:nvPr/>
        </p:nvSpPr>
        <p:spPr>
          <a:xfrm>
            <a:off x="4052050" y="1352550"/>
            <a:ext cx="257515" cy="257515"/>
          </a:xfrm>
          <a:prstGeom prst="ellipse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R</a:t>
            </a:r>
          </a:p>
        </p:txBody>
      </p:sp>
      <p:grpSp>
        <p:nvGrpSpPr>
          <p:cNvPr id="10" name="RAID">
            <a:extLst>
              <a:ext uri="{FF2B5EF4-FFF2-40B4-BE49-F238E27FC236}">
                <a16:creationId xmlns:a16="http://schemas.microsoft.com/office/drawing/2014/main" id="{D208C514-9DF8-D447-A49E-69255AB4B742}"/>
              </a:ext>
            </a:extLst>
          </p:cNvPr>
          <p:cNvGrpSpPr/>
          <p:nvPr/>
        </p:nvGrpSpPr>
        <p:grpSpPr>
          <a:xfrm>
            <a:off x="3736232" y="1891494"/>
            <a:ext cx="1042437" cy="985056"/>
            <a:chOff x="2369374" y="3745852"/>
            <a:chExt cx="1042437" cy="98505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1A0DE70-9F35-6044-BB2F-3657743BD6AB}"/>
                </a:ext>
              </a:extLst>
            </p:cNvPr>
            <p:cNvGrpSpPr/>
            <p:nvPr/>
          </p:nvGrpSpPr>
          <p:grpSpPr>
            <a:xfrm>
              <a:off x="2369374" y="3745852"/>
              <a:ext cx="777275" cy="985056"/>
              <a:chOff x="2642399" y="3694929"/>
              <a:chExt cx="979802" cy="1015852"/>
            </a:xfrm>
          </p:grpSpPr>
          <p:sp>
            <p:nvSpPr>
              <p:cNvPr id="15" name="Magnetic Disk 14">
                <a:extLst>
                  <a:ext uri="{FF2B5EF4-FFF2-40B4-BE49-F238E27FC236}">
                    <a16:creationId xmlns:a16="http://schemas.microsoft.com/office/drawing/2014/main" id="{CD099E22-E5DC-B34F-A89B-963E6CDC993C}"/>
                  </a:ext>
                </a:extLst>
              </p:cNvPr>
              <p:cNvSpPr/>
              <p:nvPr/>
            </p:nvSpPr>
            <p:spPr>
              <a:xfrm>
                <a:off x="2842732" y="3952296"/>
                <a:ext cx="667670" cy="758485"/>
              </a:xfrm>
              <a:prstGeom prst="flowChartMagneticDisk">
                <a:avLst/>
              </a:prstGeom>
              <a:solidFill>
                <a:schemeClr val="tx1">
                  <a:lumMod val="85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endParaRPr>
              </a:p>
            </p:txBody>
          </p:sp>
          <p:sp>
            <p:nvSpPr>
              <p:cNvPr id="16" name="Arc 15">
                <a:extLst>
                  <a:ext uri="{FF2B5EF4-FFF2-40B4-BE49-F238E27FC236}">
                    <a16:creationId xmlns:a16="http://schemas.microsoft.com/office/drawing/2014/main" id="{7B5A1CDA-A6F1-A346-8B86-E8379A4D8752}"/>
                  </a:ext>
                </a:extLst>
              </p:cNvPr>
              <p:cNvSpPr/>
              <p:nvPr/>
            </p:nvSpPr>
            <p:spPr>
              <a:xfrm rot="6333246">
                <a:off x="2803317" y="3550129"/>
                <a:ext cx="674084" cy="963684"/>
              </a:xfrm>
              <a:prstGeom prst="arc">
                <a:avLst>
                  <a:gd name="adj1" fmla="val 17524043"/>
                  <a:gd name="adj2" fmla="val 1815815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Arc 16">
                <a:extLst>
                  <a:ext uri="{FF2B5EF4-FFF2-40B4-BE49-F238E27FC236}">
                    <a16:creationId xmlns:a16="http://schemas.microsoft.com/office/drawing/2014/main" id="{84DAEC48-A663-A845-B09B-364C1BDF4C78}"/>
                  </a:ext>
                </a:extLst>
              </p:cNvPr>
              <p:cNvSpPr/>
              <p:nvPr/>
            </p:nvSpPr>
            <p:spPr>
              <a:xfrm rot="6354647">
                <a:off x="2794141" y="3729875"/>
                <a:ext cx="660198" cy="963682"/>
              </a:xfrm>
              <a:prstGeom prst="arc">
                <a:avLst>
                  <a:gd name="adj1" fmla="val 17349191"/>
                  <a:gd name="adj2" fmla="val 1521878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1A82750-8836-AB4C-BD22-7FC97F62741A}"/>
                </a:ext>
              </a:extLst>
            </p:cNvPr>
            <p:cNvGrpSpPr/>
            <p:nvPr/>
          </p:nvGrpSpPr>
          <p:grpSpPr>
            <a:xfrm>
              <a:off x="2651667" y="4237104"/>
              <a:ext cx="760144" cy="369332"/>
              <a:chOff x="3203335" y="4386336"/>
              <a:chExt cx="760144" cy="369332"/>
            </a:xfrm>
          </p:grpSpPr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550BFC67-189E-3A41-B6F2-176B4172F84A}"/>
                  </a:ext>
                </a:extLst>
              </p:cNvPr>
              <p:cNvSpPr/>
              <p:nvPr/>
            </p:nvSpPr>
            <p:spPr>
              <a:xfrm>
                <a:off x="3284265" y="4453022"/>
                <a:ext cx="597740" cy="235960"/>
              </a:xfrm>
              <a:prstGeom prst="roundRect">
                <a:avLst/>
              </a:prstGeom>
              <a:solidFill>
                <a:schemeClr val="bg2">
                  <a:lumMod val="75000"/>
                  <a:lumOff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357941C-379C-D742-8094-B38539765893}"/>
                  </a:ext>
                </a:extLst>
              </p:cNvPr>
              <p:cNvSpPr txBox="1"/>
              <p:nvPr/>
            </p:nvSpPr>
            <p:spPr>
              <a:xfrm>
                <a:off x="3203335" y="4386336"/>
                <a:ext cx="7601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RAID5</a:t>
                </a:r>
              </a:p>
            </p:txBody>
          </p:sp>
        </p:grpSp>
      </p:grpSp>
      <p:grpSp>
        <p:nvGrpSpPr>
          <p:cNvPr id="18" name="A3">
            <a:extLst>
              <a:ext uri="{FF2B5EF4-FFF2-40B4-BE49-F238E27FC236}">
                <a16:creationId xmlns:a16="http://schemas.microsoft.com/office/drawing/2014/main" id="{24D403A3-A456-124D-8BA2-E19045BB1FEA}"/>
              </a:ext>
            </a:extLst>
          </p:cNvPr>
          <p:cNvGrpSpPr/>
          <p:nvPr/>
        </p:nvGrpSpPr>
        <p:grpSpPr>
          <a:xfrm>
            <a:off x="3989652" y="3090914"/>
            <a:ext cx="389850" cy="338554"/>
            <a:chOff x="1675056" y="2401604"/>
            <a:chExt cx="389850" cy="338554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19DB679-2AA1-D540-A6A1-0D87BCA32ADA}"/>
                </a:ext>
              </a:extLst>
            </p:cNvPr>
            <p:cNvSpPr/>
            <p:nvPr/>
          </p:nvSpPr>
          <p:spPr>
            <a:xfrm>
              <a:off x="1730996" y="2447740"/>
              <a:ext cx="280354" cy="280354"/>
            </a:xfrm>
            <a:prstGeom prst="ellipse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56BB5B1-6DFA-3746-8234-217E2EF63560}"/>
                </a:ext>
              </a:extLst>
            </p:cNvPr>
            <p:cNvSpPr txBox="1"/>
            <p:nvPr/>
          </p:nvSpPr>
          <p:spPr>
            <a:xfrm>
              <a:off x="1675056" y="2401604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R</a:t>
              </a:r>
              <a:r>
                <a:rPr lang="en-US" sz="1600" baseline="-25000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3</a:t>
              </a:r>
            </a:p>
          </p:txBody>
        </p:sp>
      </p:grpSp>
      <p:grpSp>
        <p:nvGrpSpPr>
          <p:cNvPr id="21" name="A1">
            <a:extLst>
              <a:ext uri="{FF2B5EF4-FFF2-40B4-BE49-F238E27FC236}">
                <a16:creationId xmlns:a16="http://schemas.microsoft.com/office/drawing/2014/main" id="{8F076E1D-97D1-D440-B2E8-7D9DEA0BD7A0}"/>
              </a:ext>
            </a:extLst>
          </p:cNvPr>
          <p:cNvGrpSpPr/>
          <p:nvPr/>
        </p:nvGrpSpPr>
        <p:grpSpPr>
          <a:xfrm>
            <a:off x="3989652" y="3090672"/>
            <a:ext cx="389850" cy="338554"/>
            <a:chOff x="1675056" y="2401604"/>
            <a:chExt cx="389850" cy="338554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80C0CB6-2E90-C84D-8867-0B6F24065904}"/>
                </a:ext>
              </a:extLst>
            </p:cNvPr>
            <p:cNvSpPr/>
            <p:nvPr/>
          </p:nvSpPr>
          <p:spPr>
            <a:xfrm>
              <a:off x="1730996" y="2447740"/>
              <a:ext cx="280354" cy="280354"/>
            </a:xfrm>
            <a:prstGeom prst="ellipse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2A5AAE9-DBF7-D24A-A70E-00BB55AE2DEE}"/>
                </a:ext>
              </a:extLst>
            </p:cNvPr>
            <p:cNvSpPr txBox="1"/>
            <p:nvPr/>
          </p:nvSpPr>
          <p:spPr>
            <a:xfrm>
              <a:off x="1675056" y="2401604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R</a:t>
              </a:r>
              <a:r>
                <a:rPr lang="en-US" sz="1600" baseline="-25000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1</a:t>
              </a:r>
            </a:p>
          </p:txBody>
        </p:sp>
      </p:grpSp>
      <p:grpSp>
        <p:nvGrpSpPr>
          <p:cNvPr id="24" name="A0">
            <a:extLst>
              <a:ext uri="{FF2B5EF4-FFF2-40B4-BE49-F238E27FC236}">
                <a16:creationId xmlns:a16="http://schemas.microsoft.com/office/drawing/2014/main" id="{3B436993-83DC-CD4E-B716-7860677509FD}"/>
              </a:ext>
            </a:extLst>
          </p:cNvPr>
          <p:cNvGrpSpPr/>
          <p:nvPr/>
        </p:nvGrpSpPr>
        <p:grpSpPr>
          <a:xfrm>
            <a:off x="3989652" y="3091157"/>
            <a:ext cx="389850" cy="338554"/>
            <a:chOff x="1675056" y="2401604"/>
            <a:chExt cx="389850" cy="338554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3B9C5D0D-222C-BF4F-A8E9-782D2B2A8077}"/>
                </a:ext>
              </a:extLst>
            </p:cNvPr>
            <p:cNvSpPr/>
            <p:nvPr/>
          </p:nvSpPr>
          <p:spPr>
            <a:xfrm>
              <a:off x="1730996" y="2447740"/>
              <a:ext cx="280354" cy="280354"/>
            </a:xfrm>
            <a:prstGeom prst="ellipse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5AEED4A-65B7-8C43-AC9A-31471A2D71AD}"/>
                </a:ext>
              </a:extLst>
            </p:cNvPr>
            <p:cNvSpPr txBox="1"/>
            <p:nvPr/>
          </p:nvSpPr>
          <p:spPr>
            <a:xfrm>
              <a:off x="1675056" y="2401604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R</a:t>
              </a:r>
              <a:r>
                <a:rPr lang="en-US" sz="1600" baseline="-25000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0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11852C1E-166D-154A-BCDD-1F84A634EF80}"/>
              </a:ext>
            </a:extLst>
          </p:cNvPr>
          <p:cNvSpPr txBox="1"/>
          <p:nvPr/>
        </p:nvSpPr>
        <p:spPr>
          <a:xfrm>
            <a:off x="3718366" y="899867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Host</a:t>
            </a:r>
          </a:p>
        </p:txBody>
      </p:sp>
      <p:grpSp>
        <p:nvGrpSpPr>
          <p:cNvPr id="28" name="GC">
            <a:extLst>
              <a:ext uri="{FF2B5EF4-FFF2-40B4-BE49-F238E27FC236}">
                <a16:creationId xmlns:a16="http://schemas.microsoft.com/office/drawing/2014/main" id="{0F573402-D625-7D4F-A07F-6C36981E1F5D}"/>
              </a:ext>
            </a:extLst>
          </p:cNvPr>
          <p:cNvGrpSpPr/>
          <p:nvPr/>
        </p:nvGrpSpPr>
        <p:grpSpPr>
          <a:xfrm rot="1683083">
            <a:off x="5080570" y="4308875"/>
            <a:ext cx="664627" cy="648073"/>
            <a:chOff x="3871123" y="558504"/>
            <a:chExt cx="664627" cy="648073"/>
          </a:xfrm>
        </p:grpSpPr>
        <p:sp>
          <p:nvSpPr>
            <p:cNvPr id="29" name="Explosion 2 28">
              <a:extLst>
                <a:ext uri="{FF2B5EF4-FFF2-40B4-BE49-F238E27FC236}">
                  <a16:creationId xmlns:a16="http://schemas.microsoft.com/office/drawing/2014/main" id="{8A442ED2-6743-1942-9C52-57AB9C91BD40}"/>
                </a:ext>
              </a:extLst>
            </p:cNvPr>
            <p:cNvSpPr/>
            <p:nvPr/>
          </p:nvSpPr>
          <p:spPr>
            <a:xfrm>
              <a:off x="3871123" y="558504"/>
              <a:ext cx="664627" cy="648073"/>
            </a:xfrm>
            <a:prstGeom prst="irregularSeal2">
              <a:avLst/>
            </a:prstGeom>
            <a:solidFill>
              <a:srgbClr val="C0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25">
                <a:solidFill>
                  <a:srgbClr val="C00000"/>
                </a:solidFill>
                <a:latin typeface="Gill Sans" panose="020B0502020104020203" pitchFamily="34" charset="-79"/>
                <a:cs typeface="Gill Sans" panose="020B0502020104020203" pitchFamily="34" charset="-79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4A4DD97-5CB8-B142-AA3C-4AFE421AAAD5}"/>
                </a:ext>
              </a:extLst>
            </p:cNvPr>
            <p:cNvSpPr txBox="1"/>
            <p:nvPr/>
          </p:nvSpPr>
          <p:spPr>
            <a:xfrm rot="19916917">
              <a:off x="3946430" y="697468"/>
              <a:ext cx="4507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i="1" dirty="0">
                  <a:latin typeface="Gill Sans" panose="020B0502020104020203" pitchFamily="34" charset="-79"/>
                  <a:cs typeface="Gill Sans" panose="020B0502020104020203" pitchFamily="34" charset="-79"/>
                </a:rPr>
                <a:t>GC</a:t>
              </a:r>
            </a:p>
          </p:txBody>
        </p:sp>
      </p:grpSp>
      <p:grpSp>
        <p:nvGrpSpPr>
          <p:cNvPr id="31" name="A2-parity-read">
            <a:extLst>
              <a:ext uri="{FF2B5EF4-FFF2-40B4-BE49-F238E27FC236}">
                <a16:creationId xmlns:a16="http://schemas.microsoft.com/office/drawing/2014/main" id="{CCC4DEAF-1CB5-BB4F-B515-44670D837598}"/>
              </a:ext>
            </a:extLst>
          </p:cNvPr>
          <p:cNvGrpSpPr/>
          <p:nvPr/>
        </p:nvGrpSpPr>
        <p:grpSpPr>
          <a:xfrm>
            <a:off x="3988274" y="3090672"/>
            <a:ext cx="377026" cy="338554"/>
            <a:chOff x="1675056" y="2401604"/>
            <a:chExt cx="377026" cy="338554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396057EB-1805-BD4E-8674-2B70C70AB7BD}"/>
                </a:ext>
              </a:extLst>
            </p:cNvPr>
            <p:cNvSpPr/>
            <p:nvPr/>
          </p:nvSpPr>
          <p:spPr>
            <a:xfrm>
              <a:off x="1730996" y="2447740"/>
              <a:ext cx="280354" cy="280354"/>
            </a:xfrm>
            <a:prstGeom prst="ellipse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D15E882-0DCC-A744-BF35-6EA2E76EBBC4}"/>
                </a:ext>
              </a:extLst>
            </p:cNvPr>
            <p:cNvSpPr txBox="1"/>
            <p:nvPr/>
          </p:nvSpPr>
          <p:spPr>
            <a:xfrm>
              <a:off x="1675056" y="2401604"/>
              <a:ext cx="37702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R</a:t>
              </a:r>
              <a:r>
                <a:rPr lang="en-US" sz="1600" baseline="-25000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2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67CC154-87A0-0C4D-BF7E-2DD676FE5C24}"/>
              </a:ext>
            </a:extLst>
          </p:cNvPr>
          <p:cNvGrpSpPr/>
          <p:nvPr/>
        </p:nvGrpSpPr>
        <p:grpSpPr>
          <a:xfrm>
            <a:off x="4477972" y="2826572"/>
            <a:ext cx="830216" cy="953695"/>
            <a:chOff x="2483322" y="2826572"/>
            <a:chExt cx="830216" cy="953695"/>
          </a:xfrm>
        </p:grpSpPr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5F3D92B0-673D-6348-8999-9BD73BAAFB0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483322" y="2826572"/>
              <a:ext cx="830216" cy="953695"/>
            </a:xfrm>
            <a:prstGeom prst="straightConnector1">
              <a:avLst/>
            </a:prstGeom>
            <a:ln>
              <a:solidFill>
                <a:schemeClr val="tx1">
                  <a:lumMod val="50000"/>
                </a:schemeClr>
              </a:solidFill>
              <a:prstDash val="sys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E7CAD83-BCEE-BD49-A57F-94E37AC811EB}"/>
                </a:ext>
              </a:extLst>
            </p:cNvPr>
            <p:cNvSpPr txBox="1"/>
            <p:nvPr/>
          </p:nvSpPr>
          <p:spPr>
            <a:xfrm rot="2938994">
              <a:off x="2700858" y="3119967"/>
              <a:ext cx="8109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i="1" dirty="0">
                  <a:solidFill>
                    <a:srgbClr val="00B050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fast-fail</a:t>
              </a:r>
            </a:p>
          </p:txBody>
        </p:sp>
      </p:grpSp>
      <p:grpSp>
        <p:nvGrpSpPr>
          <p:cNvPr id="58" name="ret-A1">
            <a:extLst>
              <a:ext uri="{FF2B5EF4-FFF2-40B4-BE49-F238E27FC236}">
                <a16:creationId xmlns:a16="http://schemas.microsoft.com/office/drawing/2014/main" id="{CB668CDB-642E-E143-BD4A-951BEDDAD736}"/>
              </a:ext>
            </a:extLst>
          </p:cNvPr>
          <p:cNvGrpSpPr/>
          <p:nvPr/>
        </p:nvGrpSpPr>
        <p:grpSpPr>
          <a:xfrm>
            <a:off x="2286926" y="3090672"/>
            <a:ext cx="377026" cy="338554"/>
            <a:chOff x="1675056" y="2403611"/>
            <a:chExt cx="377026" cy="338554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7DF9CCF1-0DC9-7743-A71A-E960939EDF5B}"/>
                </a:ext>
              </a:extLst>
            </p:cNvPr>
            <p:cNvSpPr/>
            <p:nvPr/>
          </p:nvSpPr>
          <p:spPr>
            <a:xfrm>
              <a:off x="1730996" y="2447740"/>
              <a:ext cx="280354" cy="280354"/>
            </a:xfrm>
            <a:prstGeom prst="ellipse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A75343BE-6170-264C-B77B-DA2AFC541642}"/>
                </a:ext>
              </a:extLst>
            </p:cNvPr>
            <p:cNvSpPr txBox="1"/>
            <p:nvPr/>
          </p:nvSpPr>
          <p:spPr>
            <a:xfrm>
              <a:off x="1675056" y="2403611"/>
              <a:ext cx="37702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R</a:t>
              </a:r>
              <a:r>
                <a:rPr lang="en-US" sz="1600" baseline="-25000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1</a:t>
              </a:r>
            </a:p>
          </p:txBody>
        </p:sp>
      </p:grpSp>
      <p:grpSp>
        <p:nvGrpSpPr>
          <p:cNvPr id="61" name="ret-A2">
            <a:extLst>
              <a:ext uri="{FF2B5EF4-FFF2-40B4-BE49-F238E27FC236}">
                <a16:creationId xmlns:a16="http://schemas.microsoft.com/office/drawing/2014/main" id="{343046EA-7706-3844-A857-4FC10C7FF02B}"/>
              </a:ext>
            </a:extLst>
          </p:cNvPr>
          <p:cNvGrpSpPr/>
          <p:nvPr/>
        </p:nvGrpSpPr>
        <p:grpSpPr>
          <a:xfrm>
            <a:off x="2744126" y="3090672"/>
            <a:ext cx="377026" cy="338554"/>
            <a:chOff x="1675056" y="2401604"/>
            <a:chExt cx="377026" cy="338554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0EDA19E9-880E-7B43-A072-866A420AD9B2}"/>
                </a:ext>
              </a:extLst>
            </p:cNvPr>
            <p:cNvSpPr/>
            <p:nvPr/>
          </p:nvSpPr>
          <p:spPr>
            <a:xfrm>
              <a:off x="1730996" y="2447740"/>
              <a:ext cx="280354" cy="280354"/>
            </a:xfrm>
            <a:prstGeom prst="ellipse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0D25E5D6-C283-1646-A933-CAADEED0DDBC}"/>
                </a:ext>
              </a:extLst>
            </p:cNvPr>
            <p:cNvSpPr txBox="1"/>
            <p:nvPr/>
          </p:nvSpPr>
          <p:spPr>
            <a:xfrm>
              <a:off x="1675056" y="2401604"/>
              <a:ext cx="37702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R</a:t>
              </a:r>
              <a:r>
                <a:rPr lang="en-US" sz="1600" baseline="-25000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2</a:t>
              </a:r>
            </a:p>
          </p:txBody>
        </p:sp>
      </p:grpSp>
      <p:grpSp>
        <p:nvGrpSpPr>
          <p:cNvPr id="64" name="ret-A0">
            <a:extLst>
              <a:ext uri="{FF2B5EF4-FFF2-40B4-BE49-F238E27FC236}">
                <a16:creationId xmlns:a16="http://schemas.microsoft.com/office/drawing/2014/main" id="{1AB0C97C-2632-5940-8C9E-D02127E71230}"/>
              </a:ext>
            </a:extLst>
          </p:cNvPr>
          <p:cNvGrpSpPr/>
          <p:nvPr/>
        </p:nvGrpSpPr>
        <p:grpSpPr>
          <a:xfrm>
            <a:off x="1825752" y="3090672"/>
            <a:ext cx="377026" cy="338554"/>
            <a:chOff x="1675056" y="2403611"/>
            <a:chExt cx="377026" cy="338554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0500F016-54B1-C94F-AE95-AA95AE1AC767}"/>
                </a:ext>
              </a:extLst>
            </p:cNvPr>
            <p:cNvSpPr/>
            <p:nvPr/>
          </p:nvSpPr>
          <p:spPr>
            <a:xfrm>
              <a:off x="1730996" y="2447740"/>
              <a:ext cx="280354" cy="280354"/>
            </a:xfrm>
            <a:prstGeom prst="ellipse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64467EBE-3A3F-2049-A327-46661D097951}"/>
                </a:ext>
              </a:extLst>
            </p:cNvPr>
            <p:cNvSpPr txBox="1"/>
            <p:nvPr/>
          </p:nvSpPr>
          <p:spPr>
            <a:xfrm>
              <a:off x="1675056" y="2403611"/>
              <a:ext cx="37702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R</a:t>
              </a:r>
              <a:r>
                <a:rPr lang="en-US" sz="1600" baseline="-25000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0</a:t>
              </a:r>
            </a:p>
          </p:txBody>
        </p:sp>
      </p:grpSp>
      <p:sp>
        <p:nvSpPr>
          <p:cNvPr id="67" name="Rectangle 66">
            <a:extLst>
              <a:ext uri="{FF2B5EF4-FFF2-40B4-BE49-F238E27FC236}">
                <a16:creationId xmlns:a16="http://schemas.microsoft.com/office/drawing/2014/main" id="{7CE2F3E0-1E52-2647-8846-F266F09D5B41}"/>
              </a:ext>
            </a:extLst>
          </p:cNvPr>
          <p:cNvSpPr/>
          <p:nvPr/>
        </p:nvSpPr>
        <p:spPr>
          <a:xfrm>
            <a:off x="1797858" y="3056277"/>
            <a:ext cx="1375260" cy="400381"/>
          </a:xfrm>
          <a:prstGeom prst="rect">
            <a:avLst/>
          </a:prstGeom>
          <a:solidFill>
            <a:schemeClr val="tx1">
              <a:lumMod val="50000"/>
              <a:alpha val="11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grpSp>
        <p:nvGrpSpPr>
          <p:cNvPr id="83" name="reconstruction">
            <a:extLst>
              <a:ext uri="{FF2B5EF4-FFF2-40B4-BE49-F238E27FC236}">
                <a16:creationId xmlns:a16="http://schemas.microsoft.com/office/drawing/2014/main" id="{206171B8-A9CE-5A40-9613-68F5ED015E5B}"/>
              </a:ext>
            </a:extLst>
          </p:cNvPr>
          <p:cNvGrpSpPr/>
          <p:nvPr/>
        </p:nvGrpSpPr>
        <p:grpSpPr>
          <a:xfrm>
            <a:off x="3197644" y="2918359"/>
            <a:ext cx="1100286" cy="510867"/>
            <a:chOff x="1905292" y="2918359"/>
            <a:chExt cx="1100286" cy="510867"/>
          </a:xfrm>
        </p:grpSpPr>
        <p:grpSp>
          <p:nvGrpSpPr>
            <p:cNvPr id="71" name="xor-arrow">
              <a:extLst>
                <a:ext uri="{FF2B5EF4-FFF2-40B4-BE49-F238E27FC236}">
                  <a16:creationId xmlns:a16="http://schemas.microsoft.com/office/drawing/2014/main" id="{343E91AB-E04E-4F41-BB3A-655660F4F497}"/>
                </a:ext>
              </a:extLst>
            </p:cNvPr>
            <p:cNvGrpSpPr/>
            <p:nvPr/>
          </p:nvGrpSpPr>
          <p:grpSpPr>
            <a:xfrm>
              <a:off x="1905292" y="2918359"/>
              <a:ext cx="775223" cy="369332"/>
              <a:chOff x="1106838" y="3043472"/>
              <a:chExt cx="775223" cy="369332"/>
            </a:xfrm>
          </p:grpSpPr>
          <p:cxnSp>
            <p:nvCxnSpPr>
              <p:cNvPr id="69" name="Straight Arrow Connector 68">
                <a:extLst>
                  <a:ext uri="{FF2B5EF4-FFF2-40B4-BE49-F238E27FC236}">
                    <a16:creationId xmlns:a16="http://schemas.microsoft.com/office/drawing/2014/main" id="{18C2FAC1-CDBE-134F-81DF-3D3184534CF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06838" y="3412042"/>
                <a:ext cx="775223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EF590B86-1EE1-384F-9226-C79C65EBD31E}"/>
                  </a:ext>
                </a:extLst>
              </p:cNvPr>
              <p:cNvSpPr txBox="1"/>
              <p:nvPr/>
            </p:nvSpPr>
            <p:spPr>
              <a:xfrm>
                <a:off x="1137088" y="3043472"/>
                <a:ext cx="6687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dirty="0" err="1">
                    <a:solidFill>
                      <a:schemeClr val="bg1"/>
                    </a:solidFill>
                    <a:latin typeface="Helvetica" pitchFamily="2" charset="0"/>
                    <a:cs typeface="Gill Sans" panose="020B0502020104020203" pitchFamily="34" charset="-79"/>
                  </a:rPr>
                  <a:t>xor</a:t>
                </a:r>
                <a:r>
                  <a:rPr lang="en-US" dirty="0">
                    <a:solidFill>
                      <a:schemeClr val="bg1"/>
                    </a:solidFill>
                    <a:latin typeface="Helvetica" pitchFamily="2" charset="0"/>
                    <a:cs typeface="Gill Sans" panose="020B0502020104020203" pitchFamily="34" charset="-79"/>
                  </a:rPr>
                  <a:t>()</a:t>
                </a:r>
              </a:p>
            </p:txBody>
          </p:sp>
        </p:grpSp>
        <p:grpSp>
          <p:nvGrpSpPr>
            <p:cNvPr id="77" name="reconstructed-R">
              <a:extLst>
                <a:ext uri="{FF2B5EF4-FFF2-40B4-BE49-F238E27FC236}">
                  <a16:creationId xmlns:a16="http://schemas.microsoft.com/office/drawing/2014/main" id="{61056DAC-3236-7F4F-8B80-F009E2938953}"/>
                </a:ext>
              </a:extLst>
            </p:cNvPr>
            <p:cNvGrpSpPr/>
            <p:nvPr/>
          </p:nvGrpSpPr>
          <p:grpSpPr>
            <a:xfrm>
              <a:off x="2697480" y="3090672"/>
              <a:ext cx="308098" cy="338554"/>
              <a:chOff x="1712849" y="2404013"/>
              <a:chExt cx="308098" cy="338554"/>
            </a:xfrm>
          </p:grpSpPr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67B232D1-B05C-B842-A5C4-76D459E4B3F0}"/>
                  </a:ext>
                </a:extLst>
              </p:cNvPr>
              <p:cNvSpPr/>
              <p:nvPr/>
            </p:nvSpPr>
            <p:spPr>
              <a:xfrm>
                <a:off x="1730996" y="2447740"/>
                <a:ext cx="280354" cy="280354"/>
              </a:xfrm>
              <a:prstGeom prst="ellipse">
                <a:avLst/>
              </a:prstGeom>
              <a:solidFill>
                <a:schemeClr val="tx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aseline="-25000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endParaRP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1676AD78-C5A3-3140-A8F8-F508159AA723}"/>
                  </a:ext>
                </a:extLst>
              </p:cNvPr>
              <p:cNvSpPr txBox="1"/>
              <p:nvPr/>
            </p:nvSpPr>
            <p:spPr>
              <a:xfrm>
                <a:off x="1712849" y="2404013"/>
                <a:ext cx="30809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600" dirty="0">
                    <a:solidFill>
                      <a:schemeClr val="bg1"/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R</a:t>
                </a:r>
                <a:endParaRPr lang="en-US" sz="1600" baseline="-25000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endParaRPr>
              </a:p>
            </p:txBody>
          </p:sp>
        </p:grpSp>
      </p:grpSp>
      <p:grpSp>
        <p:nvGrpSpPr>
          <p:cNvPr id="87" name="returned-R">
            <a:extLst>
              <a:ext uri="{FF2B5EF4-FFF2-40B4-BE49-F238E27FC236}">
                <a16:creationId xmlns:a16="http://schemas.microsoft.com/office/drawing/2014/main" id="{ED3A7656-1A04-3B4D-9C45-9F364A7E2BCD}"/>
              </a:ext>
            </a:extLst>
          </p:cNvPr>
          <p:cNvGrpSpPr/>
          <p:nvPr/>
        </p:nvGrpSpPr>
        <p:grpSpPr>
          <a:xfrm>
            <a:off x="4035552" y="3090672"/>
            <a:ext cx="308098" cy="338554"/>
            <a:chOff x="1712849" y="2404013"/>
            <a:chExt cx="308098" cy="338554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7B948F03-4F32-4841-B794-81E5932EADD8}"/>
                </a:ext>
              </a:extLst>
            </p:cNvPr>
            <p:cNvSpPr/>
            <p:nvPr/>
          </p:nvSpPr>
          <p:spPr>
            <a:xfrm>
              <a:off x="1730996" y="2447740"/>
              <a:ext cx="280354" cy="280354"/>
            </a:xfrm>
            <a:prstGeom prst="ellipse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4AC3342F-0B8F-0B44-B366-E3B964ED6745}"/>
                </a:ext>
              </a:extLst>
            </p:cNvPr>
            <p:cNvSpPr txBox="1"/>
            <p:nvPr/>
          </p:nvSpPr>
          <p:spPr>
            <a:xfrm>
              <a:off x="1712849" y="2404013"/>
              <a:ext cx="3080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R</a:t>
              </a:r>
              <a:endParaRPr lang="en-US" sz="1600" baseline="-250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endParaRPr>
            </a:p>
          </p:txBody>
        </p:sp>
      </p:grpSp>
      <p:grpSp>
        <p:nvGrpSpPr>
          <p:cNvPr id="97" name="timer">
            <a:extLst>
              <a:ext uri="{FF2B5EF4-FFF2-40B4-BE49-F238E27FC236}">
                <a16:creationId xmlns:a16="http://schemas.microsoft.com/office/drawing/2014/main" id="{AB0F55B1-B188-9746-81F0-3D5F7F1A8CA4}"/>
              </a:ext>
            </a:extLst>
          </p:cNvPr>
          <p:cNvGrpSpPr/>
          <p:nvPr/>
        </p:nvGrpSpPr>
        <p:grpSpPr>
          <a:xfrm>
            <a:off x="1405092" y="4020266"/>
            <a:ext cx="1040510" cy="457201"/>
            <a:chOff x="1395848" y="4512873"/>
            <a:chExt cx="1040510" cy="457201"/>
          </a:xfrm>
        </p:grpSpPr>
        <p:pic>
          <p:nvPicPr>
            <p:cNvPr id="95" name="Graphic 94" descr="Alarm clock with solid fill">
              <a:extLst>
                <a:ext uri="{FF2B5EF4-FFF2-40B4-BE49-F238E27FC236}">
                  <a16:creationId xmlns:a16="http://schemas.microsoft.com/office/drawing/2014/main" id="{3B2EFA45-8310-1B49-9993-9B899BCE58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395848" y="4512873"/>
              <a:ext cx="457201" cy="457201"/>
            </a:xfrm>
            <a:prstGeom prst="rect">
              <a:avLst/>
            </a:prstGeom>
          </p:spPr>
        </p:pic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63793719-A82A-614E-8DDD-5BE1A76216E5}"/>
                </a:ext>
              </a:extLst>
            </p:cNvPr>
            <p:cNvSpPr txBox="1"/>
            <p:nvPr/>
          </p:nvSpPr>
          <p:spPr>
            <a:xfrm>
              <a:off x="1701862" y="4556807"/>
              <a:ext cx="7344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i="1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100us</a:t>
              </a: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928F9CEC-1569-D14C-A874-AE46800D003C}"/>
              </a:ext>
            </a:extLst>
          </p:cNvPr>
          <p:cNvGrpSpPr/>
          <p:nvPr/>
        </p:nvGrpSpPr>
        <p:grpSpPr>
          <a:xfrm>
            <a:off x="5858542" y="981814"/>
            <a:ext cx="2192272" cy="3897477"/>
            <a:chOff x="5858542" y="981814"/>
            <a:chExt cx="2192272" cy="3897477"/>
          </a:xfrm>
        </p:grpSpPr>
        <p:pic>
          <p:nvPicPr>
            <p:cNvPr id="107" name="Picture 2" descr="8,801 Vs Cliparts, Stock Vector And Royalty Free Vs Illustrations">
              <a:extLst>
                <a:ext uri="{FF2B5EF4-FFF2-40B4-BE49-F238E27FC236}">
                  <a16:creationId xmlns:a16="http://schemas.microsoft.com/office/drawing/2014/main" id="{401DBCF8-A60A-A54A-A917-57B32C7126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5912" y="2274743"/>
              <a:ext cx="1340297" cy="13402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C10D1DE9-C903-5648-BFFF-1AD37B108DFF}"/>
                </a:ext>
              </a:extLst>
            </p:cNvPr>
            <p:cNvSpPr txBox="1"/>
            <p:nvPr/>
          </p:nvSpPr>
          <p:spPr>
            <a:xfrm>
              <a:off x="5858542" y="1175899"/>
              <a:ext cx="15328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800" i="1" dirty="0">
                  <a:solidFill>
                    <a:srgbClr val="00B050"/>
                  </a:solidFill>
                  <a:latin typeface="Helvetica" pitchFamily="2" charset="0"/>
                  <a:cs typeface="Gill Sans" panose="020B0502020104020203" pitchFamily="34" charset="-79"/>
                </a:rPr>
                <a:t>~</a:t>
              </a:r>
              <a:r>
                <a:rPr lang="en-US" sz="2800" b="1" i="1" dirty="0">
                  <a:solidFill>
                    <a:srgbClr val="00B050"/>
                  </a:solidFill>
                  <a:latin typeface="Helvetica" pitchFamily="2" charset="0"/>
                  <a:cs typeface="Gill Sans SemiBold" panose="020B0502020104020203" pitchFamily="34" charset="-79"/>
                </a:rPr>
                <a:t>100us</a:t>
              </a:r>
              <a:endParaRPr lang="en-US" sz="3200" b="1" i="1" dirty="0">
                <a:solidFill>
                  <a:srgbClr val="00B050"/>
                </a:solidFill>
                <a:latin typeface="Helvetica" pitchFamily="2" charset="0"/>
                <a:cs typeface="Gill Sans SemiBold" panose="020B0502020104020203" pitchFamily="34" charset="-79"/>
              </a:endParaRP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FA06F9D3-9F17-6742-A1BA-2663A8C2DAB3}"/>
                </a:ext>
              </a:extLst>
            </p:cNvPr>
            <p:cNvSpPr txBox="1"/>
            <p:nvPr/>
          </p:nvSpPr>
          <p:spPr>
            <a:xfrm>
              <a:off x="5871352" y="4356071"/>
              <a:ext cx="12747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800" i="1" dirty="0">
                  <a:solidFill>
                    <a:srgbClr val="FF0000"/>
                  </a:solidFill>
                  <a:latin typeface="Helvetica" pitchFamily="2" charset="0"/>
                  <a:cs typeface="Gill Sans" panose="020B0502020104020203" pitchFamily="34" charset="-79"/>
                </a:rPr>
                <a:t>~10ms</a:t>
              </a:r>
            </a:p>
          </p:txBody>
        </p:sp>
        <p:pic>
          <p:nvPicPr>
            <p:cNvPr id="113" name="Picture 112" descr="Icon&#10;&#10;Description automatically generated">
              <a:extLst>
                <a:ext uri="{FF2B5EF4-FFF2-40B4-BE49-F238E27FC236}">
                  <a16:creationId xmlns:a16="http://schemas.microsoft.com/office/drawing/2014/main" id="{497C137A-C1C7-0B43-857F-FD53C05F8AC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8047" y="981814"/>
              <a:ext cx="822767" cy="8191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73038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repeatCount="0" accel="50000" decel="50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96296E-6 L -0.00174 0.35247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1762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0" presetClass="path" presetSubtype="0" repeatCount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0.00371 L -0.13767 0.12932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36" y="6265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BEBEB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0" presetID="0" presetClass="path" presetSubtype="0" repeatCount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97531E-6 L -0.0434 0.12932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0" y="6451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BEBEB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2" presetID="0" presetClass="path" presetSubtype="0" repeatCount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0.00371 L 0.13871 0.12901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6265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BEBEB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0" presetClass="path" presetSubtype="0" repeatCount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97531E-6 L 0.04618 0.12716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9" y="63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0" presetClass="path" presetSubtype="0" repeatCount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97531E-6 L 0.10452 0.1321 " pathEditMode="relative" rAng="0" ptsTypes="AA">
                                      <p:cBhvr>
                                        <p:cTn id="48" dur="1000" spd="-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26" y="6605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0" presetClass="path" presetSubtype="0" repeatCount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97531E-6 L 0.14618 0.12932 " pathEditMode="relative" rAng="0" ptsTypes="AA">
                                      <p:cBhvr>
                                        <p:cTn id="54" dur="1000" spd="-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09" y="6451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0" presetClass="path" presetSubtype="0" repeatCount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97531E-6 L 0.1809 0.12901 " pathEditMode="relative" rAng="0" ptsTypes="AA">
                                      <p:cBhvr>
                                        <p:cTn id="60" dur="1000" spd="-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45" y="64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0.00679 L 0.00122 -0.33889 " pathEditMode="relative" rAng="0" ptsTypes="AA">
                                      <p:cBhvr>
                                        <p:cTn id="8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-172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67" grpId="0" animBg="1"/>
      <p:bldP spid="6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09173-38AC-C345-821E-554BFE7B5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Effectiveness of “</a:t>
            </a:r>
            <a:r>
              <a:rPr lang="en-US" i="1" spc="0" dirty="0">
                <a:ln>
                  <a:noFill/>
                </a:ln>
                <a:solidFill>
                  <a:srgbClr val="00B050"/>
                </a:solidFill>
              </a:rPr>
              <a:t>Fail-if-Slow</a:t>
            </a:r>
            <a:r>
              <a:rPr lang="en-US" dirty="0"/>
              <a:t>” Interface</a:t>
            </a:r>
            <a:endParaRPr lang="en-US" dirty="0">
              <a:latin typeface="Helvetica" pitchFamily="2" charset="0"/>
              <a:cs typeface="Gill Sans" panose="020B0502020104020203" pitchFamily="34" charset="-79"/>
            </a:endParaRPr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84F2681E-4077-8B4A-8B1F-1AC6468ADCD9}"/>
              </a:ext>
            </a:extLst>
          </p:cNvPr>
          <p:cNvSpPr/>
          <p:nvPr/>
        </p:nvSpPr>
        <p:spPr>
          <a:xfrm>
            <a:off x="685800" y="3335756"/>
            <a:ext cx="4993323" cy="1289051"/>
          </a:xfrm>
          <a:custGeom>
            <a:avLst/>
            <a:gdLst>
              <a:gd name="connsiteX0" fmla="*/ 0 w 4572000"/>
              <a:gd name="connsiteY0" fmla="*/ 155333 h 931978"/>
              <a:gd name="connsiteX1" fmla="*/ 155333 w 4572000"/>
              <a:gd name="connsiteY1" fmla="*/ 0 h 931978"/>
              <a:gd name="connsiteX2" fmla="*/ 762000 w 4572000"/>
              <a:gd name="connsiteY2" fmla="*/ 0 h 931978"/>
              <a:gd name="connsiteX3" fmla="*/ 562310 w 4572000"/>
              <a:gd name="connsiteY3" fmla="*/ -262920 h 931978"/>
              <a:gd name="connsiteX4" fmla="*/ 1905000 w 4572000"/>
              <a:gd name="connsiteY4" fmla="*/ 0 h 931978"/>
              <a:gd name="connsiteX5" fmla="*/ 4416667 w 4572000"/>
              <a:gd name="connsiteY5" fmla="*/ 0 h 931978"/>
              <a:gd name="connsiteX6" fmla="*/ 4572000 w 4572000"/>
              <a:gd name="connsiteY6" fmla="*/ 155333 h 931978"/>
              <a:gd name="connsiteX7" fmla="*/ 4572000 w 4572000"/>
              <a:gd name="connsiteY7" fmla="*/ 155330 h 931978"/>
              <a:gd name="connsiteX8" fmla="*/ 4572000 w 4572000"/>
              <a:gd name="connsiteY8" fmla="*/ 155330 h 931978"/>
              <a:gd name="connsiteX9" fmla="*/ 4572000 w 4572000"/>
              <a:gd name="connsiteY9" fmla="*/ 388324 h 931978"/>
              <a:gd name="connsiteX10" fmla="*/ 4572000 w 4572000"/>
              <a:gd name="connsiteY10" fmla="*/ 776645 h 931978"/>
              <a:gd name="connsiteX11" fmla="*/ 4416667 w 4572000"/>
              <a:gd name="connsiteY11" fmla="*/ 931978 h 931978"/>
              <a:gd name="connsiteX12" fmla="*/ 1905000 w 4572000"/>
              <a:gd name="connsiteY12" fmla="*/ 931978 h 931978"/>
              <a:gd name="connsiteX13" fmla="*/ 762000 w 4572000"/>
              <a:gd name="connsiteY13" fmla="*/ 931978 h 931978"/>
              <a:gd name="connsiteX14" fmla="*/ 762000 w 4572000"/>
              <a:gd name="connsiteY14" fmla="*/ 931978 h 931978"/>
              <a:gd name="connsiteX15" fmla="*/ 155333 w 4572000"/>
              <a:gd name="connsiteY15" fmla="*/ 931978 h 931978"/>
              <a:gd name="connsiteX16" fmla="*/ 0 w 4572000"/>
              <a:gd name="connsiteY16" fmla="*/ 776645 h 931978"/>
              <a:gd name="connsiteX17" fmla="*/ 0 w 4572000"/>
              <a:gd name="connsiteY17" fmla="*/ 388324 h 931978"/>
              <a:gd name="connsiteX18" fmla="*/ 0 w 4572000"/>
              <a:gd name="connsiteY18" fmla="*/ 155330 h 931978"/>
              <a:gd name="connsiteX19" fmla="*/ 0 w 4572000"/>
              <a:gd name="connsiteY19" fmla="*/ 155330 h 931978"/>
              <a:gd name="connsiteX20" fmla="*/ 0 w 4572000"/>
              <a:gd name="connsiteY20" fmla="*/ 155333 h 931978"/>
              <a:gd name="connsiteX0" fmla="*/ 0 w 4572000"/>
              <a:gd name="connsiteY0" fmla="*/ 418253 h 1194898"/>
              <a:gd name="connsiteX1" fmla="*/ 155333 w 4572000"/>
              <a:gd name="connsiteY1" fmla="*/ 262920 h 1194898"/>
              <a:gd name="connsiteX2" fmla="*/ 1118134 w 4572000"/>
              <a:gd name="connsiteY2" fmla="*/ 262920 h 1194898"/>
              <a:gd name="connsiteX3" fmla="*/ 562310 w 4572000"/>
              <a:gd name="connsiteY3" fmla="*/ 0 h 1194898"/>
              <a:gd name="connsiteX4" fmla="*/ 1905000 w 4572000"/>
              <a:gd name="connsiteY4" fmla="*/ 262920 h 1194898"/>
              <a:gd name="connsiteX5" fmla="*/ 4416667 w 4572000"/>
              <a:gd name="connsiteY5" fmla="*/ 262920 h 1194898"/>
              <a:gd name="connsiteX6" fmla="*/ 4572000 w 4572000"/>
              <a:gd name="connsiteY6" fmla="*/ 418253 h 1194898"/>
              <a:gd name="connsiteX7" fmla="*/ 4572000 w 4572000"/>
              <a:gd name="connsiteY7" fmla="*/ 418250 h 1194898"/>
              <a:gd name="connsiteX8" fmla="*/ 4572000 w 4572000"/>
              <a:gd name="connsiteY8" fmla="*/ 418250 h 1194898"/>
              <a:gd name="connsiteX9" fmla="*/ 4572000 w 4572000"/>
              <a:gd name="connsiteY9" fmla="*/ 651244 h 1194898"/>
              <a:gd name="connsiteX10" fmla="*/ 4572000 w 4572000"/>
              <a:gd name="connsiteY10" fmla="*/ 1039565 h 1194898"/>
              <a:gd name="connsiteX11" fmla="*/ 4416667 w 4572000"/>
              <a:gd name="connsiteY11" fmla="*/ 1194898 h 1194898"/>
              <a:gd name="connsiteX12" fmla="*/ 1905000 w 4572000"/>
              <a:gd name="connsiteY12" fmla="*/ 1194898 h 1194898"/>
              <a:gd name="connsiteX13" fmla="*/ 762000 w 4572000"/>
              <a:gd name="connsiteY13" fmla="*/ 1194898 h 1194898"/>
              <a:gd name="connsiteX14" fmla="*/ 762000 w 4572000"/>
              <a:gd name="connsiteY14" fmla="*/ 1194898 h 1194898"/>
              <a:gd name="connsiteX15" fmla="*/ 155333 w 4572000"/>
              <a:gd name="connsiteY15" fmla="*/ 1194898 h 1194898"/>
              <a:gd name="connsiteX16" fmla="*/ 0 w 4572000"/>
              <a:gd name="connsiteY16" fmla="*/ 1039565 h 1194898"/>
              <a:gd name="connsiteX17" fmla="*/ 0 w 4572000"/>
              <a:gd name="connsiteY17" fmla="*/ 651244 h 1194898"/>
              <a:gd name="connsiteX18" fmla="*/ 0 w 4572000"/>
              <a:gd name="connsiteY18" fmla="*/ 418250 h 1194898"/>
              <a:gd name="connsiteX19" fmla="*/ 0 w 4572000"/>
              <a:gd name="connsiteY19" fmla="*/ 418250 h 1194898"/>
              <a:gd name="connsiteX20" fmla="*/ 0 w 4572000"/>
              <a:gd name="connsiteY20" fmla="*/ 418253 h 1194898"/>
              <a:gd name="connsiteX0" fmla="*/ 0 w 4572000"/>
              <a:gd name="connsiteY0" fmla="*/ 418253 h 1194898"/>
              <a:gd name="connsiteX1" fmla="*/ 155333 w 4572000"/>
              <a:gd name="connsiteY1" fmla="*/ 262920 h 1194898"/>
              <a:gd name="connsiteX2" fmla="*/ 1118134 w 4572000"/>
              <a:gd name="connsiteY2" fmla="*/ 262920 h 1194898"/>
              <a:gd name="connsiteX3" fmla="*/ 562310 w 4572000"/>
              <a:gd name="connsiteY3" fmla="*/ 0 h 1194898"/>
              <a:gd name="connsiteX4" fmla="*/ 1770246 w 4572000"/>
              <a:gd name="connsiteY4" fmla="*/ 262920 h 1194898"/>
              <a:gd name="connsiteX5" fmla="*/ 4416667 w 4572000"/>
              <a:gd name="connsiteY5" fmla="*/ 262920 h 1194898"/>
              <a:gd name="connsiteX6" fmla="*/ 4572000 w 4572000"/>
              <a:gd name="connsiteY6" fmla="*/ 418253 h 1194898"/>
              <a:gd name="connsiteX7" fmla="*/ 4572000 w 4572000"/>
              <a:gd name="connsiteY7" fmla="*/ 418250 h 1194898"/>
              <a:gd name="connsiteX8" fmla="*/ 4572000 w 4572000"/>
              <a:gd name="connsiteY8" fmla="*/ 418250 h 1194898"/>
              <a:gd name="connsiteX9" fmla="*/ 4572000 w 4572000"/>
              <a:gd name="connsiteY9" fmla="*/ 651244 h 1194898"/>
              <a:gd name="connsiteX10" fmla="*/ 4572000 w 4572000"/>
              <a:gd name="connsiteY10" fmla="*/ 1039565 h 1194898"/>
              <a:gd name="connsiteX11" fmla="*/ 4416667 w 4572000"/>
              <a:gd name="connsiteY11" fmla="*/ 1194898 h 1194898"/>
              <a:gd name="connsiteX12" fmla="*/ 1905000 w 4572000"/>
              <a:gd name="connsiteY12" fmla="*/ 1194898 h 1194898"/>
              <a:gd name="connsiteX13" fmla="*/ 762000 w 4572000"/>
              <a:gd name="connsiteY13" fmla="*/ 1194898 h 1194898"/>
              <a:gd name="connsiteX14" fmla="*/ 762000 w 4572000"/>
              <a:gd name="connsiteY14" fmla="*/ 1194898 h 1194898"/>
              <a:gd name="connsiteX15" fmla="*/ 155333 w 4572000"/>
              <a:gd name="connsiteY15" fmla="*/ 1194898 h 1194898"/>
              <a:gd name="connsiteX16" fmla="*/ 0 w 4572000"/>
              <a:gd name="connsiteY16" fmla="*/ 1039565 h 1194898"/>
              <a:gd name="connsiteX17" fmla="*/ 0 w 4572000"/>
              <a:gd name="connsiteY17" fmla="*/ 651244 h 1194898"/>
              <a:gd name="connsiteX18" fmla="*/ 0 w 4572000"/>
              <a:gd name="connsiteY18" fmla="*/ 418250 h 1194898"/>
              <a:gd name="connsiteX19" fmla="*/ 0 w 4572000"/>
              <a:gd name="connsiteY19" fmla="*/ 418250 h 1194898"/>
              <a:gd name="connsiteX20" fmla="*/ 0 w 4572000"/>
              <a:gd name="connsiteY20" fmla="*/ 418253 h 1194898"/>
              <a:gd name="connsiteX0" fmla="*/ 0 w 4572000"/>
              <a:gd name="connsiteY0" fmla="*/ 755137 h 1531782"/>
              <a:gd name="connsiteX1" fmla="*/ 155333 w 4572000"/>
              <a:gd name="connsiteY1" fmla="*/ 599804 h 1531782"/>
              <a:gd name="connsiteX2" fmla="*/ 1118134 w 4572000"/>
              <a:gd name="connsiteY2" fmla="*/ 599804 h 1531782"/>
              <a:gd name="connsiteX3" fmla="*/ 543060 w 4572000"/>
              <a:gd name="connsiteY3" fmla="*/ 0 h 1531782"/>
              <a:gd name="connsiteX4" fmla="*/ 1770246 w 4572000"/>
              <a:gd name="connsiteY4" fmla="*/ 599804 h 1531782"/>
              <a:gd name="connsiteX5" fmla="*/ 4416667 w 4572000"/>
              <a:gd name="connsiteY5" fmla="*/ 599804 h 1531782"/>
              <a:gd name="connsiteX6" fmla="*/ 4572000 w 4572000"/>
              <a:gd name="connsiteY6" fmla="*/ 755137 h 1531782"/>
              <a:gd name="connsiteX7" fmla="*/ 4572000 w 4572000"/>
              <a:gd name="connsiteY7" fmla="*/ 755134 h 1531782"/>
              <a:gd name="connsiteX8" fmla="*/ 4572000 w 4572000"/>
              <a:gd name="connsiteY8" fmla="*/ 755134 h 1531782"/>
              <a:gd name="connsiteX9" fmla="*/ 4572000 w 4572000"/>
              <a:gd name="connsiteY9" fmla="*/ 988128 h 1531782"/>
              <a:gd name="connsiteX10" fmla="*/ 4572000 w 4572000"/>
              <a:gd name="connsiteY10" fmla="*/ 1376449 h 1531782"/>
              <a:gd name="connsiteX11" fmla="*/ 4416667 w 4572000"/>
              <a:gd name="connsiteY11" fmla="*/ 1531782 h 1531782"/>
              <a:gd name="connsiteX12" fmla="*/ 1905000 w 4572000"/>
              <a:gd name="connsiteY12" fmla="*/ 1531782 h 1531782"/>
              <a:gd name="connsiteX13" fmla="*/ 762000 w 4572000"/>
              <a:gd name="connsiteY13" fmla="*/ 1531782 h 1531782"/>
              <a:gd name="connsiteX14" fmla="*/ 762000 w 4572000"/>
              <a:gd name="connsiteY14" fmla="*/ 1531782 h 1531782"/>
              <a:gd name="connsiteX15" fmla="*/ 155333 w 4572000"/>
              <a:gd name="connsiteY15" fmla="*/ 1531782 h 1531782"/>
              <a:gd name="connsiteX16" fmla="*/ 0 w 4572000"/>
              <a:gd name="connsiteY16" fmla="*/ 1376449 h 1531782"/>
              <a:gd name="connsiteX17" fmla="*/ 0 w 4572000"/>
              <a:gd name="connsiteY17" fmla="*/ 988128 h 1531782"/>
              <a:gd name="connsiteX18" fmla="*/ 0 w 4572000"/>
              <a:gd name="connsiteY18" fmla="*/ 755134 h 1531782"/>
              <a:gd name="connsiteX19" fmla="*/ 0 w 4572000"/>
              <a:gd name="connsiteY19" fmla="*/ 755134 h 1531782"/>
              <a:gd name="connsiteX20" fmla="*/ 0 w 4572000"/>
              <a:gd name="connsiteY20" fmla="*/ 755137 h 1531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2000" h="1531782">
                <a:moveTo>
                  <a:pt x="0" y="755137"/>
                </a:moveTo>
                <a:cubicBezTo>
                  <a:pt x="0" y="669349"/>
                  <a:pt x="69545" y="599804"/>
                  <a:pt x="155333" y="599804"/>
                </a:cubicBezTo>
                <a:lnTo>
                  <a:pt x="1118134" y="599804"/>
                </a:lnTo>
                <a:lnTo>
                  <a:pt x="543060" y="0"/>
                </a:lnTo>
                <a:lnTo>
                  <a:pt x="1770246" y="599804"/>
                </a:lnTo>
                <a:lnTo>
                  <a:pt x="4416667" y="599804"/>
                </a:lnTo>
                <a:cubicBezTo>
                  <a:pt x="4502455" y="599804"/>
                  <a:pt x="4572000" y="669349"/>
                  <a:pt x="4572000" y="755137"/>
                </a:cubicBezTo>
                <a:lnTo>
                  <a:pt x="4572000" y="755134"/>
                </a:lnTo>
                <a:lnTo>
                  <a:pt x="4572000" y="755134"/>
                </a:lnTo>
                <a:lnTo>
                  <a:pt x="4572000" y="988128"/>
                </a:lnTo>
                <a:lnTo>
                  <a:pt x="4572000" y="1376449"/>
                </a:lnTo>
                <a:cubicBezTo>
                  <a:pt x="4572000" y="1462237"/>
                  <a:pt x="4502455" y="1531782"/>
                  <a:pt x="4416667" y="1531782"/>
                </a:cubicBezTo>
                <a:lnTo>
                  <a:pt x="1905000" y="1531782"/>
                </a:lnTo>
                <a:lnTo>
                  <a:pt x="762000" y="1531782"/>
                </a:lnTo>
                <a:lnTo>
                  <a:pt x="762000" y="1531782"/>
                </a:lnTo>
                <a:lnTo>
                  <a:pt x="155333" y="1531782"/>
                </a:lnTo>
                <a:cubicBezTo>
                  <a:pt x="69545" y="1531782"/>
                  <a:pt x="0" y="1462237"/>
                  <a:pt x="0" y="1376449"/>
                </a:cubicBezTo>
                <a:lnTo>
                  <a:pt x="0" y="988128"/>
                </a:lnTo>
                <a:lnTo>
                  <a:pt x="0" y="755134"/>
                </a:lnTo>
                <a:lnTo>
                  <a:pt x="0" y="755134"/>
                </a:lnTo>
                <a:lnTo>
                  <a:pt x="0" y="755137"/>
                </a:lnTo>
                <a:close/>
              </a:path>
            </a:pathLst>
          </a:cu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</a:p>
          <a:p>
            <a:pPr algn="ctr"/>
            <a:r>
              <a:rPr lang="en-US" sz="3200" i="1" dirty="0">
                <a:solidFill>
                  <a:schemeClr val="tx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Cut tails up to </a:t>
            </a:r>
            <a:r>
              <a:rPr lang="en-US" sz="3200" i="1" dirty="0">
                <a:solidFill>
                  <a:schemeClr val="tx1"/>
                </a:solidFill>
                <a:latin typeface="Helvetica" pitchFamily="2" charset="0"/>
                <a:cs typeface="Gill Sans" panose="020B0502020104020203" pitchFamily="34" charset="-79"/>
              </a:rPr>
              <a:t>~99</a:t>
            </a:r>
            <a:r>
              <a:rPr lang="en-US" sz="3200" i="1" baseline="30000" dirty="0">
                <a:solidFill>
                  <a:schemeClr val="tx1"/>
                </a:solidFill>
                <a:latin typeface="Helvetica" pitchFamily="2" charset="0"/>
                <a:cs typeface="Gill Sans" panose="020B0502020104020203" pitchFamily="34" charset="-79"/>
              </a:rPr>
              <a:t>th</a:t>
            </a:r>
            <a:r>
              <a:rPr lang="en-US" sz="3200" i="1" dirty="0">
                <a:solidFill>
                  <a:schemeClr val="tx1"/>
                </a:solidFill>
                <a:latin typeface="Helvetica" pitchFamily="2" charset="0"/>
                <a:cs typeface="Gill Sans" panose="020B0502020104020203" pitchFamily="34" charset="-79"/>
              </a:rPr>
              <a:t> </a:t>
            </a:r>
            <a:r>
              <a:rPr lang="en-US" sz="3200" i="1" dirty="0">
                <a:solidFill>
                  <a:schemeClr val="tx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percentile</a:t>
            </a:r>
            <a:endParaRPr lang="en-US" sz="3200" i="1" baseline="30000" dirty="0">
              <a:solidFill>
                <a:schemeClr val="tx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F2AEE0B4-B996-6D46-A8A8-EB1E149DC3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234" y="600346"/>
            <a:ext cx="3262822" cy="319031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CA2B71A-A7B4-2D48-9E76-08A615766C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704" y="599694"/>
            <a:ext cx="3263785" cy="319125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5E20D7B-13AB-9649-9D8B-070313BE66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93" y="595034"/>
            <a:ext cx="5200650" cy="317817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337E7BB-9E30-0349-9676-FAB30C57F5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2" y="590550"/>
            <a:ext cx="5202936" cy="31795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8F027E84-F05E-CE4A-A5E6-FDE4A40DAE0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2" y="590550"/>
            <a:ext cx="5207092" cy="3182112"/>
          </a:xfrm>
          <a:prstGeom prst="rect">
            <a:avLst/>
          </a:prstGeom>
        </p:spPr>
      </p:pic>
      <p:sp>
        <p:nvSpPr>
          <p:cNvPr id="42" name="Left-Right Arrow 41">
            <a:extLst>
              <a:ext uri="{FF2B5EF4-FFF2-40B4-BE49-F238E27FC236}">
                <a16:creationId xmlns:a16="http://schemas.microsoft.com/office/drawing/2014/main" id="{09545392-79AC-5840-85A2-0E718DB7F5C5}"/>
              </a:ext>
            </a:extLst>
          </p:cNvPr>
          <p:cNvSpPr/>
          <p:nvPr/>
        </p:nvSpPr>
        <p:spPr>
          <a:xfrm>
            <a:off x="2442832" y="1327575"/>
            <a:ext cx="2738768" cy="329421"/>
          </a:xfrm>
          <a:prstGeom prst="left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rgbClr val="0096FF"/>
                </a:solidFill>
                <a:latin typeface="Helvetica" pitchFamily="2" charset="0"/>
                <a:cs typeface="Gill Sans" panose="020B0502020104020203" pitchFamily="34" charset="-79"/>
              </a:rPr>
              <a:t>@p99 </a:t>
            </a:r>
            <a:r>
              <a:rPr lang="en-US" sz="2400" dirty="0">
                <a:solidFill>
                  <a:srgbClr val="0096FF"/>
                </a:solidFill>
                <a:latin typeface="Helvetica" pitchFamily="2" charset="0"/>
                <a:cs typeface="Gill Sans" panose="020B0502020104020203" pitchFamily="34" charset="-79"/>
              </a:rPr>
              <a:t>~5x</a:t>
            </a:r>
            <a:endParaRPr lang="en-US" sz="3200" dirty="0">
              <a:solidFill>
                <a:srgbClr val="0096FF"/>
              </a:solidFill>
              <a:latin typeface="Helvetica" pitchFamily="2" charset="0"/>
              <a:cs typeface="Gill Sans" panose="020B0502020104020203" pitchFamily="34" charset="-79"/>
            </a:endParaRPr>
          </a:p>
        </p:txBody>
      </p:sp>
      <p:sp>
        <p:nvSpPr>
          <p:cNvPr id="43" name="Left-Right Arrow 42">
            <a:extLst>
              <a:ext uri="{FF2B5EF4-FFF2-40B4-BE49-F238E27FC236}">
                <a16:creationId xmlns:a16="http://schemas.microsoft.com/office/drawing/2014/main" id="{0F8CBB0D-A84D-8F47-9726-D99FE24C114D}"/>
              </a:ext>
            </a:extLst>
          </p:cNvPr>
          <p:cNvSpPr/>
          <p:nvPr/>
        </p:nvSpPr>
        <p:spPr>
          <a:xfrm>
            <a:off x="1447800" y="2036874"/>
            <a:ext cx="2286000" cy="262841"/>
          </a:xfrm>
          <a:prstGeom prst="left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rgbClr val="0096FF"/>
                </a:solidFill>
                <a:latin typeface="Helvetica" pitchFamily="2" charset="0"/>
                <a:cs typeface="Gill Sans" panose="020B0502020104020203" pitchFamily="34" charset="-79"/>
              </a:rPr>
              <a:t>@p95</a:t>
            </a:r>
            <a:r>
              <a:rPr lang="en-US" sz="3200" dirty="0">
                <a:solidFill>
                  <a:srgbClr val="0096FF"/>
                </a:solidFill>
                <a:latin typeface="Helvetica" pitchFamily="2" charset="0"/>
                <a:cs typeface="Gill Sans" panose="020B0502020104020203" pitchFamily="34" charset="-79"/>
              </a:rPr>
              <a:t> </a:t>
            </a:r>
            <a:r>
              <a:rPr lang="en-US" sz="2400" dirty="0">
                <a:solidFill>
                  <a:srgbClr val="0096FF"/>
                </a:solidFill>
                <a:latin typeface="Helvetica" pitchFamily="2" charset="0"/>
                <a:cs typeface="Gill Sans" panose="020B0502020104020203" pitchFamily="34" charset="-79"/>
              </a:rPr>
              <a:t>~7x</a:t>
            </a:r>
            <a:endParaRPr lang="en-US" sz="3200" dirty="0">
              <a:solidFill>
                <a:srgbClr val="0096FF"/>
              </a:solidFill>
              <a:latin typeface="Helvetica" pitchFamily="2" charset="0"/>
              <a:cs typeface="Gill Sans" panose="020B0502020104020203" pitchFamily="34" charset="-79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0AAF806-CF8D-EA46-AEF2-2A46759D4748}"/>
              </a:ext>
            </a:extLst>
          </p:cNvPr>
          <p:cNvGrpSpPr/>
          <p:nvPr/>
        </p:nvGrpSpPr>
        <p:grpSpPr>
          <a:xfrm>
            <a:off x="6324601" y="830580"/>
            <a:ext cx="1447800" cy="2279139"/>
            <a:chOff x="5334000" y="4062003"/>
            <a:chExt cx="1657719" cy="243839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56A81BA-91C4-C740-9054-83C8C84F5998}"/>
                </a:ext>
              </a:extLst>
            </p:cNvPr>
            <p:cNvSpPr/>
            <p:nvPr/>
          </p:nvSpPr>
          <p:spPr>
            <a:xfrm>
              <a:off x="5334000" y="4062003"/>
              <a:ext cx="502091" cy="2438393"/>
            </a:xfrm>
            <a:prstGeom prst="rect">
              <a:avLst/>
            </a:prstGeom>
            <a:noFill/>
            <a:ln w="44450">
              <a:solidFill>
                <a:srgbClr val="FFC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endParaRP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B955F66A-DDCA-374D-9AB4-63105C1EEE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45936" y="4308377"/>
              <a:ext cx="1045783" cy="0"/>
            </a:xfrm>
            <a:prstGeom prst="straightConnector1">
              <a:avLst/>
            </a:prstGeom>
            <a:ln w="101600" cmpd="sng">
              <a:solidFill>
                <a:srgbClr val="FFC000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Left-Right Arrow 43">
            <a:extLst>
              <a:ext uri="{FF2B5EF4-FFF2-40B4-BE49-F238E27FC236}">
                <a16:creationId xmlns:a16="http://schemas.microsoft.com/office/drawing/2014/main" id="{94859A32-8300-FF41-94F4-D93EC9975966}"/>
              </a:ext>
            </a:extLst>
          </p:cNvPr>
          <p:cNvSpPr/>
          <p:nvPr/>
        </p:nvSpPr>
        <p:spPr>
          <a:xfrm>
            <a:off x="1510098" y="1258817"/>
            <a:ext cx="931302" cy="329421"/>
          </a:xfrm>
          <a:prstGeom prst="leftRightArrow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0096FF"/>
              </a:solidFill>
              <a:latin typeface="Helvetica" pitchFamily="2" charset="0"/>
              <a:cs typeface="Gill Sans" panose="020B0502020104020203" pitchFamily="34" charset="-79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4523CF9-86D4-A84A-8FF4-F492A73B4246}"/>
              </a:ext>
            </a:extLst>
          </p:cNvPr>
          <p:cNvGrpSpPr/>
          <p:nvPr/>
        </p:nvGrpSpPr>
        <p:grpSpPr>
          <a:xfrm>
            <a:off x="6781800" y="1403071"/>
            <a:ext cx="2014728" cy="1778279"/>
            <a:chOff x="6781800" y="2165071"/>
            <a:chExt cx="1828800" cy="1778279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1100C1B2-5F0E-184B-8E4E-268A589740A2}"/>
                </a:ext>
              </a:extLst>
            </p:cNvPr>
            <p:cNvSpPr/>
            <p:nvPr/>
          </p:nvSpPr>
          <p:spPr>
            <a:xfrm>
              <a:off x="6906911" y="3409949"/>
              <a:ext cx="1475089" cy="533401"/>
            </a:xfrm>
            <a:prstGeom prst="rect">
              <a:avLst/>
            </a:prstGeom>
            <a:noFill/>
            <a:ln w="4445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endParaRPr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BE361AF2-AAA2-3648-95CB-92624BADC988}"/>
                </a:ext>
              </a:extLst>
            </p:cNvPr>
            <p:cNvGrpSpPr/>
            <p:nvPr/>
          </p:nvGrpSpPr>
          <p:grpSpPr>
            <a:xfrm>
              <a:off x="6781800" y="2165071"/>
              <a:ext cx="1828800" cy="906667"/>
              <a:chOff x="6781800" y="2165071"/>
              <a:chExt cx="1828800" cy="906667"/>
            </a:xfrm>
          </p:grpSpPr>
          <p:sp>
            <p:nvSpPr>
              <p:cNvPr id="46" name="Cloud Callout 45">
                <a:extLst>
                  <a:ext uri="{FF2B5EF4-FFF2-40B4-BE49-F238E27FC236}">
                    <a16:creationId xmlns:a16="http://schemas.microsoft.com/office/drawing/2014/main" id="{E4EC8416-EC8A-334A-827C-50EE6FEBD390}"/>
                  </a:ext>
                </a:extLst>
              </p:cNvPr>
              <p:cNvSpPr/>
              <p:nvPr/>
            </p:nvSpPr>
            <p:spPr>
              <a:xfrm>
                <a:off x="6781800" y="2176502"/>
                <a:ext cx="1695050" cy="895236"/>
              </a:xfrm>
              <a:prstGeom prst="cloudCallout">
                <a:avLst>
                  <a:gd name="adj1" fmla="val -28600"/>
                  <a:gd name="adj2" fmla="val 78228"/>
                </a:avLst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600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3F8071D5-438C-8B4E-AE29-07F1F35FF7C0}"/>
                  </a:ext>
                </a:extLst>
              </p:cNvPr>
              <p:cNvSpPr txBox="1"/>
              <p:nvPr/>
            </p:nvSpPr>
            <p:spPr>
              <a:xfrm>
                <a:off x="6781800" y="2165071"/>
                <a:ext cx="18288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500" i="1" dirty="0">
                    <a:solidFill>
                      <a:schemeClr val="bg1"/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          </a:t>
                </a:r>
                <a:r>
                  <a:rPr lang="en-US" b="1" i="1" dirty="0">
                    <a:solidFill>
                      <a:schemeClr val="bg1"/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(n, k)</a:t>
                </a:r>
                <a:r>
                  <a:rPr lang="en-US" b="1" dirty="0">
                    <a:solidFill>
                      <a:schemeClr val="bg1"/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:  </a:t>
                </a:r>
                <a:endParaRPr lang="en-US" sz="1500" b="1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endParaRPr>
              </a:p>
              <a:p>
                <a:r>
                  <a:rPr lang="en-US" sz="1500" dirty="0">
                    <a:solidFill>
                      <a:schemeClr val="bg1"/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IOD</a:t>
                </a:r>
                <a:r>
                  <a:rPr lang="en-US" sz="1500" baseline="-25000" dirty="0">
                    <a:solidFill>
                      <a:schemeClr val="bg1"/>
                    </a:solidFill>
                    <a:latin typeface="Helvetica" pitchFamily="2" charset="0"/>
                    <a:cs typeface="Gill Sans" panose="020B0502020104020203" pitchFamily="34" charset="-79"/>
                  </a:rPr>
                  <a:t>1</a:t>
                </a:r>
                <a:r>
                  <a:rPr lang="en-US" sz="1500" dirty="0">
                    <a:solidFill>
                      <a:schemeClr val="bg1"/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couldn’t handle </a:t>
                </a:r>
              </a:p>
              <a:p>
                <a:r>
                  <a:rPr lang="en-US" sz="1500" b="1" i="1" dirty="0">
                    <a:solidFill>
                      <a:srgbClr val="FF0000"/>
                    </a:solidFill>
                    <a:latin typeface="Helvetica" pitchFamily="2" charset="0"/>
                    <a:cs typeface="Gill Sans" panose="020B0502020104020203" pitchFamily="34" charset="-79"/>
                  </a:rPr>
                  <a:t>&gt;k busy </a:t>
                </a:r>
                <a:r>
                  <a:rPr lang="en-US" sz="1500" dirty="0">
                    <a:solidFill>
                      <a:schemeClr val="bg1"/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sub-IOs</a:t>
                </a:r>
              </a:p>
            </p:txBody>
          </p:sp>
        </p:grpSp>
      </p:grpSp>
      <p:sp>
        <p:nvSpPr>
          <p:cNvPr id="55" name="Oval Callout 54">
            <a:extLst>
              <a:ext uri="{FF2B5EF4-FFF2-40B4-BE49-F238E27FC236}">
                <a16:creationId xmlns:a16="http://schemas.microsoft.com/office/drawing/2014/main" id="{F7A73FBF-96C7-E44A-8798-AC40A1881426}"/>
              </a:ext>
            </a:extLst>
          </p:cNvPr>
          <p:cNvSpPr/>
          <p:nvPr/>
        </p:nvSpPr>
        <p:spPr>
          <a:xfrm>
            <a:off x="609599" y="729121"/>
            <a:ext cx="1166782" cy="373592"/>
          </a:xfrm>
          <a:prstGeom prst="wedgeEllipseCallout">
            <a:avLst>
              <a:gd name="adj1" fmla="val 21066"/>
              <a:gd name="adj2" fmla="val 18019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>
                    <a:lumMod val="65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NoGC</a:t>
            </a:r>
            <a:endParaRPr lang="en-US" dirty="0">
              <a:solidFill>
                <a:schemeClr val="tx1">
                  <a:lumMod val="65000"/>
                </a:schemeClr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D0F0252-F985-134B-8C72-D2CD04C098B3}"/>
              </a:ext>
            </a:extLst>
          </p:cNvPr>
          <p:cNvSpPr/>
          <p:nvPr/>
        </p:nvSpPr>
        <p:spPr>
          <a:xfrm>
            <a:off x="1066800" y="1248385"/>
            <a:ext cx="4105656" cy="233065"/>
          </a:xfrm>
          <a:prstGeom prst="rect">
            <a:avLst/>
          </a:prstGeom>
          <a:solidFill>
            <a:srgbClr val="FF0000">
              <a:alpha val="22000"/>
            </a:srgbClr>
          </a:solidFill>
          <a:ln w="444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chemeClr val="bg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535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928"/>
    </mc:Choice>
    <mc:Fallback xmlns="">
      <p:transition spd="slow" advTm="789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2" grpId="0" animBg="1"/>
      <p:bldP spid="43" grpId="0" animBg="1"/>
      <p:bldP spid="44" grpId="0" animBg="1"/>
      <p:bldP spid="55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2693855-C93C-004E-94AA-B59E04E47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Case Against Proactive Reconstruction</a:t>
            </a:r>
          </a:p>
        </p:txBody>
      </p:sp>
      <p:sp>
        <p:nvSpPr>
          <p:cNvPr id="4" name="host">
            <a:extLst>
              <a:ext uri="{FF2B5EF4-FFF2-40B4-BE49-F238E27FC236}">
                <a16:creationId xmlns:a16="http://schemas.microsoft.com/office/drawing/2014/main" id="{644C01EC-36BB-3C4A-AF9C-B8719303A6FC}"/>
              </a:ext>
            </a:extLst>
          </p:cNvPr>
          <p:cNvSpPr/>
          <p:nvPr/>
        </p:nvSpPr>
        <p:spPr>
          <a:xfrm>
            <a:off x="1543083" y="963774"/>
            <a:ext cx="3175997" cy="947471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5" name="ssd3">
            <a:extLst>
              <a:ext uri="{FF2B5EF4-FFF2-40B4-BE49-F238E27FC236}">
                <a16:creationId xmlns:a16="http://schemas.microsoft.com/office/drawing/2014/main" id="{9FFC45F1-0282-C044-9842-CAE16E8FB3BA}"/>
              </a:ext>
            </a:extLst>
          </p:cNvPr>
          <p:cNvSpPr/>
          <p:nvPr/>
        </p:nvSpPr>
        <p:spPr>
          <a:xfrm>
            <a:off x="4121644" y="4094612"/>
            <a:ext cx="777240" cy="313062"/>
          </a:xfrm>
          <a:prstGeom prst="roundRect">
            <a:avLst/>
          </a:prstGeom>
          <a:solidFill>
            <a:schemeClr val="dk1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SSD3</a:t>
            </a:r>
          </a:p>
        </p:txBody>
      </p:sp>
      <p:sp>
        <p:nvSpPr>
          <p:cNvPr id="6" name="ssd2">
            <a:extLst>
              <a:ext uri="{FF2B5EF4-FFF2-40B4-BE49-F238E27FC236}">
                <a16:creationId xmlns:a16="http://schemas.microsoft.com/office/drawing/2014/main" id="{2E1136BC-223D-8B49-8BFE-95589F89222F}"/>
              </a:ext>
            </a:extLst>
          </p:cNvPr>
          <p:cNvSpPr/>
          <p:nvPr/>
        </p:nvSpPr>
        <p:spPr>
          <a:xfrm>
            <a:off x="3261724" y="4092336"/>
            <a:ext cx="777240" cy="313062"/>
          </a:xfrm>
          <a:prstGeom prst="roundRect">
            <a:avLst/>
          </a:prstGeom>
          <a:solidFill>
            <a:schemeClr val="dk1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SSD2</a:t>
            </a:r>
          </a:p>
        </p:txBody>
      </p:sp>
      <p:sp>
        <p:nvSpPr>
          <p:cNvPr id="7" name="ssd1">
            <a:extLst>
              <a:ext uri="{FF2B5EF4-FFF2-40B4-BE49-F238E27FC236}">
                <a16:creationId xmlns:a16="http://schemas.microsoft.com/office/drawing/2014/main" id="{DB60F960-6FBB-2846-BB75-7F25147FD4BE}"/>
              </a:ext>
            </a:extLst>
          </p:cNvPr>
          <p:cNvSpPr/>
          <p:nvPr/>
        </p:nvSpPr>
        <p:spPr>
          <a:xfrm>
            <a:off x="2401804" y="4093474"/>
            <a:ext cx="777240" cy="313062"/>
          </a:xfrm>
          <a:prstGeom prst="roundRect">
            <a:avLst/>
          </a:prstGeom>
          <a:solidFill>
            <a:schemeClr val="dk1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SSD1</a:t>
            </a:r>
          </a:p>
        </p:txBody>
      </p:sp>
      <p:sp>
        <p:nvSpPr>
          <p:cNvPr id="8" name="ssd0">
            <a:extLst>
              <a:ext uri="{FF2B5EF4-FFF2-40B4-BE49-F238E27FC236}">
                <a16:creationId xmlns:a16="http://schemas.microsoft.com/office/drawing/2014/main" id="{458D2226-258C-E445-87CE-B06B1402C75C}"/>
              </a:ext>
            </a:extLst>
          </p:cNvPr>
          <p:cNvSpPr/>
          <p:nvPr/>
        </p:nvSpPr>
        <p:spPr>
          <a:xfrm>
            <a:off x="1541884" y="4095750"/>
            <a:ext cx="777240" cy="313062"/>
          </a:xfrm>
          <a:prstGeom prst="roundRect">
            <a:avLst/>
          </a:prstGeom>
          <a:solidFill>
            <a:schemeClr val="dk1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SSD0</a:t>
            </a:r>
          </a:p>
        </p:txBody>
      </p:sp>
      <p:sp>
        <p:nvSpPr>
          <p:cNvPr id="9" name="user-req-A">
            <a:extLst>
              <a:ext uri="{FF2B5EF4-FFF2-40B4-BE49-F238E27FC236}">
                <a16:creationId xmlns:a16="http://schemas.microsoft.com/office/drawing/2014/main" id="{2175AD31-6F9B-E341-9B5E-F3EC33413181}"/>
              </a:ext>
            </a:extLst>
          </p:cNvPr>
          <p:cNvSpPr/>
          <p:nvPr/>
        </p:nvSpPr>
        <p:spPr>
          <a:xfrm>
            <a:off x="3092392" y="1352550"/>
            <a:ext cx="257515" cy="257515"/>
          </a:xfrm>
          <a:prstGeom prst="ellipse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R</a:t>
            </a:r>
          </a:p>
        </p:txBody>
      </p:sp>
      <p:grpSp>
        <p:nvGrpSpPr>
          <p:cNvPr id="10" name="RAID">
            <a:extLst>
              <a:ext uri="{FF2B5EF4-FFF2-40B4-BE49-F238E27FC236}">
                <a16:creationId xmlns:a16="http://schemas.microsoft.com/office/drawing/2014/main" id="{D208C514-9DF8-D447-A49E-69255AB4B742}"/>
              </a:ext>
            </a:extLst>
          </p:cNvPr>
          <p:cNvGrpSpPr/>
          <p:nvPr/>
        </p:nvGrpSpPr>
        <p:grpSpPr>
          <a:xfrm>
            <a:off x="2776574" y="1891494"/>
            <a:ext cx="1042437" cy="985056"/>
            <a:chOff x="2369374" y="3745852"/>
            <a:chExt cx="1042437" cy="98505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1A0DE70-9F35-6044-BB2F-3657743BD6AB}"/>
                </a:ext>
              </a:extLst>
            </p:cNvPr>
            <p:cNvGrpSpPr/>
            <p:nvPr/>
          </p:nvGrpSpPr>
          <p:grpSpPr>
            <a:xfrm>
              <a:off x="2369374" y="3745852"/>
              <a:ext cx="777275" cy="985056"/>
              <a:chOff x="2642399" y="3694929"/>
              <a:chExt cx="979802" cy="1015852"/>
            </a:xfrm>
          </p:grpSpPr>
          <p:sp>
            <p:nvSpPr>
              <p:cNvPr id="15" name="Magnetic Disk 14">
                <a:extLst>
                  <a:ext uri="{FF2B5EF4-FFF2-40B4-BE49-F238E27FC236}">
                    <a16:creationId xmlns:a16="http://schemas.microsoft.com/office/drawing/2014/main" id="{CD099E22-E5DC-B34F-A89B-963E6CDC993C}"/>
                  </a:ext>
                </a:extLst>
              </p:cNvPr>
              <p:cNvSpPr/>
              <p:nvPr/>
            </p:nvSpPr>
            <p:spPr>
              <a:xfrm>
                <a:off x="2842732" y="3952296"/>
                <a:ext cx="667670" cy="758485"/>
              </a:xfrm>
              <a:prstGeom prst="flowChartMagneticDisk">
                <a:avLst/>
              </a:prstGeom>
              <a:solidFill>
                <a:schemeClr val="tx1">
                  <a:lumMod val="85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endParaRPr>
              </a:p>
            </p:txBody>
          </p:sp>
          <p:sp>
            <p:nvSpPr>
              <p:cNvPr id="16" name="Arc 15">
                <a:extLst>
                  <a:ext uri="{FF2B5EF4-FFF2-40B4-BE49-F238E27FC236}">
                    <a16:creationId xmlns:a16="http://schemas.microsoft.com/office/drawing/2014/main" id="{7B5A1CDA-A6F1-A346-8B86-E8379A4D8752}"/>
                  </a:ext>
                </a:extLst>
              </p:cNvPr>
              <p:cNvSpPr/>
              <p:nvPr/>
            </p:nvSpPr>
            <p:spPr>
              <a:xfrm rot="6333246">
                <a:off x="2803317" y="3550129"/>
                <a:ext cx="674084" cy="963684"/>
              </a:xfrm>
              <a:prstGeom prst="arc">
                <a:avLst>
                  <a:gd name="adj1" fmla="val 17524043"/>
                  <a:gd name="adj2" fmla="val 1815815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Arc 16">
                <a:extLst>
                  <a:ext uri="{FF2B5EF4-FFF2-40B4-BE49-F238E27FC236}">
                    <a16:creationId xmlns:a16="http://schemas.microsoft.com/office/drawing/2014/main" id="{84DAEC48-A663-A845-B09B-364C1BDF4C78}"/>
                  </a:ext>
                </a:extLst>
              </p:cNvPr>
              <p:cNvSpPr/>
              <p:nvPr/>
            </p:nvSpPr>
            <p:spPr>
              <a:xfrm rot="6354647">
                <a:off x="2794141" y="3729875"/>
                <a:ext cx="660198" cy="963682"/>
              </a:xfrm>
              <a:prstGeom prst="arc">
                <a:avLst>
                  <a:gd name="adj1" fmla="val 17349191"/>
                  <a:gd name="adj2" fmla="val 1521878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1A82750-8836-AB4C-BD22-7FC97F62741A}"/>
                </a:ext>
              </a:extLst>
            </p:cNvPr>
            <p:cNvGrpSpPr/>
            <p:nvPr/>
          </p:nvGrpSpPr>
          <p:grpSpPr>
            <a:xfrm>
              <a:off x="2651667" y="4237104"/>
              <a:ext cx="760144" cy="369332"/>
              <a:chOff x="3203335" y="4386336"/>
              <a:chExt cx="760144" cy="369332"/>
            </a:xfrm>
          </p:grpSpPr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550BFC67-189E-3A41-B6F2-176B4172F84A}"/>
                  </a:ext>
                </a:extLst>
              </p:cNvPr>
              <p:cNvSpPr/>
              <p:nvPr/>
            </p:nvSpPr>
            <p:spPr>
              <a:xfrm>
                <a:off x="3284265" y="4453022"/>
                <a:ext cx="597740" cy="235960"/>
              </a:xfrm>
              <a:prstGeom prst="roundRect">
                <a:avLst/>
              </a:prstGeom>
              <a:solidFill>
                <a:schemeClr val="bg2">
                  <a:lumMod val="75000"/>
                  <a:lumOff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357941C-379C-D742-8094-B38539765893}"/>
                  </a:ext>
                </a:extLst>
              </p:cNvPr>
              <p:cNvSpPr txBox="1"/>
              <p:nvPr/>
            </p:nvSpPr>
            <p:spPr>
              <a:xfrm>
                <a:off x="3203335" y="4386336"/>
                <a:ext cx="7601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RAID5</a:t>
                </a:r>
              </a:p>
            </p:txBody>
          </p:sp>
        </p:grpSp>
      </p:grpSp>
      <p:grpSp>
        <p:nvGrpSpPr>
          <p:cNvPr id="18" name="A3">
            <a:extLst>
              <a:ext uri="{FF2B5EF4-FFF2-40B4-BE49-F238E27FC236}">
                <a16:creationId xmlns:a16="http://schemas.microsoft.com/office/drawing/2014/main" id="{24D403A3-A456-124D-8BA2-E19045BB1FEA}"/>
              </a:ext>
            </a:extLst>
          </p:cNvPr>
          <p:cNvGrpSpPr/>
          <p:nvPr/>
        </p:nvGrpSpPr>
        <p:grpSpPr>
          <a:xfrm>
            <a:off x="3029994" y="3090914"/>
            <a:ext cx="389850" cy="338554"/>
            <a:chOff x="1675056" y="2401604"/>
            <a:chExt cx="389850" cy="338554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19DB679-2AA1-D540-A6A1-0D87BCA32ADA}"/>
                </a:ext>
              </a:extLst>
            </p:cNvPr>
            <p:cNvSpPr/>
            <p:nvPr/>
          </p:nvSpPr>
          <p:spPr>
            <a:xfrm>
              <a:off x="1730996" y="2447740"/>
              <a:ext cx="280354" cy="280354"/>
            </a:xfrm>
            <a:prstGeom prst="ellipse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56BB5B1-6DFA-3746-8234-217E2EF63560}"/>
                </a:ext>
              </a:extLst>
            </p:cNvPr>
            <p:cNvSpPr txBox="1"/>
            <p:nvPr/>
          </p:nvSpPr>
          <p:spPr>
            <a:xfrm>
              <a:off x="1675056" y="2401604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R</a:t>
              </a:r>
              <a:r>
                <a:rPr lang="en-US" sz="1600" baseline="-25000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3</a:t>
              </a:r>
            </a:p>
          </p:txBody>
        </p:sp>
      </p:grpSp>
      <p:grpSp>
        <p:nvGrpSpPr>
          <p:cNvPr id="21" name="A1">
            <a:extLst>
              <a:ext uri="{FF2B5EF4-FFF2-40B4-BE49-F238E27FC236}">
                <a16:creationId xmlns:a16="http://schemas.microsoft.com/office/drawing/2014/main" id="{8F076E1D-97D1-D440-B2E8-7D9DEA0BD7A0}"/>
              </a:ext>
            </a:extLst>
          </p:cNvPr>
          <p:cNvGrpSpPr/>
          <p:nvPr/>
        </p:nvGrpSpPr>
        <p:grpSpPr>
          <a:xfrm>
            <a:off x="3029994" y="3090672"/>
            <a:ext cx="389850" cy="338554"/>
            <a:chOff x="1675056" y="2401604"/>
            <a:chExt cx="389850" cy="338554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80C0CB6-2E90-C84D-8867-0B6F24065904}"/>
                </a:ext>
              </a:extLst>
            </p:cNvPr>
            <p:cNvSpPr/>
            <p:nvPr/>
          </p:nvSpPr>
          <p:spPr>
            <a:xfrm>
              <a:off x="1730996" y="2447740"/>
              <a:ext cx="280354" cy="280354"/>
            </a:xfrm>
            <a:prstGeom prst="ellipse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2A5AAE9-DBF7-D24A-A70E-00BB55AE2DEE}"/>
                </a:ext>
              </a:extLst>
            </p:cNvPr>
            <p:cNvSpPr txBox="1"/>
            <p:nvPr/>
          </p:nvSpPr>
          <p:spPr>
            <a:xfrm>
              <a:off x="1675056" y="2401604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R</a:t>
              </a:r>
              <a:r>
                <a:rPr lang="en-US" sz="1600" baseline="-25000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1</a:t>
              </a:r>
            </a:p>
          </p:txBody>
        </p:sp>
      </p:grpSp>
      <p:grpSp>
        <p:nvGrpSpPr>
          <p:cNvPr id="24" name="A0">
            <a:extLst>
              <a:ext uri="{FF2B5EF4-FFF2-40B4-BE49-F238E27FC236}">
                <a16:creationId xmlns:a16="http://schemas.microsoft.com/office/drawing/2014/main" id="{3B436993-83DC-CD4E-B716-7860677509FD}"/>
              </a:ext>
            </a:extLst>
          </p:cNvPr>
          <p:cNvGrpSpPr/>
          <p:nvPr/>
        </p:nvGrpSpPr>
        <p:grpSpPr>
          <a:xfrm>
            <a:off x="3029994" y="3091157"/>
            <a:ext cx="389850" cy="338554"/>
            <a:chOff x="1675056" y="2401604"/>
            <a:chExt cx="389850" cy="338554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3B9C5D0D-222C-BF4F-A8E9-782D2B2A8077}"/>
                </a:ext>
              </a:extLst>
            </p:cNvPr>
            <p:cNvSpPr/>
            <p:nvPr/>
          </p:nvSpPr>
          <p:spPr>
            <a:xfrm>
              <a:off x="1730996" y="2447740"/>
              <a:ext cx="280354" cy="280354"/>
            </a:xfrm>
            <a:prstGeom prst="ellipse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5AEED4A-65B7-8C43-AC9A-31471A2D71AD}"/>
                </a:ext>
              </a:extLst>
            </p:cNvPr>
            <p:cNvSpPr txBox="1"/>
            <p:nvPr/>
          </p:nvSpPr>
          <p:spPr>
            <a:xfrm>
              <a:off x="1675056" y="2401604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R</a:t>
              </a:r>
              <a:r>
                <a:rPr lang="en-US" sz="1600" baseline="-25000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0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11852C1E-166D-154A-BCDD-1F84A634EF80}"/>
              </a:ext>
            </a:extLst>
          </p:cNvPr>
          <p:cNvSpPr txBox="1"/>
          <p:nvPr/>
        </p:nvSpPr>
        <p:spPr>
          <a:xfrm>
            <a:off x="2758708" y="899867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Host</a:t>
            </a:r>
          </a:p>
        </p:txBody>
      </p:sp>
      <p:grpSp>
        <p:nvGrpSpPr>
          <p:cNvPr id="28" name="GC">
            <a:extLst>
              <a:ext uri="{FF2B5EF4-FFF2-40B4-BE49-F238E27FC236}">
                <a16:creationId xmlns:a16="http://schemas.microsoft.com/office/drawing/2014/main" id="{0F573402-D625-7D4F-A07F-6C36981E1F5D}"/>
              </a:ext>
            </a:extLst>
          </p:cNvPr>
          <p:cNvGrpSpPr/>
          <p:nvPr/>
        </p:nvGrpSpPr>
        <p:grpSpPr>
          <a:xfrm rot="1683083">
            <a:off x="4120912" y="4308875"/>
            <a:ext cx="664627" cy="648073"/>
            <a:chOff x="3871123" y="558504"/>
            <a:chExt cx="664627" cy="648073"/>
          </a:xfrm>
        </p:grpSpPr>
        <p:sp>
          <p:nvSpPr>
            <p:cNvPr id="29" name="Explosion 2 28">
              <a:extLst>
                <a:ext uri="{FF2B5EF4-FFF2-40B4-BE49-F238E27FC236}">
                  <a16:creationId xmlns:a16="http://schemas.microsoft.com/office/drawing/2014/main" id="{8A442ED2-6743-1942-9C52-57AB9C91BD40}"/>
                </a:ext>
              </a:extLst>
            </p:cNvPr>
            <p:cNvSpPr/>
            <p:nvPr/>
          </p:nvSpPr>
          <p:spPr>
            <a:xfrm>
              <a:off x="3871123" y="558504"/>
              <a:ext cx="664627" cy="648073"/>
            </a:xfrm>
            <a:prstGeom prst="irregularSeal2">
              <a:avLst/>
            </a:prstGeom>
            <a:solidFill>
              <a:srgbClr val="C0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25">
                <a:solidFill>
                  <a:srgbClr val="C00000"/>
                </a:solidFill>
                <a:latin typeface="Gill Sans" panose="020B0502020104020203" pitchFamily="34" charset="-79"/>
                <a:cs typeface="Gill Sans" panose="020B0502020104020203" pitchFamily="34" charset="-79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4A4DD97-5CB8-B142-AA3C-4AFE421AAAD5}"/>
                </a:ext>
              </a:extLst>
            </p:cNvPr>
            <p:cNvSpPr txBox="1"/>
            <p:nvPr/>
          </p:nvSpPr>
          <p:spPr>
            <a:xfrm rot="19916917">
              <a:off x="3946430" y="697468"/>
              <a:ext cx="4507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i="1" dirty="0">
                  <a:latin typeface="Gill Sans" panose="020B0502020104020203" pitchFamily="34" charset="-79"/>
                  <a:cs typeface="Gill Sans" panose="020B0502020104020203" pitchFamily="34" charset="-79"/>
                </a:rPr>
                <a:t>GC</a:t>
              </a:r>
            </a:p>
          </p:txBody>
        </p:sp>
      </p:grpSp>
      <p:grpSp>
        <p:nvGrpSpPr>
          <p:cNvPr id="31" name="A2-parity-read">
            <a:extLst>
              <a:ext uri="{FF2B5EF4-FFF2-40B4-BE49-F238E27FC236}">
                <a16:creationId xmlns:a16="http://schemas.microsoft.com/office/drawing/2014/main" id="{CCC4DEAF-1CB5-BB4F-B515-44670D837598}"/>
              </a:ext>
            </a:extLst>
          </p:cNvPr>
          <p:cNvGrpSpPr/>
          <p:nvPr/>
        </p:nvGrpSpPr>
        <p:grpSpPr>
          <a:xfrm>
            <a:off x="3028616" y="3090672"/>
            <a:ext cx="377026" cy="338554"/>
            <a:chOff x="1675056" y="2401604"/>
            <a:chExt cx="377026" cy="338554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396057EB-1805-BD4E-8674-2B70C70AB7BD}"/>
                </a:ext>
              </a:extLst>
            </p:cNvPr>
            <p:cNvSpPr/>
            <p:nvPr/>
          </p:nvSpPr>
          <p:spPr>
            <a:xfrm>
              <a:off x="1730996" y="2447740"/>
              <a:ext cx="280354" cy="280354"/>
            </a:xfrm>
            <a:prstGeom prst="ellipse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D15E882-0DCC-A744-BF35-6EA2E76EBBC4}"/>
                </a:ext>
              </a:extLst>
            </p:cNvPr>
            <p:cNvSpPr txBox="1"/>
            <p:nvPr/>
          </p:nvSpPr>
          <p:spPr>
            <a:xfrm>
              <a:off x="1675056" y="2401604"/>
              <a:ext cx="37702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R</a:t>
              </a:r>
              <a:r>
                <a:rPr lang="en-US" sz="1600" baseline="-25000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2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67CC154-87A0-0C4D-BF7E-2DD676FE5C24}"/>
              </a:ext>
            </a:extLst>
          </p:cNvPr>
          <p:cNvGrpSpPr/>
          <p:nvPr/>
        </p:nvGrpSpPr>
        <p:grpSpPr>
          <a:xfrm>
            <a:off x="3518314" y="2826572"/>
            <a:ext cx="830216" cy="953695"/>
            <a:chOff x="2483322" y="2826572"/>
            <a:chExt cx="830216" cy="953695"/>
          </a:xfrm>
        </p:grpSpPr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5F3D92B0-673D-6348-8999-9BD73BAAFB0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483322" y="2826572"/>
              <a:ext cx="830216" cy="953695"/>
            </a:xfrm>
            <a:prstGeom prst="straightConnector1">
              <a:avLst/>
            </a:prstGeom>
            <a:ln>
              <a:solidFill>
                <a:schemeClr val="tx1">
                  <a:lumMod val="50000"/>
                </a:schemeClr>
              </a:solidFill>
              <a:prstDash val="sys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E7CAD83-BCEE-BD49-A57F-94E37AC811EB}"/>
                </a:ext>
              </a:extLst>
            </p:cNvPr>
            <p:cNvSpPr txBox="1"/>
            <p:nvPr/>
          </p:nvSpPr>
          <p:spPr>
            <a:xfrm rot="2938994">
              <a:off x="2700858" y="3119967"/>
              <a:ext cx="8109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i="1" dirty="0">
                  <a:solidFill>
                    <a:srgbClr val="00B050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fast-fail</a:t>
              </a:r>
            </a:p>
          </p:txBody>
        </p:sp>
      </p:grpSp>
      <p:grpSp>
        <p:nvGrpSpPr>
          <p:cNvPr id="58" name="ret-A1">
            <a:extLst>
              <a:ext uri="{FF2B5EF4-FFF2-40B4-BE49-F238E27FC236}">
                <a16:creationId xmlns:a16="http://schemas.microsoft.com/office/drawing/2014/main" id="{CB668CDB-642E-E143-BD4A-951BEDDAD736}"/>
              </a:ext>
            </a:extLst>
          </p:cNvPr>
          <p:cNvGrpSpPr/>
          <p:nvPr/>
        </p:nvGrpSpPr>
        <p:grpSpPr>
          <a:xfrm>
            <a:off x="1327268" y="3090672"/>
            <a:ext cx="377026" cy="338554"/>
            <a:chOff x="1675056" y="2403611"/>
            <a:chExt cx="377026" cy="338554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7DF9CCF1-0DC9-7743-A71A-E960939EDF5B}"/>
                </a:ext>
              </a:extLst>
            </p:cNvPr>
            <p:cNvSpPr/>
            <p:nvPr/>
          </p:nvSpPr>
          <p:spPr>
            <a:xfrm>
              <a:off x="1730996" y="2447740"/>
              <a:ext cx="280354" cy="280354"/>
            </a:xfrm>
            <a:prstGeom prst="ellipse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A75343BE-6170-264C-B77B-DA2AFC541642}"/>
                </a:ext>
              </a:extLst>
            </p:cNvPr>
            <p:cNvSpPr txBox="1"/>
            <p:nvPr/>
          </p:nvSpPr>
          <p:spPr>
            <a:xfrm>
              <a:off x="1675056" y="2403611"/>
              <a:ext cx="37702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R</a:t>
              </a:r>
              <a:r>
                <a:rPr lang="en-US" sz="1600" baseline="-25000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1</a:t>
              </a:r>
            </a:p>
          </p:txBody>
        </p:sp>
      </p:grpSp>
      <p:grpSp>
        <p:nvGrpSpPr>
          <p:cNvPr id="64" name="ret-A0">
            <a:extLst>
              <a:ext uri="{FF2B5EF4-FFF2-40B4-BE49-F238E27FC236}">
                <a16:creationId xmlns:a16="http://schemas.microsoft.com/office/drawing/2014/main" id="{1AB0C97C-2632-5940-8C9E-D02127E71230}"/>
              </a:ext>
            </a:extLst>
          </p:cNvPr>
          <p:cNvGrpSpPr/>
          <p:nvPr/>
        </p:nvGrpSpPr>
        <p:grpSpPr>
          <a:xfrm>
            <a:off x="866094" y="3090672"/>
            <a:ext cx="377026" cy="338554"/>
            <a:chOff x="1675056" y="2403611"/>
            <a:chExt cx="377026" cy="338554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0500F016-54B1-C94F-AE95-AA95AE1AC767}"/>
                </a:ext>
              </a:extLst>
            </p:cNvPr>
            <p:cNvSpPr/>
            <p:nvPr/>
          </p:nvSpPr>
          <p:spPr>
            <a:xfrm>
              <a:off x="1730996" y="2447740"/>
              <a:ext cx="280354" cy="280354"/>
            </a:xfrm>
            <a:prstGeom prst="ellipse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64467EBE-3A3F-2049-A327-46661D097951}"/>
                </a:ext>
              </a:extLst>
            </p:cNvPr>
            <p:cNvSpPr txBox="1"/>
            <p:nvPr/>
          </p:nvSpPr>
          <p:spPr>
            <a:xfrm>
              <a:off x="1675056" y="2403611"/>
              <a:ext cx="37702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R</a:t>
              </a:r>
              <a:r>
                <a:rPr lang="en-US" sz="1600" baseline="-25000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0</a:t>
              </a:r>
            </a:p>
          </p:txBody>
        </p:sp>
      </p:grpSp>
      <p:sp>
        <p:nvSpPr>
          <p:cNvPr id="67" name="Rectangle 66">
            <a:extLst>
              <a:ext uri="{FF2B5EF4-FFF2-40B4-BE49-F238E27FC236}">
                <a16:creationId xmlns:a16="http://schemas.microsoft.com/office/drawing/2014/main" id="{7CE2F3E0-1E52-2647-8846-F266F09D5B41}"/>
              </a:ext>
            </a:extLst>
          </p:cNvPr>
          <p:cNvSpPr/>
          <p:nvPr/>
        </p:nvSpPr>
        <p:spPr>
          <a:xfrm>
            <a:off x="838200" y="3085769"/>
            <a:ext cx="1375260" cy="400381"/>
          </a:xfrm>
          <a:prstGeom prst="rect">
            <a:avLst/>
          </a:prstGeom>
          <a:solidFill>
            <a:schemeClr val="tx1">
              <a:lumMod val="50000"/>
              <a:alpha val="11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grpSp>
        <p:nvGrpSpPr>
          <p:cNvPr id="83" name="reconstruction">
            <a:extLst>
              <a:ext uri="{FF2B5EF4-FFF2-40B4-BE49-F238E27FC236}">
                <a16:creationId xmlns:a16="http://schemas.microsoft.com/office/drawing/2014/main" id="{206171B8-A9CE-5A40-9613-68F5ED015E5B}"/>
              </a:ext>
            </a:extLst>
          </p:cNvPr>
          <p:cNvGrpSpPr/>
          <p:nvPr/>
        </p:nvGrpSpPr>
        <p:grpSpPr>
          <a:xfrm>
            <a:off x="2237986" y="2918359"/>
            <a:ext cx="1100286" cy="510867"/>
            <a:chOff x="1905292" y="2918359"/>
            <a:chExt cx="1100286" cy="510867"/>
          </a:xfrm>
        </p:grpSpPr>
        <p:grpSp>
          <p:nvGrpSpPr>
            <p:cNvPr id="71" name="xor-arrow">
              <a:extLst>
                <a:ext uri="{FF2B5EF4-FFF2-40B4-BE49-F238E27FC236}">
                  <a16:creationId xmlns:a16="http://schemas.microsoft.com/office/drawing/2014/main" id="{343E91AB-E04E-4F41-BB3A-655660F4F497}"/>
                </a:ext>
              </a:extLst>
            </p:cNvPr>
            <p:cNvGrpSpPr/>
            <p:nvPr/>
          </p:nvGrpSpPr>
          <p:grpSpPr>
            <a:xfrm>
              <a:off x="1905292" y="2918359"/>
              <a:ext cx="775223" cy="369332"/>
              <a:chOff x="1106838" y="3043472"/>
              <a:chExt cx="775223" cy="369332"/>
            </a:xfrm>
          </p:grpSpPr>
          <p:cxnSp>
            <p:nvCxnSpPr>
              <p:cNvPr id="69" name="Straight Arrow Connector 68">
                <a:extLst>
                  <a:ext uri="{FF2B5EF4-FFF2-40B4-BE49-F238E27FC236}">
                    <a16:creationId xmlns:a16="http://schemas.microsoft.com/office/drawing/2014/main" id="{18C2FAC1-CDBE-134F-81DF-3D3184534CF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06838" y="3412042"/>
                <a:ext cx="775223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EF590B86-1EE1-384F-9226-C79C65EBD31E}"/>
                  </a:ext>
                </a:extLst>
              </p:cNvPr>
              <p:cNvSpPr txBox="1"/>
              <p:nvPr/>
            </p:nvSpPr>
            <p:spPr>
              <a:xfrm>
                <a:off x="1137088" y="3043472"/>
                <a:ext cx="6687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dirty="0" err="1">
                    <a:solidFill>
                      <a:schemeClr val="bg1"/>
                    </a:solidFill>
                    <a:latin typeface="Helvetica" pitchFamily="2" charset="0"/>
                    <a:cs typeface="Gill Sans" panose="020B0502020104020203" pitchFamily="34" charset="-79"/>
                  </a:rPr>
                  <a:t>xor</a:t>
                </a:r>
                <a:r>
                  <a:rPr lang="en-US" dirty="0">
                    <a:solidFill>
                      <a:schemeClr val="bg1"/>
                    </a:solidFill>
                    <a:latin typeface="Helvetica" pitchFamily="2" charset="0"/>
                    <a:cs typeface="Gill Sans" panose="020B0502020104020203" pitchFamily="34" charset="-79"/>
                  </a:rPr>
                  <a:t>()</a:t>
                </a:r>
              </a:p>
            </p:txBody>
          </p:sp>
        </p:grpSp>
        <p:grpSp>
          <p:nvGrpSpPr>
            <p:cNvPr id="77" name="reconstructed-R">
              <a:extLst>
                <a:ext uri="{FF2B5EF4-FFF2-40B4-BE49-F238E27FC236}">
                  <a16:creationId xmlns:a16="http://schemas.microsoft.com/office/drawing/2014/main" id="{61056DAC-3236-7F4F-8B80-F009E2938953}"/>
                </a:ext>
              </a:extLst>
            </p:cNvPr>
            <p:cNvGrpSpPr/>
            <p:nvPr/>
          </p:nvGrpSpPr>
          <p:grpSpPr>
            <a:xfrm>
              <a:off x="2697480" y="3090672"/>
              <a:ext cx="308098" cy="338554"/>
              <a:chOff x="1712849" y="2404013"/>
              <a:chExt cx="308098" cy="338554"/>
            </a:xfrm>
          </p:grpSpPr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67B232D1-B05C-B842-A5C4-76D459E4B3F0}"/>
                  </a:ext>
                </a:extLst>
              </p:cNvPr>
              <p:cNvSpPr/>
              <p:nvPr/>
            </p:nvSpPr>
            <p:spPr>
              <a:xfrm>
                <a:off x="1730996" y="2447740"/>
                <a:ext cx="280354" cy="280354"/>
              </a:xfrm>
              <a:prstGeom prst="ellipse">
                <a:avLst/>
              </a:prstGeom>
              <a:solidFill>
                <a:schemeClr val="tx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aseline="-25000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endParaRP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1676AD78-C5A3-3140-A8F8-F508159AA723}"/>
                  </a:ext>
                </a:extLst>
              </p:cNvPr>
              <p:cNvSpPr txBox="1"/>
              <p:nvPr/>
            </p:nvSpPr>
            <p:spPr>
              <a:xfrm>
                <a:off x="1712849" y="2404013"/>
                <a:ext cx="30809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600" dirty="0">
                    <a:solidFill>
                      <a:schemeClr val="bg1"/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R</a:t>
                </a:r>
                <a:endParaRPr lang="en-US" sz="1600" baseline="-25000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endParaRPr>
              </a:p>
            </p:txBody>
          </p:sp>
        </p:grpSp>
      </p:grpSp>
      <p:grpSp>
        <p:nvGrpSpPr>
          <p:cNvPr id="68" name="GC">
            <a:extLst>
              <a:ext uri="{FF2B5EF4-FFF2-40B4-BE49-F238E27FC236}">
                <a16:creationId xmlns:a16="http://schemas.microsoft.com/office/drawing/2014/main" id="{D31C2CE1-5A01-7648-9132-1DAA52857E51}"/>
              </a:ext>
            </a:extLst>
          </p:cNvPr>
          <p:cNvGrpSpPr/>
          <p:nvPr/>
        </p:nvGrpSpPr>
        <p:grpSpPr>
          <a:xfrm rot="1683083">
            <a:off x="3330463" y="4320975"/>
            <a:ext cx="664627" cy="648073"/>
            <a:chOff x="3871123" y="558504"/>
            <a:chExt cx="664627" cy="648073"/>
          </a:xfrm>
        </p:grpSpPr>
        <p:sp>
          <p:nvSpPr>
            <p:cNvPr id="72" name="Explosion 2 71">
              <a:extLst>
                <a:ext uri="{FF2B5EF4-FFF2-40B4-BE49-F238E27FC236}">
                  <a16:creationId xmlns:a16="http://schemas.microsoft.com/office/drawing/2014/main" id="{2DE41DDB-05A3-A146-A87E-21619AC72435}"/>
                </a:ext>
              </a:extLst>
            </p:cNvPr>
            <p:cNvSpPr/>
            <p:nvPr/>
          </p:nvSpPr>
          <p:spPr>
            <a:xfrm>
              <a:off x="3871123" y="558504"/>
              <a:ext cx="664627" cy="648073"/>
            </a:xfrm>
            <a:prstGeom prst="irregularSeal2">
              <a:avLst/>
            </a:prstGeom>
            <a:solidFill>
              <a:srgbClr val="C0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25">
                <a:solidFill>
                  <a:srgbClr val="C00000"/>
                </a:solidFill>
                <a:latin typeface="Gill Sans" panose="020B0502020104020203" pitchFamily="34" charset="-79"/>
                <a:cs typeface="Gill Sans" panose="020B0502020104020203" pitchFamily="34" charset="-79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DE461428-7988-EA49-87DE-B5175DFF5636}"/>
                </a:ext>
              </a:extLst>
            </p:cNvPr>
            <p:cNvSpPr txBox="1"/>
            <p:nvPr/>
          </p:nvSpPr>
          <p:spPr>
            <a:xfrm rot="19916917">
              <a:off x="3946430" y="697468"/>
              <a:ext cx="4507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i="1" dirty="0">
                  <a:latin typeface="Gill Sans" panose="020B0502020104020203" pitchFamily="34" charset="-79"/>
                  <a:cs typeface="Gill Sans" panose="020B0502020104020203" pitchFamily="34" charset="-79"/>
                </a:rPr>
                <a:t>GC</a:t>
              </a:r>
            </a:p>
          </p:txBody>
        </p:sp>
      </p:grpSp>
      <p:sp>
        <p:nvSpPr>
          <p:cNvPr id="74" name="Rectangle 73">
            <a:extLst>
              <a:ext uri="{FF2B5EF4-FFF2-40B4-BE49-F238E27FC236}">
                <a16:creationId xmlns:a16="http://schemas.microsoft.com/office/drawing/2014/main" id="{047D418E-87B8-584C-A2FC-72685C6241F5}"/>
              </a:ext>
            </a:extLst>
          </p:cNvPr>
          <p:cNvSpPr/>
          <p:nvPr/>
        </p:nvSpPr>
        <p:spPr>
          <a:xfrm>
            <a:off x="1825468" y="2611846"/>
            <a:ext cx="85472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400" dirty="0">
                <a:solidFill>
                  <a:srgbClr val="FF0000"/>
                </a:solidFill>
              </a:rPr>
              <a:t>✘</a:t>
            </a:r>
          </a:p>
        </p:txBody>
      </p:sp>
      <p:sp>
        <p:nvSpPr>
          <p:cNvPr id="75" name="Rounded Rectangular Callout 74">
            <a:extLst>
              <a:ext uri="{FF2B5EF4-FFF2-40B4-BE49-F238E27FC236}">
                <a16:creationId xmlns:a16="http://schemas.microsoft.com/office/drawing/2014/main" id="{9D878E3E-2195-FD4A-BC9B-73E2E7FA08B3}"/>
              </a:ext>
            </a:extLst>
          </p:cNvPr>
          <p:cNvSpPr/>
          <p:nvPr/>
        </p:nvSpPr>
        <p:spPr>
          <a:xfrm>
            <a:off x="5236656" y="1176255"/>
            <a:ext cx="3754944" cy="1153019"/>
          </a:xfrm>
          <a:prstGeom prst="wedgeRoundRectCallout">
            <a:avLst>
              <a:gd name="adj1" fmla="val -39096"/>
              <a:gd name="adj2" fmla="val 49837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ill Sans SemiBold" panose="020B0502020104020203" pitchFamily="34" charset="-79"/>
                <a:cs typeface="Gill Sans SemiBold" panose="020B0502020104020203" pitchFamily="34" charset="-79"/>
              </a:rPr>
              <a:t>Semantic Gap</a:t>
            </a:r>
            <a:r>
              <a:rPr lang="en-US" sz="2400" b="1" i="1" dirty="0">
                <a:solidFill>
                  <a:schemeClr val="tx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:</a:t>
            </a:r>
            <a:r>
              <a:rPr lang="en-US" sz="2400" dirty="0">
                <a:solidFill>
                  <a:schemeClr val="tx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the host doesn’t know how long SSD “busyness” will last  </a:t>
            </a:r>
          </a:p>
        </p:txBody>
      </p:sp>
      <p:sp>
        <p:nvSpPr>
          <p:cNvPr id="76" name="Down Arrow 75">
            <a:extLst>
              <a:ext uri="{FF2B5EF4-FFF2-40B4-BE49-F238E27FC236}">
                <a16:creationId xmlns:a16="http://schemas.microsoft.com/office/drawing/2014/main" id="{74113D6D-8402-E941-8C32-9C0F80671CDC}"/>
              </a:ext>
            </a:extLst>
          </p:cNvPr>
          <p:cNvSpPr/>
          <p:nvPr/>
        </p:nvSpPr>
        <p:spPr>
          <a:xfrm>
            <a:off x="6743722" y="2575857"/>
            <a:ext cx="685800" cy="68009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80" name="Rounded Rectangular Callout 79">
            <a:extLst>
              <a:ext uri="{FF2B5EF4-FFF2-40B4-BE49-F238E27FC236}">
                <a16:creationId xmlns:a16="http://schemas.microsoft.com/office/drawing/2014/main" id="{2C8B3F43-07BA-C74C-9B9C-31B71B9C7C54}"/>
              </a:ext>
            </a:extLst>
          </p:cNvPr>
          <p:cNvSpPr/>
          <p:nvPr/>
        </p:nvSpPr>
        <p:spPr>
          <a:xfrm>
            <a:off x="5448322" y="3386055"/>
            <a:ext cx="3314775" cy="1053310"/>
          </a:xfrm>
          <a:prstGeom prst="wedgeRoundRectCallout">
            <a:avLst>
              <a:gd name="adj1" fmla="val -39096"/>
              <a:gd name="adj2" fmla="val 49837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End up waiting for the busiest SSD</a:t>
            </a:r>
          </a:p>
        </p:txBody>
      </p:sp>
    </p:spTree>
    <p:extLst>
      <p:ext uri="{BB962C8B-B14F-4D97-AF65-F5344CB8AC3E}">
        <p14:creationId xmlns:p14="http://schemas.microsoft.com/office/powerpoint/2010/main" val="2990728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repeatCount="0" accel="50000" decel="50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-0.00174 0.35247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1762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0" presetClass="path" presetSubtype="0" repeatCount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0.00371 L -0.13767 0.12932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36" y="6265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BEBEB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8" presetID="0" presetClass="path" presetSubtype="0" repeatCount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97531E-6 L -0.0434 0.12932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0" y="6451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BEBEB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0" presetID="0" presetClass="path" presetSubtype="0" repeatCount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0.00371 L 0.13872 0.12901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6265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BEBEB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0" presetClass="path" presetSubtype="0" repeatCount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97531E-6 L 0.04618 0.12716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9" y="63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0" presetClass="path" presetSubtype="0" repeatCount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97531E-6 L 0.10451 0.1321 " pathEditMode="relative" rAng="0" ptsTypes="AA">
                                      <p:cBhvr>
                                        <p:cTn id="42" dur="1500" spd="-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26" y="6605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0" presetClass="path" presetSubtype="0" repeatCount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97531E-6 L 0.14618 0.12932 " pathEditMode="relative" rAng="0" ptsTypes="AA">
                                      <p:cBhvr>
                                        <p:cTn id="48" dur="1000" spd="-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09" y="64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67" grpId="0" animBg="1"/>
      <p:bldP spid="74" grpId="0"/>
      <p:bldP spid="75" grpId="0" animBg="1"/>
      <p:bldP spid="76" grpId="0" animBg="1"/>
      <p:bldP spid="8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0F0A9-64D3-8547-9B27-1658B2A34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Busy Remaining Time (BRT) Exposure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E88F9E-BACF-4F43-9E30-B63BEA86B48E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838200" y="736716"/>
            <a:ext cx="7924800" cy="4651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i="1" dirty="0">
                <a:solidFill>
                  <a:srgbClr val="00B050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“Fail-if-Slow”: </a:t>
            </a:r>
            <a:r>
              <a:rPr lang="en-US" sz="2000" dirty="0"/>
              <a:t>the SSD should </a:t>
            </a:r>
            <a:r>
              <a:rPr lang="en-US" sz="2000" i="1" dirty="0"/>
              <a:t>fast-fail</a:t>
            </a:r>
            <a:r>
              <a:rPr lang="en-US" sz="2000" dirty="0"/>
              <a:t> an I/O if it contends with GC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D2E64A0-7FF7-A04C-8021-ACD55F20A337}"/>
              </a:ext>
            </a:extLst>
          </p:cNvPr>
          <p:cNvGrpSpPr/>
          <p:nvPr/>
        </p:nvGrpSpPr>
        <p:grpSpPr>
          <a:xfrm>
            <a:off x="381000" y="666750"/>
            <a:ext cx="424382" cy="441154"/>
            <a:chOff x="381000" y="660284"/>
            <a:chExt cx="424382" cy="441154"/>
          </a:xfrm>
        </p:grpSpPr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FD10F335-9A34-C249-8432-6411867A4CC1}"/>
                </a:ext>
              </a:extLst>
            </p:cNvPr>
            <p:cNvSpPr/>
            <p:nvPr/>
          </p:nvSpPr>
          <p:spPr>
            <a:xfrm>
              <a:off x="574772" y="660284"/>
              <a:ext cx="20703" cy="73694"/>
            </a:xfrm>
            <a:custGeom>
              <a:avLst/>
              <a:gdLst>
                <a:gd name="connsiteX0" fmla="*/ 10020 w 20040"/>
                <a:gd name="connsiteY0" fmla="*/ 0 h 71335"/>
                <a:gd name="connsiteX1" fmla="*/ 20040 w 20040"/>
                <a:gd name="connsiteY1" fmla="*/ 10020 h 71335"/>
                <a:gd name="connsiteX2" fmla="*/ 20040 w 20040"/>
                <a:gd name="connsiteY2" fmla="*/ 61315 h 71335"/>
                <a:gd name="connsiteX3" fmla="*/ 10020 w 20040"/>
                <a:gd name="connsiteY3" fmla="*/ 71335 h 71335"/>
                <a:gd name="connsiteX4" fmla="*/ 0 w 20040"/>
                <a:gd name="connsiteY4" fmla="*/ 61315 h 71335"/>
                <a:gd name="connsiteX5" fmla="*/ 0 w 20040"/>
                <a:gd name="connsiteY5" fmla="*/ 10020 h 71335"/>
                <a:gd name="connsiteX6" fmla="*/ 10020 w 20040"/>
                <a:gd name="connsiteY6" fmla="*/ 0 h 71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40" h="71335">
                  <a:moveTo>
                    <a:pt x="10020" y="0"/>
                  </a:moveTo>
                  <a:cubicBezTo>
                    <a:pt x="15554" y="0"/>
                    <a:pt x="20040" y="4486"/>
                    <a:pt x="20040" y="10020"/>
                  </a:cubicBezTo>
                  <a:cubicBezTo>
                    <a:pt x="20040" y="27119"/>
                    <a:pt x="20040" y="44217"/>
                    <a:pt x="20040" y="61315"/>
                  </a:cubicBezTo>
                  <a:cubicBezTo>
                    <a:pt x="19226" y="66620"/>
                    <a:pt x="16167" y="70802"/>
                    <a:pt x="10020" y="71335"/>
                  </a:cubicBezTo>
                  <a:cubicBezTo>
                    <a:pt x="7169" y="70996"/>
                    <a:pt x="1670" y="71535"/>
                    <a:pt x="0" y="61315"/>
                  </a:cubicBezTo>
                  <a:lnTo>
                    <a:pt x="0" y="10020"/>
                  </a:lnTo>
                  <a:cubicBezTo>
                    <a:pt x="0" y="4486"/>
                    <a:pt x="4486" y="0"/>
                    <a:pt x="10020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01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3CE5F8F7-9432-964A-A1FA-26BC7562DE3B}"/>
                </a:ext>
              </a:extLst>
            </p:cNvPr>
            <p:cNvSpPr/>
            <p:nvPr/>
          </p:nvSpPr>
          <p:spPr>
            <a:xfrm>
              <a:off x="457738" y="694602"/>
              <a:ext cx="48575" cy="66172"/>
            </a:xfrm>
            <a:custGeom>
              <a:avLst/>
              <a:gdLst>
                <a:gd name="connsiteX0" fmla="*/ 11085 w 47021"/>
                <a:gd name="connsiteY0" fmla="*/ 32 h 64053"/>
                <a:gd name="connsiteX1" fmla="*/ 19135 w 47021"/>
                <a:gd name="connsiteY1" fmla="*/ 5030 h 64053"/>
                <a:gd name="connsiteX2" fmla="*/ 45532 w 47021"/>
                <a:gd name="connsiteY2" fmla="*/ 48493 h 64053"/>
                <a:gd name="connsiteX3" fmla="*/ 42094 w 47021"/>
                <a:gd name="connsiteY3" fmla="*/ 62564 h 64053"/>
                <a:gd name="connsiteX4" fmla="*/ 28023 w 47021"/>
                <a:gd name="connsiteY4" fmla="*/ 59126 h 64053"/>
                <a:gd name="connsiteX5" fmla="*/ 1626 w 47021"/>
                <a:gd name="connsiteY5" fmla="*/ 15664 h 64053"/>
                <a:gd name="connsiteX6" fmla="*/ 5064 w 47021"/>
                <a:gd name="connsiteY6" fmla="*/ 1593 h 64053"/>
                <a:gd name="connsiteX7" fmla="*/ 11085 w 47021"/>
                <a:gd name="connsiteY7" fmla="*/ 32 h 64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021" h="64053">
                  <a:moveTo>
                    <a:pt x="11085" y="32"/>
                  </a:moveTo>
                  <a:cubicBezTo>
                    <a:pt x="13536" y="241"/>
                    <a:pt x="16324" y="1543"/>
                    <a:pt x="19135" y="5030"/>
                  </a:cubicBezTo>
                  <a:lnTo>
                    <a:pt x="45532" y="48493"/>
                  </a:lnTo>
                  <a:cubicBezTo>
                    <a:pt x="48468" y="53327"/>
                    <a:pt x="46929" y="59627"/>
                    <a:pt x="42094" y="62564"/>
                  </a:cubicBezTo>
                  <a:cubicBezTo>
                    <a:pt x="37260" y="65500"/>
                    <a:pt x="30960" y="63961"/>
                    <a:pt x="28023" y="59126"/>
                  </a:cubicBezTo>
                  <a:lnTo>
                    <a:pt x="1626" y="15664"/>
                  </a:lnTo>
                  <a:cubicBezTo>
                    <a:pt x="-2481" y="9162"/>
                    <a:pt x="2146" y="3365"/>
                    <a:pt x="5064" y="1593"/>
                  </a:cubicBezTo>
                  <a:cubicBezTo>
                    <a:pt x="6523" y="707"/>
                    <a:pt x="8635" y="-177"/>
                    <a:pt x="11085" y="32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01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FCC59E2E-9F7E-E94D-8EAD-08E3C73C3F91}"/>
                </a:ext>
              </a:extLst>
            </p:cNvPr>
            <p:cNvSpPr/>
            <p:nvPr/>
          </p:nvSpPr>
          <p:spPr>
            <a:xfrm>
              <a:off x="662521" y="694599"/>
              <a:ext cx="48588" cy="66111"/>
            </a:xfrm>
            <a:custGeom>
              <a:avLst/>
              <a:gdLst>
                <a:gd name="connsiteX0" fmla="*/ 34168 w 47033"/>
                <a:gd name="connsiteY0" fmla="*/ 299 h 63995"/>
                <a:gd name="connsiteX1" fmla="*/ 42032 w 47033"/>
                <a:gd name="connsiteY1" fmla="*/ 1513 h 63995"/>
                <a:gd name="connsiteX2" fmla="*/ 45521 w 47033"/>
                <a:gd name="connsiteY2" fmla="*/ 15795 h 63995"/>
                <a:gd name="connsiteX3" fmla="*/ 19284 w 47033"/>
                <a:gd name="connsiteY3" fmla="*/ 58994 h 63995"/>
                <a:gd name="connsiteX4" fmla="*/ 5002 w 47033"/>
                <a:gd name="connsiteY4" fmla="*/ 62483 h 63995"/>
                <a:gd name="connsiteX5" fmla="*/ 1513 w 47033"/>
                <a:gd name="connsiteY5" fmla="*/ 48201 h 63995"/>
                <a:gd name="connsiteX6" fmla="*/ 27750 w 47033"/>
                <a:gd name="connsiteY6" fmla="*/ 5001 h 63995"/>
                <a:gd name="connsiteX7" fmla="*/ 34168 w 47033"/>
                <a:gd name="connsiteY7" fmla="*/ 299 h 63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033" h="63995">
                  <a:moveTo>
                    <a:pt x="34168" y="299"/>
                  </a:moveTo>
                  <a:cubicBezTo>
                    <a:pt x="36753" y="-332"/>
                    <a:pt x="39578" y="22"/>
                    <a:pt x="42032" y="1513"/>
                  </a:cubicBezTo>
                  <a:cubicBezTo>
                    <a:pt x="46939" y="4493"/>
                    <a:pt x="48502" y="10887"/>
                    <a:pt x="45521" y="15795"/>
                  </a:cubicBezTo>
                  <a:lnTo>
                    <a:pt x="19284" y="58994"/>
                  </a:lnTo>
                  <a:cubicBezTo>
                    <a:pt x="16304" y="63902"/>
                    <a:pt x="9909" y="65464"/>
                    <a:pt x="5002" y="62483"/>
                  </a:cubicBezTo>
                  <a:cubicBezTo>
                    <a:pt x="94" y="59503"/>
                    <a:pt x="-1468" y="53108"/>
                    <a:pt x="1513" y="48201"/>
                  </a:cubicBezTo>
                  <a:lnTo>
                    <a:pt x="27750" y="5001"/>
                  </a:lnTo>
                  <a:cubicBezTo>
                    <a:pt x="29240" y="2548"/>
                    <a:pt x="31584" y="930"/>
                    <a:pt x="34168" y="299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01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9E80BCA9-CCE8-7745-961C-122797502E92}"/>
                </a:ext>
              </a:extLst>
            </p:cNvPr>
            <p:cNvSpPr/>
            <p:nvPr/>
          </p:nvSpPr>
          <p:spPr>
            <a:xfrm>
              <a:off x="470028" y="774898"/>
              <a:ext cx="227878" cy="241034"/>
            </a:xfrm>
            <a:custGeom>
              <a:avLst/>
              <a:gdLst>
                <a:gd name="connsiteX0" fmla="*/ 148196 w 221978"/>
                <a:gd name="connsiteY0" fmla="*/ 100727 h 233319"/>
                <a:gd name="connsiteX1" fmla="*/ 139456 w 221978"/>
                <a:gd name="connsiteY1" fmla="*/ 102643 h 233319"/>
                <a:gd name="connsiteX2" fmla="*/ 111846 w 221978"/>
                <a:gd name="connsiteY2" fmla="*/ 112165 h 233319"/>
                <a:gd name="connsiteX3" fmla="*/ 83905 w 221978"/>
                <a:gd name="connsiteY3" fmla="*/ 102910 h 233319"/>
                <a:gd name="connsiteX4" fmla="*/ 78955 w 221978"/>
                <a:gd name="connsiteY4" fmla="*/ 110817 h 233319"/>
                <a:gd name="connsiteX5" fmla="*/ 106989 w 221978"/>
                <a:gd name="connsiteY5" fmla="*/ 185136 h 233319"/>
                <a:gd name="connsiteX6" fmla="*/ 113999 w 221978"/>
                <a:gd name="connsiteY6" fmla="*/ 186579 h 233319"/>
                <a:gd name="connsiteX7" fmla="*/ 145642 w 221978"/>
                <a:gd name="connsiteY7" fmla="*/ 108951 h 233319"/>
                <a:gd name="connsiteX8" fmla="*/ 148196 w 221978"/>
                <a:gd name="connsiteY8" fmla="*/ 100727 h 233319"/>
                <a:gd name="connsiteX9" fmla="*/ 113768 w 221978"/>
                <a:gd name="connsiteY9" fmla="*/ 0 h 233319"/>
                <a:gd name="connsiteX10" fmla="*/ 195210 w 221978"/>
                <a:gd name="connsiteY10" fmla="*/ 176513 h 233319"/>
                <a:gd name="connsiteX11" fmla="*/ 164616 w 221978"/>
                <a:gd name="connsiteY11" fmla="*/ 233319 h 233319"/>
                <a:gd name="connsiteX12" fmla="*/ 56912 w 221978"/>
                <a:gd name="connsiteY12" fmla="*/ 233319 h 233319"/>
                <a:gd name="connsiteX13" fmla="*/ 21456 w 221978"/>
                <a:gd name="connsiteY13" fmla="*/ 167623 h 233319"/>
                <a:gd name="connsiteX14" fmla="*/ 113768 w 221978"/>
                <a:gd name="connsiteY14" fmla="*/ 0 h 233319"/>
                <a:gd name="connsiteX0" fmla="*/ 148196 w 220584"/>
                <a:gd name="connsiteY0" fmla="*/ 100727 h 233319"/>
                <a:gd name="connsiteX1" fmla="*/ 139456 w 220584"/>
                <a:gd name="connsiteY1" fmla="*/ 102643 h 233319"/>
                <a:gd name="connsiteX2" fmla="*/ 111846 w 220584"/>
                <a:gd name="connsiteY2" fmla="*/ 112165 h 233319"/>
                <a:gd name="connsiteX3" fmla="*/ 83905 w 220584"/>
                <a:gd name="connsiteY3" fmla="*/ 102910 h 233319"/>
                <a:gd name="connsiteX4" fmla="*/ 78955 w 220584"/>
                <a:gd name="connsiteY4" fmla="*/ 110817 h 233319"/>
                <a:gd name="connsiteX5" fmla="*/ 106989 w 220584"/>
                <a:gd name="connsiteY5" fmla="*/ 185136 h 233319"/>
                <a:gd name="connsiteX6" fmla="*/ 113999 w 220584"/>
                <a:gd name="connsiteY6" fmla="*/ 186579 h 233319"/>
                <a:gd name="connsiteX7" fmla="*/ 145642 w 220584"/>
                <a:gd name="connsiteY7" fmla="*/ 108951 h 233319"/>
                <a:gd name="connsiteX8" fmla="*/ 148196 w 220584"/>
                <a:gd name="connsiteY8" fmla="*/ 100727 h 233319"/>
                <a:gd name="connsiteX9" fmla="*/ 113768 w 220584"/>
                <a:gd name="connsiteY9" fmla="*/ 0 h 233319"/>
                <a:gd name="connsiteX10" fmla="*/ 195210 w 220584"/>
                <a:gd name="connsiteY10" fmla="*/ 176513 h 233319"/>
                <a:gd name="connsiteX11" fmla="*/ 164616 w 220584"/>
                <a:gd name="connsiteY11" fmla="*/ 233319 h 233319"/>
                <a:gd name="connsiteX12" fmla="*/ 56912 w 220584"/>
                <a:gd name="connsiteY12" fmla="*/ 233319 h 233319"/>
                <a:gd name="connsiteX13" fmla="*/ 21456 w 220584"/>
                <a:gd name="connsiteY13" fmla="*/ 167623 h 233319"/>
                <a:gd name="connsiteX14" fmla="*/ 113768 w 220584"/>
                <a:gd name="connsiteY14" fmla="*/ 0 h 233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0584" h="233319">
                  <a:moveTo>
                    <a:pt x="148196" y="100727"/>
                  </a:moveTo>
                  <a:cubicBezTo>
                    <a:pt x="146528" y="99132"/>
                    <a:pt x="142979" y="99227"/>
                    <a:pt x="139456" y="102643"/>
                  </a:cubicBezTo>
                  <a:cubicBezTo>
                    <a:pt x="130654" y="109347"/>
                    <a:pt x="121031" y="112275"/>
                    <a:pt x="111846" y="112165"/>
                  </a:cubicBezTo>
                  <a:cubicBezTo>
                    <a:pt x="105846" y="112808"/>
                    <a:pt x="93976" y="110134"/>
                    <a:pt x="83905" y="102910"/>
                  </a:cubicBezTo>
                  <a:cubicBezTo>
                    <a:pt x="71294" y="95750"/>
                    <a:pt x="71132" y="105075"/>
                    <a:pt x="78955" y="110817"/>
                  </a:cubicBezTo>
                  <a:cubicBezTo>
                    <a:pt x="97987" y="129977"/>
                    <a:pt x="107848" y="156107"/>
                    <a:pt x="106989" y="185136"/>
                  </a:cubicBezTo>
                  <a:cubicBezTo>
                    <a:pt x="107344" y="193481"/>
                    <a:pt x="113769" y="191379"/>
                    <a:pt x="113999" y="186579"/>
                  </a:cubicBezTo>
                  <a:cubicBezTo>
                    <a:pt x="117445" y="161891"/>
                    <a:pt x="124658" y="130909"/>
                    <a:pt x="145642" y="108951"/>
                  </a:cubicBezTo>
                  <a:cubicBezTo>
                    <a:pt x="149649" y="105607"/>
                    <a:pt x="149863" y="102322"/>
                    <a:pt x="148196" y="100727"/>
                  </a:cubicBezTo>
                  <a:close/>
                  <a:moveTo>
                    <a:pt x="113768" y="0"/>
                  </a:moveTo>
                  <a:cubicBezTo>
                    <a:pt x="214371" y="182"/>
                    <a:pt x="249363" y="112029"/>
                    <a:pt x="195210" y="176513"/>
                  </a:cubicBezTo>
                  <a:cubicBezTo>
                    <a:pt x="182059" y="195448"/>
                    <a:pt x="172353" y="207985"/>
                    <a:pt x="164616" y="233319"/>
                  </a:cubicBezTo>
                  <a:lnTo>
                    <a:pt x="56912" y="233319"/>
                  </a:lnTo>
                  <a:cubicBezTo>
                    <a:pt x="52968" y="210928"/>
                    <a:pt x="40165" y="192967"/>
                    <a:pt x="21456" y="167623"/>
                  </a:cubicBezTo>
                  <a:cubicBezTo>
                    <a:pt x="-27843" y="108939"/>
                    <a:pt x="9832" y="344"/>
                    <a:pt x="113768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013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D7F8BE74-9450-174F-93C1-8C1D204B7278}"/>
                </a:ext>
              </a:extLst>
            </p:cNvPr>
            <p:cNvSpPr/>
            <p:nvPr/>
          </p:nvSpPr>
          <p:spPr>
            <a:xfrm>
              <a:off x="721202" y="783477"/>
              <a:ext cx="65439" cy="47488"/>
            </a:xfrm>
            <a:custGeom>
              <a:avLst/>
              <a:gdLst>
                <a:gd name="connsiteX0" fmla="*/ 56475 w 63344"/>
                <a:gd name="connsiteY0" fmla="*/ 240 h 45968"/>
                <a:gd name="connsiteX1" fmla="*/ 62011 w 63344"/>
                <a:gd name="connsiteY1" fmla="*/ 4229 h 45968"/>
                <a:gd name="connsiteX2" fmla="*/ 59116 w 63344"/>
                <a:gd name="connsiteY2" fmla="*/ 16500 h 45968"/>
                <a:gd name="connsiteX3" fmla="*/ 13606 w 63344"/>
                <a:gd name="connsiteY3" fmla="*/ 44635 h 45968"/>
                <a:gd name="connsiteX4" fmla="*/ 1334 w 63344"/>
                <a:gd name="connsiteY4" fmla="*/ 41740 h 45968"/>
                <a:gd name="connsiteX5" fmla="*/ 4230 w 63344"/>
                <a:gd name="connsiteY5" fmla="*/ 29468 h 45968"/>
                <a:gd name="connsiteX6" fmla="*/ 49740 w 63344"/>
                <a:gd name="connsiteY6" fmla="*/ 1334 h 45968"/>
                <a:gd name="connsiteX7" fmla="*/ 56475 w 63344"/>
                <a:gd name="connsiteY7" fmla="*/ 240 h 45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344" h="45968">
                  <a:moveTo>
                    <a:pt x="56475" y="240"/>
                  </a:moveTo>
                  <a:cubicBezTo>
                    <a:pt x="58696" y="764"/>
                    <a:pt x="60717" y="2135"/>
                    <a:pt x="62011" y="4229"/>
                  </a:cubicBezTo>
                  <a:cubicBezTo>
                    <a:pt x="64600" y="8417"/>
                    <a:pt x="63304" y="13911"/>
                    <a:pt x="59116" y="16500"/>
                  </a:cubicBezTo>
                  <a:lnTo>
                    <a:pt x="13606" y="44635"/>
                  </a:lnTo>
                  <a:cubicBezTo>
                    <a:pt x="9418" y="47224"/>
                    <a:pt x="3924" y="45928"/>
                    <a:pt x="1334" y="41740"/>
                  </a:cubicBezTo>
                  <a:cubicBezTo>
                    <a:pt x="-1255" y="37552"/>
                    <a:pt x="42" y="32058"/>
                    <a:pt x="4230" y="29468"/>
                  </a:cubicBezTo>
                  <a:lnTo>
                    <a:pt x="49740" y="1334"/>
                  </a:lnTo>
                  <a:cubicBezTo>
                    <a:pt x="51834" y="39"/>
                    <a:pt x="54254" y="-284"/>
                    <a:pt x="56475" y="24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01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28615DBC-6675-664A-9CCA-646FFB2F6BD6}"/>
                </a:ext>
              </a:extLst>
            </p:cNvPr>
            <p:cNvSpPr/>
            <p:nvPr/>
          </p:nvSpPr>
          <p:spPr>
            <a:xfrm>
              <a:off x="381000" y="786503"/>
              <a:ext cx="65343" cy="47190"/>
            </a:xfrm>
            <a:custGeom>
              <a:avLst/>
              <a:gdLst>
                <a:gd name="connsiteX0" fmla="*/ 6636 w 63252"/>
                <a:gd name="connsiteY0" fmla="*/ 232 h 45680"/>
                <a:gd name="connsiteX1" fmla="*/ 13142 w 63252"/>
                <a:gd name="connsiteY1" fmla="*/ 1288 h 45680"/>
                <a:gd name="connsiteX2" fmla="*/ 59168 w 63252"/>
                <a:gd name="connsiteY2" fmla="*/ 29742 h 45680"/>
                <a:gd name="connsiteX3" fmla="*/ 61965 w 63252"/>
                <a:gd name="connsiteY3" fmla="*/ 41596 h 45680"/>
                <a:gd name="connsiteX4" fmla="*/ 50111 w 63252"/>
                <a:gd name="connsiteY4" fmla="*/ 44392 h 45680"/>
                <a:gd name="connsiteX5" fmla="*/ 4085 w 63252"/>
                <a:gd name="connsiteY5" fmla="*/ 15939 h 45680"/>
                <a:gd name="connsiteX6" fmla="*/ 1288 w 63252"/>
                <a:gd name="connsiteY6" fmla="*/ 4085 h 45680"/>
                <a:gd name="connsiteX7" fmla="*/ 6636 w 63252"/>
                <a:gd name="connsiteY7" fmla="*/ 232 h 45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252" h="45680">
                  <a:moveTo>
                    <a:pt x="6636" y="232"/>
                  </a:moveTo>
                  <a:cubicBezTo>
                    <a:pt x="8781" y="-274"/>
                    <a:pt x="11119" y="38"/>
                    <a:pt x="13142" y="1288"/>
                  </a:cubicBezTo>
                  <a:lnTo>
                    <a:pt x="59168" y="29742"/>
                  </a:lnTo>
                  <a:cubicBezTo>
                    <a:pt x="63214" y="32243"/>
                    <a:pt x="64466" y="37550"/>
                    <a:pt x="61965" y="41596"/>
                  </a:cubicBezTo>
                  <a:cubicBezTo>
                    <a:pt x="59463" y="45641"/>
                    <a:pt x="54156" y="46894"/>
                    <a:pt x="50111" y="44392"/>
                  </a:cubicBezTo>
                  <a:lnTo>
                    <a:pt x="4085" y="15939"/>
                  </a:lnTo>
                  <a:cubicBezTo>
                    <a:pt x="39" y="13438"/>
                    <a:pt x="-1213" y="8131"/>
                    <a:pt x="1288" y="4085"/>
                  </a:cubicBezTo>
                  <a:cubicBezTo>
                    <a:pt x="2539" y="2062"/>
                    <a:pt x="4491" y="738"/>
                    <a:pt x="6636" y="232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01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1989BA8E-F6F3-6A47-B8B9-BBCAD0B96A94}"/>
                </a:ext>
              </a:extLst>
            </p:cNvPr>
            <p:cNvSpPr/>
            <p:nvPr/>
          </p:nvSpPr>
          <p:spPr>
            <a:xfrm>
              <a:off x="731966" y="890747"/>
              <a:ext cx="73416" cy="21066"/>
            </a:xfrm>
            <a:custGeom>
              <a:avLst/>
              <a:gdLst>
                <a:gd name="connsiteX0" fmla="*/ 9927 w 71066"/>
                <a:gd name="connsiteY0" fmla="*/ 0 h 20391"/>
                <a:gd name="connsiteX1" fmla="*/ 60870 w 71066"/>
                <a:gd name="connsiteY1" fmla="*/ 0 h 20391"/>
                <a:gd name="connsiteX2" fmla="*/ 71066 w 71066"/>
                <a:gd name="connsiteY2" fmla="*/ 10196 h 20391"/>
                <a:gd name="connsiteX3" fmla="*/ 60870 w 71066"/>
                <a:gd name="connsiteY3" fmla="*/ 20391 h 20391"/>
                <a:gd name="connsiteX4" fmla="*/ 9927 w 71066"/>
                <a:gd name="connsiteY4" fmla="*/ 20391 h 20391"/>
                <a:gd name="connsiteX5" fmla="*/ 532 w 71066"/>
                <a:gd name="connsiteY5" fmla="*/ 14164 h 20391"/>
                <a:gd name="connsiteX6" fmla="*/ 532 w 71066"/>
                <a:gd name="connsiteY6" fmla="*/ 6227 h 20391"/>
                <a:gd name="connsiteX7" fmla="*/ 9927 w 71066"/>
                <a:gd name="connsiteY7" fmla="*/ 0 h 20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066" h="20391">
                  <a:moveTo>
                    <a:pt x="9927" y="0"/>
                  </a:moveTo>
                  <a:lnTo>
                    <a:pt x="60870" y="0"/>
                  </a:lnTo>
                  <a:cubicBezTo>
                    <a:pt x="66501" y="0"/>
                    <a:pt x="71066" y="4565"/>
                    <a:pt x="71066" y="10196"/>
                  </a:cubicBezTo>
                  <a:cubicBezTo>
                    <a:pt x="71066" y="15827"/>
                    <a:pt x="66501" y="20391"/>
                    <a:pt x="60870" y="20391"/>
                  </a:cubicBezTo>
                  <a:lnTo>
                    <a:pt x="9927" y="20391"/>
                  </a:lnTo>
                  <a:cubicBezTo>
                    <a:pt x="5703" y="20391"/>
                    <a:pt x="2080" y="17824"/>
                    <a:pt x="532" y="14164"/>
                  </a:cubicBezTo>
                  <a:cubicBezTo>
                    <a:pt x="-29" y="10676"/>
                    <a:pt x="-310" y="9434"/>
                    <a:pt x="532" y="6227"/>
                  </a:cubicBezTo>
                  <a:cubicBezTo>
                    <a:pt x="2080" y="2568"/>
                    <a:pt x="5703" y="0"/>
                    <a:pt x="9927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01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C39ACAB1-74CC-004F-B243-19B312D2AAC3}"/>
                </a:ext>
              </a:extLst>
            </p:cNvPr>
            <p:cNvSpPr/>
            <p:nvPr/>
          </p:nvSpPr>
          <p:spPr>
            <a:xfrm>
              <a:off x="719454" y="978646"/>
              <a:ext cx="66871" cy="44152"/>
            </a:xfrm>
            <a:custGeom>
              <a:avLst/>
              <a:gdLst>
                <a:gd name="connsiteX0" fmla="*/ 4775 w 64730"/>
                <a:gd name="connsiteY0" fmla="*/ 752 h 42739"/>
                <a:gd name="connsiteX1" fmla="*/ 12566 w 64730"/>
                <a:gd name="connsiteY1" fmla="*/ 789 h 42739"/>
                <a:gd name="connsiteX2" fmla="*/ 60305 w 64730"/>
                <a:gd name="connsiteY2" fmla="*/ 26805 h 42739"/>
                <a:gd name="connsiteX3" fmla="*/ 63694 w 64730"/>
                <a:gd name="connsiteY3" fmla="*/ 38314 h 42739"/>
                <a:gd name="connsiteX4" fmla="*/ 52185 w 64730"/>
                <a:gd name="connsiteY4" fmla="*/ 41703 h 42739"/>
                <a:gd name="connsiteX5" fmla="*/ 4446 w 64730"/>
                <a:gd name="connsiteY5" fmla="*/ 15687 h 42739"/>
                <a:gd name="connsiteX6" fmla="*/ 1057 w 64730"/>
                <a:gd name="connsiteY6" fmla="*/ 4178 h 42739"/>
                <a:gd name="connsiteX7" fmla="*/ 4775 w 64730"/>
                <a:gd name="connsiteY7" fmla="*/ 752 h 42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730" h="42739">
                  <a:moveTo>
                    <a:pt x="4775" y="752"/>
                  </a:moveTo>
                  <a:cubicBezTo>
                    <a:pt x="6845" y="-110"/>
                    <a:pt x="9593" y="-395"/>
                    <a:pt x="12566" y="789"/>
                  </a:cubicBezTo>
                  <a:lnTo>
                    <a:pt x="60305" y="26805"/>
                  </a:lnTo>
                  <a:cubicBezTo>
                    <a:pt x="64419" y="29047"/>
                    <a:pt x="65936" y="34199"/>
                    <a:pt x="63694" y="38314"/>
                  </a:cubicBezTo>
                  <a:cubicBezTo>
                    <a:pt x="61452" y="42428"/>
                    <a:pt x="56300" y="43945"/>
                    <a:pt x="52185" y="41703"/>
                  </a:cubicBezTo>
                  <a:lnTo>
                    <a:pt x="4446" y="15687"/>
                  </a:lnTo>
                  <a:cubicBezTo>
                    <a:pt x="135" y="13362"/>
                    <a:pt x="-1139" y="6942"/>
                    <a:pt x="1057" y="4178"/>
                  </a:cubicBezTo>
                  <a:cubicBezTo>
                    <a:pt x="1315" y="3054"/>
                    <a:pt x="2705" y="1615"/>
                    <a:pt x="4775" y="752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01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1BAC368D-3E2C-D246-B448-C1F339737E69}"/>
                </a:ext>
              </a:extLst>
            </p:cNvPr>
            <p:cNvSpPr/>
            <p:nvPr/>
          </p:nvSpPr>
          <p:spPr>
            <a:xfrm>
              <a:off x="383607" y="979929"/>
              <a:ext cx="67223" cy="46002"/>
            </a:xfrm>
            <a:custGeom>
              <a:avLst/>
              <a:gdLst>
                <a:gd name="connsiteX0" fmla="*/ 57922 w 65071"/>
                <a:gd name="connsiteY0" fmla="*/ 409 h 44530"/>
                <a:gd name="connsiteX1" fmla="*/ 63855 w 65071"/>
                <a:gd name="connsiteY1" fmla="*/ 5198 h 44530"/>
                <a:gd name="connsiteX2" fmla="*/ 59874 w 65071"/>
                <a:gd name="connsiteY2" fmla="*/ 18713 h 44530"/>
                <a:gd name="connsiteX3" fmla="*/ 14732 w 65071"/>
                <a:gd name="connsiteY3" fmla="*/ 43314 h 44530"/>
                <a:gd name="connsiteX4" fmla="*/ 1217 w 65071"/>
                <a:gd name="connsiteY4" fmla="*/ 39333 h 44530"/>
                <a:gd name="connsiteX5" fmla="*/ 5198 w 65071"/>
                <a:gd name="connsiteY5" fmla="*/ 25818 h 44530"/>
                <a:gd name="connsiteX6" fmla="*/ 50340 w 65071"/>
                <a:gd name="connsiteY6" fmla="*/ 1217 h 44530"/>
                <a:gd name="connsiteX7" fmla="*/ 57922 w 65071"/>
                <a:gd name="connsiteY7" fmla="*/ 409 h 44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5071" h="44530">
                  <a:moveTo>
                    <a:pt x="57922" y="409"/>
                  </a:moveTo>
                  <a:cubicBezTo>
                    <a:pt x="60367" y="1129"/>
                    <a:pt x="62538" y="2782"/>
                    <a:pt x="63855" y="5198"/>
                  </a:cubicBezTo>
                  <a:cubicBezTo>
                    <a:pt x="66488" y="10029"/>
                    <a:pt x="64705" y="16080"/>
                    <a:pt x="59874" y="18713"/>
                  </a:cubicBezTo>
                  <a:lnTo>
                    <a:pt x="14732" y="43314"/>
                  </a:lnTo>
                  <a:cubicBezTo>
                    <a:pt x="9901" y="45947"/>
                    <a:pt x="3850" y="44164"/>
                    <a:pt x="1217" y="39333"/>
                  </a:cubicBezTo>
                  <a:cubicBezTo>
                    <a:pt x="-1416" y="34502"/>
                    <a:pt x="366" y="28451"/>
                    <a:pt x="5198" y="25818"/>
                  </a:cubicBezTo>
                  <a:lnTo>
                    <a:pt x="50340" y="1217"/>
                  </a:lnTo>
                  <a:cubicBezTo>
                    <a:pt x="52756" y="-99"/>
                    <a:pt x="55476" y="-312"/>
                    <a:pt x="57922" y="409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01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989BA5A2-2D18-5241-82FC-35C736AF57EE}"/>
                </a:ext>
              </a:extLst>
            </p:cNvPr>
            <p:cNvSpPr/>
            <p:nvPr/>
          </p:nvSpPr>
          <p:spPr>
            <a:xfrm>
              <a:off x="521658" y="1031571"/>
              <a:ext cx="127978" cy="21489"/>
            </a:xfrm>
            <a:custGeom>
              <a:avLst/>
              <a:gdLst>
                <a:gd name="connsiteX0" fmla="*/ 10401 w 123882"/>
                <a:gd name="connsiteY0" fmla="*/ 0 h 20801"/>
                <a:gd name="connsiteX1" fmla="*/ 113482 w 123882"/>
                <a:gd name="connsiteY1" fmla="*/ 0 h 20801"/>
                <a:gd name="connsiteX2" fmla="*/ 123882 w 123882"/>
                <a:gd name="connsiteY2" fmla="*/ 10400 h 20801"/>
                <a:gd name="connsiteX3" fmla="*/ 113482 w 123882"/>
                <a:gd name="connsiteY3" fmla="*/ 20801 h 20801"/>
                <a:gd name="connsiteX4" fmla="*/ 10401 w 123882"/>
                <a:gd name="connsiteY4" fmla="*/ 20801 h 20801"/>
                <a:gd name="connsiteX5" fmla="*/ 0 w 123882"/>
                <a:gd name="connsiteY5" fmla="*/ 10400 h 20801"/>
                <a:gd name="connsiteX6" fmla="*/ 10401 w 123882"/>
                <a:gd name="connsiteY6" fmla="*/ 0 h 20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882" h="20801">
                  <a:moveTo>
                    <a:pt x="10401" y="0"/>
                  </a:moveTo>
                  <a:lnTo>
                    <a:pt x="113482" y="0"/>
                  </a:lnTo>
                  <a:cubicBezTo>
                    <a:pt x="119226" y="0"/>
                    <a:pt x="123882" y="4656"/>
                    <a:pt x="123882" y="10400"/>
                  </a:cubicBezTo>
                  <a:cubicBezTo>
                    <a:pt x="123882" y="16144"/>
                    <a:pt x="119226" y="20801"/>
                    <a:pt x="113482" y="20801"/>
                  </a:cubicBezTo>
                  <a:lnTo>
                    <a:pt x="10401" y="20801"/>
                  </a:lnTo>
                  <a:cubicBezTo>
                    <a:pt x="4657" y="20801"/>
                    <a:pt x="0" y="16144"/>
                    <a:pt x="0" y="10400"/>
                  </a:cubicBezTo>
                  <a:cubicBezTo>
                    <a:pt x="0" y="4656"/>
                    <a:pt x="4657" y="0"/>
                    <a:pt x="10401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01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478948CC-79AE-784B-89E1-B352103DACB6}"/>
                </a:ext>
              </a:extLst>
            </p:cNvPr>
            <p:cNvSpPr/>
            <p:nvPr/>
          </p:nvSpPr>
          <p:spPr>
            <a:xfrm>
              <a:off x="529375" y="1070159"/>
              <a:ext cx="111265" cy="31279"/>
            </a:xfrm>
            <a:custGeom>
              <a:avLst/>
              <a:gdLst>
                <a:gd name="connsiteX0" fmla="*/ 10401 w 107704"/>
                <a:gd name="connsiteY0" fmla="*/ 0 h 30278"/>
                <a:gd name="connsiteX1" fmla="*/ 97303 w 107704"/>
                <a:gd name="connsiteY1" fmla="*/ 0 h 30278"/>
                <a:gd name="connsiteX2" fmla="*/ 107704 w 107704"/>
                <a:gd name="connsiteY2" fmla="*/ 10401 h 30278"/>
                <a:gd name="connsiteX3" fmla="*/ 101351 w 107704"/>
                <a:gd name="connsiteY3" fmla="*/ 19984 h 30278"/>
                <a:gd name="connsiteX4" fmla="*/ 99383 w 107704"/>
                <a:gd name="connsiteY4" fmla="*/ 20381 h 30278"/>
                <a:gd name="connsiteX5" fmla="*/ 99383 w 107704"/>
                <a:gd name="connsiteY5" fmla="*/ 22650 h 30278"/>
                <a:gd name="connsiteX6" fmla="*/ 91756 w 107704"/>
                <a:gd name="connsiteY6" fmla="*/ 30278 h 30278"/>
                <a:gd name="connsiteX7" fmla="*/ 16410 w 107704"/>
                <a:gd name="connsiteY7" fmla="*/ 30278 h 30278"/>
                <a:gd name="connsiteX8" fmla="*/ 8783 w 107704"/>
                <a:gd name="connsiteY8" fmla="*/ 22650 h 30278"/>
                <a:gd name="connsiteX9" fmla="*/ 8783 w 107704"/>
                <a:gd name="connsiteY9" fmla="*/ 20475 h 30278"/>
                <a:gd name="connsiteX10" fmla="*/ 6352 w 107704"/>
                <a:gd name="connsiteY10" fmla="*/ 19984 h 30278"/>
                <a:gd name="connsiteX11" fmla="*/ 0 w 107704"/>
                <a:gd name="connsiteY11" fmla="*/ 10401 h 30278"/>
                <a:gd name="connsiteX12" fmla="*/ 10401 w 107704"/>
                <a:gd name="connsiteY12" fmla="*/ 0 h 30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704" h="30278">
                  <a:moveTo>
                    <a:pt x="10401" y="0"/>
                  </a:moveTo>
                  <a:lnTo>
                    <a:pt x="97303" y="0"/>
                  </a:lnTo>
                  <a:cubicBezTo>
                    <a:pt x="103047" y="0"/>
                    <a:pt x="107704" y="4657"/>
                    <a:pt x="107704" y="10401"/>
                  </a:cubicBezTo>
                  <a:cubicBezTo>
                    <a:pt x="107704" y="14709"/>
                    <a:pt x="105084" y="18405"/>
                    <a:pt x="101351" y="19984"/>
                  </a:cubicBezTo>
                  <a:lnTo>
                    <a:pt x="99383" y="20381"/>
                  </a:lnTo>
                  <a:lnTo>
                    <a:pt x="99383" y="22650"/>
                  </a:lnTo>
                  <a:cubicBezTo>
                    <a:pt x="99383" y="26863"/>
                    <a:pt x="95968" y="30278"/>
                    <a:pt x="91756" y="30278"/>
                  </a:cubicBezTo>
                  <a:lnTo>
                    <a:pt x="16410" y="30278"/>
                  </a:lnTo>
                  <a:cubicBezTo>
                    <a:pt x="12198" y="30278"/>
                    <a:pt x="8783" y="26863"/>
                    <a:pt x="8783" y="22650"/>
                  </a:cubicBezTo>
                  <a:lnTo>
                    <a:pt x="8783" y="20475"/>
                  </a:lnTo>
                  <a:lnTo>
                    <a:pt x="6352" y="19984"/>
                  </a:lnTo>
                  <a:cubicBezTo>
                    <a:pt x="2619" y="18405"/>
                    <a:pt x="0" y="14709"/>
                    <a:pt x="0" y="10401"/>
                  </a:cubicBezTo>
                  <a:cubicBezTo>
                    <a:pt x="0" y="4657"/>
                    <a:pt x="4657" y="0"/>
                    <a:pt x="10401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01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3F64AD5-8AAD-2243-89B7-94146EA51BDB}"/>
              </a:ext>
            </a:extLst>
          </p:cNvPr>
          <p:cNvGrpSpPr/>
          <p:nvPr/>
        </p:nvGrpSpPr>
        <p:grpSpPr>
          <a:xfrm>
            <a:off x="4876800" y="3228221"/>
            <a:ext cx="1385032" cy="465138"/>
            <a:chOff x="5091968" y="2788543"/>
            <a:chExt cx="1385032" cy="465138"/>
          </a:xfrm>
        </p:grpSpPr>
        <p:sp>
          <p:nvSpPr>
            <p:cNvPr id="6" name="Rectangular Callout 5">
              <a:extLst>
                <a:ext uri="{FF2B5EF4-FFF2-40B4-BE49-F238E27FC236}">
                  <a16:creationId xmlns:a16="http://schemas.microsoft.com/office/drawing/2014/main" id="{EC1817D4-C465-E345-8E0A-4BDF9B929D05}"/>
                </a:ext>
              </a:extLst>
            </p:cNvPr>
            <p:cNvSpPr/>
            <p:nvPr/>
          </p:nvSpPr>
          <p:spPr>
            <a:xfrm>
              <a:off x="5091968" y="2788543"/>
              <a:ext cx="1385032" cy="465138"/>
            </a:xfrm>
            <a:prstGeom prst="wedgeRectCallout">
              <a:avLst>
                <a:gd name="adj1" fmla="val -75019"/>
                <a:gd name="adj2" fmla="val -2786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3B27D07-3614-3546-B515-1F8B569B9A8C}"/>
                </a:ext>
              </a:extLst>
            </p:cNvPr>
            <p:cNvSpPr txBox="1"/>
            <p:nvPr/>
          </p:nvSpPr>
          <p:spPr>
            <a:xfrm>
              <a:off x="5091968" y="2838045"/>
              <a:ext cx="1385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“BRT: 60ms”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CA0C488-0A80-AE48-AB1F-79DCE2985DF9}"/>
              </a:ext>
            </a:extLst>
          </p:cNvPr>
          <p:cNvGrpSpPr/>
          <p:nvPr/>
        </p:nvGrpSpPr>
        <p:grpSpPr>
          <a:xfrm>
            <a:off x="1928752" y="2133506"/>
            <a:ext cx="2662562" cy="2876644"/>
            <a:chOff x="1928752" y="2133506"/>
            <a:chExt cx="2662562" cy="2876644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1DBBF5D-63DB-DB46-8A89-DA2AD6FFC667}"/>
                </a:ext>
              </a:extLst>
            </p:cNvPr>
            <p:cNvGrpSpPr/>
            <p:nvPr/>
          </p:nvGrpSpPr>
          <p:grpSpPr>
            <a:xfrm>
              <a:off x="3724602" y="3086866"/>
              <a:ext cx="866712" cy="780284"/>
              <a:chOff x="7772012" y="3163066"/>
              <a:chExt cx="866712" cy="780284"/>
            </a:xfrm>
          </p:grpSpPr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8842ED02-EE6D-7A4E-89BD-7FEF7CDD81C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772400" y="3163066"/>
                <a:ext cx="0" cy="780284"/>
              </a:xfrm>
              <a:prstGeom prst="straightConnector1">
                <a:avLst/>
              </a:prstGeom>
              <a:ln w="38100" cmpd="sng">
                <a:solidFill>
                  <a:srgbClr val="00B050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14EB1F55-BCCF-DE49-8A92-3AB3510F5AAC}"/>
                  </a:ext>
                </a:extLst>
              </p:cNvPr>
              <p:cNvSpPr txBox="1"/>
              <p:nvPr/>
            </p:nvSpPr>
            <p:spPr>
              <a:xfrm>
                <a:off x="7772012" y="3400227"/>
                <a:ext cx="8667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i="1" dirty="0">
                    <a:solidFill>
                      <a:srgbClr val="00B050"/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Fast-Fail</a:t>
                </a: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D3CF0A0A-9E55-3647-B7AB-E84192074061}"/>
                </a:ext>
              </a:extLst>
            </p:cNvPr>
            <p:cNvGrpSpPr/>
            <p:nvPr/>
          </p:nvGrpSpPr>
          <p:grpSpPr>
            <a:xfrm>
              <a:off x="1928752" y="3086865"/>
              <a:ext cx="1177982" cy="780285"/>
              <a:chOff x="5908618" y="3163065"/>
              <a:chExt cx="1177982" cy="780285"/>
            </a:xfrm>
          </p:grpSpPr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id="{87E6216B-AB57-C24B-9ADE-ABFC513216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74700" y="3163065"/>
                <a:ext cx="0" cy="780285"/>
              </a:xfrm>
              <a:prstGeom prst="straightConnector1">
                <a:avLst/>
              </a:prstGeom>
              <a:ln w="38100" cmpd="sng">
                <a:solidFill>
                  <a:schemeClr val="bg1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30535A0-4959-BF42-80EB-BC095BF0F44F}"/>
                  </a:ext>
                </a:extLst>
              </p:cNvPr>
              <p:cNvSpPr txBox="1"/>
              <p:nvPr/>
            </p:nvSpPr>
            <p:spPr>
              <a:xfrm>
                <a:off x="5908618" y="3409819"/>
                <a:ext cx="11779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dirty="0">
                    <a:solidFill>
                      <a:srgbClr val="00B050"/>
                    </a:solidFill>
                    <a:latin typeface="Helvetica Light" panose="020B0403020202020204" pitchFamily="34" charset="0"/>
                    <a:cs typeface="Gill Sans" panose="020B0502020104020203" pitchFamily="34" charset="-79"/>
                  </a:rPr>
                  <a:t>flag=true</a:t>
                </a:r>
              </a:p>
            </p:txBody>
          </p:sp>
        </p:grpSp>
        <p:sp>
          <p:nvSpPr>
            <p:cNvPr id="73" name="host">
              <a:extLst>
                <a:ext uri="{FF2B5EF4-FFF2-40B4-BE49-F238E27FC236}">
                  <a16:creationId xmlns:a16="http://schemas.microsoft.com/office/drawing/2014/main" id="{BB498F1D-9448-8C40-84F8-65E77FA75E6F}"/>
                </a:ext>
              </a:extLst>
            </p:cNvPr>
            <p:cNvSpPr/>
            <p:nvPr/>
          </p:nvSpPr>
          <p:spPr>
            <a:xfrm>
              <a:off x="2133604" y="2133506"/>
              <a:ext cx="2434342" cy="947471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Host</a:t>
              </a:r>
            </a:p>
          </p:txBody>
        </p:sp>
        <p:sp>
          <p:nvSpPr>
            <p:cNvPr id="74" name="Rounded Rectangle 73">
              <a:extLst>
                <a:ext uri="{FF2B5EF4-FFF2-40B4-BE49-F238E27FC236}">
                  <a16:creationId xmlns:a16="http://schemas.microsoft.com/office/drawing/2014/main" id="{1CAEDD3A-E269-3843-BA35-57A90063CFC4}"/>
                </a:ext>
              </a:extLst>
            </p:cNvPr>
            <p:cNvSpPr/>
            <p:nvPr/>
          </p:nvSpPr>
          <p:spPr>
            <a:xfrm>
              <a:off x="2133604" y="3870863"/>
              <a:ext cx="2434342" cy="1139287"/>
            </a:xfrm>
            <a:prstGeom prst="roundRect">
              <a:avLst/>
            </a:prstGeom>
            <a:solidFill>
              <a:schemeClr val="dk1"/>
            </a:solidFill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i="1" dirty="0">
                  <a:solidFill>
                    <a:schemeClr val="tx1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SSD</a:t>
              </a:r>
            </a:p>
          </p:txBody>
        </p:sp>
      </p:grpSp>
      <p:pic>
        <p:nvPicPr>
          <p:cNvPr id="31" name="Graphic 30" descr="Badge Follow with solid fill">
            <a:extLst>
              <a:ext uri="{FF2B5EF4-FFF2-40B4-BE49-F238E27FC236}">
                <a16:creationId xmlns:a16="http://schemas.microsoft.com/office/drawing/2014/main" id="{89B9DBF3-9EAD-044D-85B7-3A52DE434F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99871" y="1107904"/>
            <a:ext cx="376328" cy="376328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831FBEDC-1B44-0949-871E-704EAD4D8941}"/>
              </a:ext>
            </a:extLst>
          </p:cNvPr>
          <p:cNvSpPr/>
          <p:nvPr/>
        </p:nvSpPr>
        <p:spPr>
          <a:xfrm>
            <a:off x="334072" y="666750"/>
            <a:ext cx="7819328" cy="496594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C4F21FC-AFE1-9242-BA6D-29271F53BA3C}"/>
              </a:ext>
            </a:extLst>
          </p:cNvPr>
          <p:cNvGrpSpPr/>
          <p:nvPr/>
        </p:nvGrpSpPr>
        <p:grpSpPr>
          <a:xfrm>
            <a:off x="334072" y="1436367"/>
            <a:ext cx="8456360" cy="525783"/>
            <a:chOff x="334072" y="1395712"/>
            <a:chExt cx="8456360" cy="525783"/>
          </a:xfrm>
        </p:grpSpPr>
        <p:sp>
          <p:nvSpPr>
            <p:cNvPr id="30" name="Content Placeholder 3">
              <a:extLst>
                <a:ext uri="{FF2B5EF4-FFF2-40B4-BE49-F238E27FC236}">
                  <a16:creationId xmlns:a16="http://schemas.microsoft.com/office/drawing/2014/main" id="{C4533BAA-2FEB-8D4A-8B58-CA614C993DF3}"/>
                </a:ext>
              </a:extLst>
            </p:cNvPr>
            <p:cNvSpPr txBox="1">
              <a:spLocks/>
            </p:cNvSpPr>
            <p:nvPr/>
          </p:nvSpPr>
          <p:spPr>
            <a:xfrm>
              <a:off x="865632" y="1456357"/>
              <a:ext cx="7924800" cy="46513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57175" indent="-257175" algn="l" defTabSz="685800" rtl="0" eaLnBrk="1" latinLnBrk="0" hangingPunct="1">
                <a:lnSpc>
                  <a:spcPct val="100000"/>
                </a:lnSpc>
                <a:spcBef>
                  <a:spcPts val="1125"/>
                </a:spcBef>
                <a:spcAft>
                  <a:spcPts val="0"/>
                </a:spcAft>
                <a:buClr>
                  <a:schemeClr val="bg1"/>
                </a:buClr>
                <a:buSzPct val="75000"/>
                <a:buFont typeface="Wingdings" pitchFamily="2" charset="2"/>
                <a:buChar char="q"/>
                <a:defRPr sz="2400" kern="1200" spc="23" baseline="0">
                  <a:solidFill>
                    <a:schemeClr val="bg1"/>
                  </a:solidFill>
                  <a:latin typeface="Gill Sans"/>
                  <a:ea typeface="+mn-ea"/>
                  <a:cs typeface="Gill Sans"/>
                </a:defRPr>
              </a:lvl1pPr>
              <a:lvl2pPr marL="557213" indent="-214313" algn="l" defTabSz="685800" rtl="0" eaLnBrk="1" latinLnBrk="0" hangingPunct="1">
                <a:lnSpc>
                  <a:spcPct val="100000"/>
                </a:lnSpc>
                <a:spcBef>
                  <a:spcPts val="225"/>
                </a:spcBef>
                <a:spcAft>
                  <a:spcPts val="0"/>
                </a:spcAft>
                <a:buClr>
                  <a:schemeClr val="bg1"/>
                </a:buClr>
                <a:buFont typeface="Wingdings" charset="2"/>
                <a:buChar char="§"/>
                <a:defRPr sz="2000" kern="1200" spc="23" baseline="0">
                  <a:solidFill>
                    <a:srgbClr val="000000"/>
                  </a:solidFill>
                  <a:latin typeface="Gill Sans"/>
                  <a:ea typeface="+mn-ea"/>
                  <a:cs typeface="Gill Sans"/>
                </a:defRPr>
              </a:lvl2pPr>
              <a:lvl3pPr marL="857250" indent="-171450" algn="l" defTabSz="685800" rtl="0" eaLnBrk="1" latinLnBrk="0" hangingPunct="1">
                <a:lnSpc>
                  <a:spcPct val="100000"/>
                </a:lnSpc>
                <a:spcBef>
                  <a:spcPts val="225"/>
                </a:spcBef>
                <a:spcAft>
                  <a:spcPts val="0"/>
                </a:spcAft>
                <a:buClr>
                  <a:schemeClr val="bg1"/>
                </a:buClr>
                <a:buSzPct val="75000"/>
                <a:buFont typeface="Lucida Grande"/>
                <a:buChar char="-"/>
                <a:defRPr sz="1800" kern="1200" spc="23" baseline="0">
                  <a:solidFill>
                    <a:srgbClr val="000000"/>
                  </a:solidFill>
                  <a:latin typeface="Gill Sans"/>
                  <a:ea typeface="+mn-ea"/>
                  <a:cs typeface="Gill Sans"/>
                </a:defRPr>
              </a:lvl3pPr>
              <a:lvl4pPr marL="1200150" indent="-171450" algn="l" defTabSz="685800" rtl="0" eaLnBrk="1" latinLnBrk="0" hangingPunct="1">
                <a:lnSpc>
                  <a:spcPct val="100000"/>
                </a:lnSpc>
                <a:spcBef>
                  <a:spcPts val="225"/>
                </a:spcBef>
                <a:spcAft>
                  <a:spcPts val="0"/>
                </a:spcAft>
                <a:buClr>
                  <a:schemeClr val="bg1"/>
                </a:buClr>
                <a:buFont typeface="Arial" pitchFamily="34" charset="0"/>
                <a:buChar char="•"/>
                <a:defRPr sz="1600" kern="1200" spc="23" baseline="0">
                  <a:solidFill>
                    <a:srgbClr val="000000"/>
                  </a:solidFill>
                  <a:latin typeface="Gill Sans"/>
                  <a:ea typeface="+mn-ea"/>
                  <a:cs typeface="Gill Sans"/>
                </a:defRPr>
              </a:lvl4pPr>
              <a:lvl5pPr marL="1543050" indent="-171450" algn="l" defTabSz="685800" rtl="0" eaLnBrk="1" latinLnBrk="0" hangingPunct="1">
                <a:lnSpc>
                  <a:spcPct val="100000"/>
                </a:lnSpc>
                <a:spcBef>
                  <a:spcPts val="225"/>
                </a:spcBef>
                <a:spcAft>
                  <a:spcPts val="0"/>
                </a:spcAft>
                <a:buClr>
                  <a:srgbClr val="800000"/>
                </a:buClr>
                <a:buFont typeface="Arial" pitchFamily="34" charset="0"/>
                <a:buChar char="•"/>
                <a:defRPr sz="1275" kern="1200" spc="23" baseline="0">
                  <a:solidFill>
                    <a:srgbClr val="000000"/>
                  </a:solidFill>
                  <a:latin typeface="Gill Sans"/>
                  <a:ea typeface="+mn-ea"/>
                  <a:cs typeface="Gill Sans"/>
                </a:defRPr>
              </a:lvl5pPr>
              <a:lvl6pPr marL="1885950" indent="-171450" algn="l" defTabSz="685800" rtl="0" eaLnBrk="1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450"/>
                </a:spcAft>
                <a:buClr>
                  <a:schemeClr val="tx2"/>
                </a:buClr>
                <a:buFont typeface="Arial" pitchFamily="34" charset="0"/>
                <a:buChar char="•"/>
                <a:defRPr sz="12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450"/>
                </a:spcAft>
                <a:buClr>
                  <a:schemeClr val="tx2"/>
                </a:buClr>
                <a:buFont typeface="Arial" pitchFamily="34" charset="0"/>
                <a:buChar char="•"/>
                <a:defRPr sz="12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450"/>
                </a:spcAft>
                <a:buClr>
                  <a:schemeClr val="tx2"/>
                </a:buClr>
                <a:buFont typeface="Arial" pitchFamily="34" charset="0"/>
                <a:buChar char="•"/>
                <a:defRPr sz="12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450"/>
                </a:spcAft>
                <a:buClr>
                  <a:schemeClr val="tx2"/>
                </a:buClr>
                <a:buFont typeface="Arial" pitchFamily="34" charset="0"/>
                <a:buChar char="•"/>
                <a:defRPr sz="12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Wingdings" pitchFamily="2" charset="2"/>
                <a:buNone/>
              </a:pPr>
              <a:r>
                <a:rPr lang="en-US" sz="2000" dirty="0"/>
                <a:t>Piggybacking </a:t>
              </a:r>
              <a:r>
                <a:rPr lang="en-US" sz="2000" b="1" i="1" dirty="0">
                  <a:solidFill>
                    <a:srgbClr val="00B050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BRT</a:t>
              </a:r>
              <a:r>
                <a:rPr lang="en-US" sz="2000" dirty="0"/>
                <a:t> to reconstruct data from less busy SSDs</a:t>
              </a: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36FA69BE-2AE0-6E4C-8278-E820536D7326}"/>
                </a:ext>
              </a:extLst>
            </p:cNvPr>
            <p:cNvGrpSpPr/>
            <p:nvPr/>
          </p:nvGrpSpPr>
          <p:grpSpPr>
            <a:xfrm>
              <a:off x="386386" y="1428750"/>
              <a:ext cx="424382" cy="441154"/>
              <a:chOff x="381000" y="660284"/>
              <a:chExt cx="424382" cy="441154"/>
            </a:xfrm>
          </p:grpSpPr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8FE7C2A1-448D-954B-8BB8-B5A941ED4E2B}"/>
                  </a:ext>
                </a:extLst>
              </p:cNvPr>
              <p:cNvSpPr/>
              <p:nvPr/>
            </p:nvSpPr>
            <p:spPr>
              <a:xfrm>
                <a:off x="574772" y="660284"/>
                <a:ext cx="20703" cy="73694"/>
              </a:xfrm>
              <a:custGeom>
                <a:avLst/>
                <a:gdLst>
                  <a:gd name="connsiteX0" fmla="*/ 10020 w 20040"/>
                  <a:gd name="connsiteY0" fmla="*/ 0 h 71335"/>
                  <a:gd name="connsiteX1" fmla="*/ 20040 w 20040"/>
                  <a:gd name="connsiteY1" fmla="*/ 10020 h 71335"/>
                  <a:gd name="connsiteX2" fmla="*/ 20040 w 20040"/>
                  <a:gd name="connsiteY2" fmla="*/ 61315 h 71335"/>
                  <a:gd name="connsiteX3" fmla="*/ 10020 w 20040"/>
                  <a:gd name="connsiteY3" fmla="*/ 71335 h 71335"/>
                  <a:gd name="connsiteX4" fmla="*/ 0 w 20040"/>
                  <a:gd name="connsiteY4" fmla="*/ 61315 h 71335"/>
                  <a:gd name="connsiteX5" fmla="*/ 0 w 20040"/>
                  <a:gd name="connsiteY5" fmla="*/ 10020 h 71335"/>
                  <a:gd name="connsiteX6" fmla="*/ 10020 w 20040"/>
                  <a:gd name="connsiteY6" fmla="*/ 0 h 71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040" h="71335">
                    <a:moveTo>
                      <a:pt x="10020" y="0"/>
                    </a:moveTo>
                    <a:cubicBezTo>
                      <a:pt x="15554" y="0"/>
                      <a:pt x="20040" y="4486"/>
                      <a:pt x="20040" y="10020"/>
                    </a:cubicBezTo>
                    <a:cubicBezTo>
                      <a:pt x="20040" y="27119"/>
                      <a:pt x="20040" y="44217"/>
                      <a:pt x="20040" y="61315"/>
                    </a:cubicBezTo>
                    <a:cubicBezTo>
                      <a:pt x="19226" y="66620"/>
                      <a:pt x="16167" y="70802"/>
                      <a:pt x="10020" y="71335"/>
                    </a:cubicBezTo>
                    <a:cubicBezTo>
                      <a:pt x="7169" y="70996"/>
                      <a:pt x="1670" y="71535"/>
                      <a:pt x="0" y="61315"/>
                    </a:cubicBezTo>
                    <a:lnTo>
                      <a:pt x="0" y="10020"/>
                    </a:lnTo>
                    <a:cubicBezTo>
                      <a:pt x="0" y="4486"/>
                      <a:pt x="4486" y="0"/>
                      <a:pt x="10020" y="0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01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D95686A2-1CAA-1F4E-B139-630F5ED7AFB9}"/>
                  </a:ext>
                </a:extLst>
              </p:cNvPr>
              <p:cNvSpPr/>
              <p:nvPr/>
            </p:nvSpPr>
            <p:spPr>
              <a:xfrm>
                <a:off x="457738" y="694602"/>
                <a:ext cx="48575" cy="66172"/>
              </a:xfrm>
              <a:custGeom>
                <a:avLst/>
                <a:gdLst>
                  <a:gd name="connsiteX0" fmla="*/ 11085 w 47021"/>
                  <a:gd name="connsiteY0" fmla="*/ 32 h 64053"/>
                  <a:gd name="connsiteX1" fmla="*/ 19135 w 47021"/>
                  <a:gd name="connsiteY1" fmla="*/ 5030 h 64053"/>
                  <a:gd name="connsiteX2" fmla="*/ 45532 w 47021"/>
                  <a:gd name="connsiteY2" fmla="*/ 48493 h 64053"/>
                  <a:gd name="connsiteX3" fmla="*/ 42094 w 47021"/>
                  <a:gd name="connsiteY3" fmla="*/ 62564 h 64053"/>
                  <a:gd name="connsiteX4" fmla="*/ 28023 w 47021"/>
                  <a:gd name="connsiteY4" fmla="*/ 59126 h 64053"/>
                  <a:gd name="connsiteX5" fmla="*/ 1626 w 47021"/>
                  <a:gd name="connsiteY5" fmla="*/ 15664 h 64053"/>
                  <a:gd name="connsiteX6" fmla="*/ 5064 w 47021"/>
                  <a:gd name="connsiteY6" fmla="*/ 1593 h 64053"/>
                  <a:gd name="connsiteX7" fmla="*/ 11085 w 47021"/>
                  <a:gd name="connsiteY7" fmla="*/ 32 h 64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021" h="64053">
                    <a:moveTo>
                      <a:pt x="11085" y="32"/>
                    </a:moveTo>
                    <a:cubicBezTo>
                      <a:pt x="13536" y="241"/>
                      <a:pt x="16324" y="1543"/>
                      <a:pt x="19135" y="5030"/>
                    </a:cubicBezTo>
                    <a:lnTo>
                      <a:pt x="45532" y="48493"/>
                    </a:lnTo>
                    <a:cubicBezTo>
                      <a:pt x="48468" y="53327"/>
                      <a:pt x="46929" y="59627"/>
                      <a:pt x="42094" y="62564"/>
                    </a:cubicBezTo>
                    <a:cubicBezTo>
                      <a:pt x="37260" y="65500"/>
                      <a:pt x="30960" y="63961"/>
                      <a:pt x="28023" y="59126"/>
                    </a:cubicBezTo>
                    <a:lnTo>
                      <a:pt x="1626" y="15664"/>
                    </a:lnTo>
                    <a:cubicBezTo>
                      <a:pt x="-2481" y="9162"/>
                      <a:pt x="2146" y="3365"/>
                      <a:pt x="5064" y="1593"/>
                    </a:cubicBezTo>
                    <a:cubicBezTo>
                      <a:pt x="6523" y="707"/>
                      <a:pt x="8635" y="-177"/>
                      <a:pt x="11085" y="32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01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331C499F-5D07-C54E-9775-43447DFF680B}"/>
                  </a:ext>
                </a:extLst>
              </p:cNvPr>
              <p:cNvSpPr/>
              <p:nvPr/>
            </p:nvSpPr>
            <p:spPr>
              <a:xfrm>
                <a:off x="662521" y="694599"/>
                <a:ext cx="48588" cy="66111"/>
              </a:xfrm>
              <a:custGeom>
                <a:avLst/>
                <a:gdLst>
                  <a:gd name="connsiteX0" fmla="*/ 34168 w 47033"/>
                  <a:gd name="connsiteY0" fmla="*/ 299 h 63995"/>
                  <a:gd name="connsiteX1" fmla="*/ 42032 w 47033"/>
                  <a:gd name="connsiteY1" fmla="*/ 1513 h 63995"/>
                  <a:gd name="connsiteX2" fmla="*/ 45521 w 47033"/>
                  <a:gd name="connsiteY2" fmla="*/ 15795 h 63995"/>
                  <a:gd name="connsiteX3" fmla="*/ 19284 w 47033"/>
                  <a:gd name="connsiteY3" fmla="*/ 58994 h 63995"/>
                  <a:gd name="connsiteX4" fmla="*/ 5002 w 47033"/>
                  <a:gd name="connsiteY4" fmla="*/ 62483 h 63995"/>
                  <a:gd name="connsiteX5" fmla="*/ 1513 w 47033"/>
                  <a:gd name="connsiteY5" fmla="*/ 48201 h 63995"/>
                  <a:gd name="connsiteX6" fmla="*/ 27750 w 47033"/>
                  <a:gd name="connsiteY6" fmla="*/ 5001 h 63995"/>
                  <a:gd name="connsiteX7" fmla="*/ 34168 w 47033"/>
                  <a:gd name="connsiteY7" fmla="*/ 299 h 63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033" h="63995">
                    <a:moveTo>
                      <a:pt x="34168" y="299"/>
                    </a:moveTo>
                    <a:cubicBezTo>
                      <a:pt x="36753" y="-332"/>
                      <a:pt x="39578" y="22"/>
                      <a:pt x="42032" y="1513"/>
                    </a:cubicBezTo>
                    <a:cubicBezTo>
                      <a:pt x="46939" y="4493"/>
                      <a:pt x="48502" y="10887"/>
                      <a:pt x="45521" y="15795"/>
                    </a:cubicBezTo>
                    <a:lnTo>
                      <a:pt x="19284" y="58994"/>
                    </a:lnTo>
                    <a:cubicBezTo>
                      <a:pt x="16304" y="63902"/>
                      <a:pt x="9909" y="65464"/>
                      <a:pt x="5002" y="62483"/>
                    </a:cubicBezTo>
                    <a:cubicBezTo>
                      <a:pt x="94" y="59503"/>
                      <a:pt x="-1468" y="53108"/>
                      <a:pt x="1513" y="48201"/>
                    </a:cubicBezTo>
                    <a:lnTo>
                      <a:pt x="27750" y="5001"/>
                    </a:lnTo>
                    <a:cubicBezTo>
                      <a:pt x="29240" y="2548"/>
                      <a:pt x="31584" y="930"/>
                      <a:pt x="34168" y="299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01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1795AD01-43AF-A245-9F0B-9C739EC4FB89}"/>
                  </a:ext>
                </a:extLst>
              </p:cNvPr>
              <p:cNvSpPr/>
              <p:nvPr/>
            </p:nvSpPr>
            <p:spPr>
              <a:xfrm>
                <a:off x="470028" y="774898"/>
                <a:ext cx="227878" cy="241034"/>
              </a:xfrm>
              <a:custGeom>
                <a:avLst/>
                <a:gdLst>
                  <a:gd name="connsiteX0" fmla="*/ 148196 w 221978"/>
                  <a:gd name="connsiteY0" fmla="*/ 100727 h 233319"/>
                  <a:gd name="connsiteX1" fmla="*/ 139456 w 221978"/>
                  <a:gd name="connsiteY1" fmla="*/ 102643 h 233319"/>
                  <a:gd name="connsiteX2" fmla="*/ 111846 w 221978"/>
                  <a:gd name="connsiteY2" fmla="*/ 112165 h 233319"/>
                  <a:gd name="connsiteX3" fmla="*/ 83905 w 221978"/>
                  <a:gd name="connsiteY3" fmla="*/ 102910 h 233319"/>
                  <a:gd name="connsiteX4" fmla="*/ 78955 w 221978"/>
                  <a:gd name="connsiteY4" fmla="*/ 110817 h 233319"/>
                  <a:gd name="connsiteX5" fmla="*/ 106989 w 221978"/>
                  <a:gd name="connsiteY5" fmla="*/ 185136 h 233319"/>
                  <a:gd name="connsiteX6" fmla="*/ 113999 w 221978"/>
                  <a:gd name="connsiteY6" fmla="*/ 186579 h 233319"/>
                  <a:gd name="connsiteX7" fmla="*/ 145642 w 221978"/>
                  <a:gd name="connsiteY7" fmla="*/ 108951 h 233319"/>
                  <a:gd name="connsiteX8" fmla="*/ 148196 w 221978"/>
                  <a:gd name="connsiteY8" fmla="*/ 100727 h 233319"/>
                  <a:gd name="connsiteX9" fmla="*/ 113768 w 221978"/>
                  <a:gd name="connsiteY9" fmla="*/ 0 h 233319"/>
                  <a:gd name="connsiteX10" fmla="*/ 195210 w 221978"/>
                  <a:gd name="connsiteY10" fmla="*/ 176513 h 233319"/>
                  <a:gd name="connsiteX11" fmla="*/ 164616 w 221978"/>
                  <a:gd name="connsiteY11" fmla="*/ 233319 h 233319"/>
                  <a:gd name="connsiteX12" fmla="*/ 56912 w 221978"/>
                  <a:gd name="connsiteY12" fmla="*/ 233319 h 233319"/>
                  <a:gd name="connsiteX13" fmla="*/ 21456 w 221978"/>
                  <a:gd name="connsiteY13" fmla="*/ 167623 h 233319"/>
                  <a:gd name="connsiteX14" fmla="*/ 113768 w 221978"/>
                  <a:gd name="connsiteY14" fmla="*/ 0 h 233319"/>
                  <a:gd name="connsiteX0" fmla="*/ 148196 w 220584"/>
                  <a:gd name="connsiteY0" fmla="*/ 100727 h 233319"/>
                  <a:gd name="connsiteX1" fmla="*/ 139456 w 220584"/>
                  <a:gd name="connsiteY1" fmla="*/ 102643 h 233319"/>
                  <a:gd name="connsiteX2" fmla="*/ 111846 w 220584"/>
                  <a:gd name="connsiteY2" fmla="*/ 112165 h 233319"/>
                  <a:gd name="connsiteX3" fmla="*/ 83905 w 220584"/>
                  <a:gd name="connsiteY3" fmla="*/ 102910 h 233319"/>
                  <a:gd name="connsiteX4" fmla="*/ 78955 w 220584"/>
                  <a:gd name="connsiteY4" fmla="*/ 110817 h 233319"/>
                  <a:gd name="connsiteX5" fmla="*/ 106989 w 220584"/>
                  <a:gd name="connsiteY5" fmla="*/ 185136 h 233319"/>
                  <a:gd name="connsiteX6" fmla="*/ 113999 w 220584"/>
                  <a:gd name="connsiteY6" fmla="*/ 186579 h 233319"/>
                  <a:gd name="connsiteX7" fmla="*/ 145642 w 220584"/>
                  <a:gd name="connsiteY7" fmla="*/ 108951 h 233319"/>
                  <a:gd name="connsiteX8" fmla="*/ 148196 w 220584"/>
                  <a:gd name="connsiteY8" fmla="*/ 100727 h 233319"/>
                  <a:gd name="connsiteX9" fmla="*/ 113768 w 220584"/>
                  <a:gd name="connsiteY9" fmla="*/ 0 h 233319"/>
                  <a:gd name="connsiteX10" fmla="*/ 195210 w 220584"/>
                  <a:gd name="connsiteY10" fmla="*/ 176513 h 233319"/>
                  <a:gd name="connsiteX11" fmla="*/ 164616 w 220584"/>
                  <a:gd name="connsiteY11" fmla="*/ 233319 h 233319"/>
                  <a:gd name="connsiteX12" fmla="*/ 56912 w 220584"/>
                  <a:gd name="connsiteY12" fmla="*/ 233319 h 233319"/>
                  <a:gd name="connsiteX13" fmla="*/ 21456 w 220584"/>
                  <a:gd name="connsiteY13" fmla="*/ 167623 h 233319"/>
                  <a:gd name="connsiteX14" fmla="*/ 113768 w 220584"/>
                  <a:gd name="connsiteY14" fmla="*/ 0 h 233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20584" h="233319">
                    <a:moveTo>
                      <a:pt x="148196" y="100727"/>
                    </a:moveTo>
                    <a:cubicBezTo>
                      <a:pt x="146528" y="99132"/>
                      <a:pt x="142979" y="99227"/>
                      <a:pt x="139456" y="102643"/>
                    </a:cubicBezTo>
                    <a:cubicBezTo>
                      <a:pt x="130654" y="109347"/>
                      <a:pt x="121031" y="112275"/>
                      <a:pt x="111846" y="112165"/>
                    </a:cubicBezTo>
                    <a:cubicBezTo>
                      <a:pt x="105846" y="112808"/>
                      <a:pt x="93976" y="110134"/>
                      <a:pt x="83905" y="102910"/>
                    </a:cubicBezTo>
                    <a:cubicBezTo>
                      <a:pt x="71294" y="95750"/>
                      <a:pt x="71132" y="105075"/>
                      <a:pt x="78955" y="110817"/>
                    </a:cubicBezTo>
                    <a:cubicBezTo>
                      <a:pt x="97987" y="129977"/>
                      <a:pt x="107848" y="156107"/>
                      <a:pt x="106989" y="185136"/>
                    </a:cubicBezTo>
                    <a:cubicBezTo>
                      <a:pt x="107344" y="193481"/>
                      <a:pt x="113769" y="191379"/>
                      <a:pt x="113999" y="186579"/>
                    </a:cubicBezTo>
                    <a:cubicBezTo>
                      <a:pt x="117445" y="161891"/>
                      <a:pt x="124658" y="130909"/>
                      <a:pt x="145642" y="108951"/>
                    </a:cubicBezTo>
                    <a:cubicBezTo>
                      <a:pt x="149649" y="105607"/>
                      <a:pt x="149863" y="102322"/>
                      <a:pt x="148196" y="100727"/>
                    </a:cubicBezTo>
                    <a:close/>
                    <a:moveTo>
                      <a:pt x="113768" y="0"/>
                    </a:moveTo>
                    <a:cubicBezTo>
                      <a:pt x="214371" y="182"/>
                      <a:pt x="249363" y="112029"/>
                      <a:pt x="195210" y="176513"/>
                    </a:cubicBezTo>
                    <a:cubicBezTo>
                      <a:pt x="182059" y="195448"/>
                      <a:pt x="172353" y="207985"/>
                      <a:pt x="164616" y="233319"/>
                    </a:cubicBezTo>
                    <a:lnTo>
                      <a:pt x="56912" y="233319"/>
                    </a:lnTo>
                    <a:cubicBezTo>
                      <a:pt x="52968" y="210928"/>
                      <a:pt x="40165" y="192967"/>
                      <a:pt x="21456" y="167623"/>
                    </a:cubicBezTo>
                    <a:cubicBezTo>
                      <a:pt x="-27843" y="108939"/>
                      <a:pt x="9832" y="344"/>
                      <a:pt x="113768" y="0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013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B592ED38-3312-5947-AF23-4E1360B88CC8}"/>
                  </a:ext>
                </a:extLst>
              </p:cNvPr>
              <p:cNvSpPr/>
              <p:nvPr/>
            </p:nvSpPr>
            <p:spPr>
              <a:xfrm>
                <a:off x="721202" y="783477"/>
                <a:ext cx="65439" cy="47488"/>
              </a:xfrm>
              <a:custGeom>
                <a:avLst/>
                <a:gdLst>
                  <a:gd name="connsiteX0" fmla="*/ 56475 w 63344"/>
                  <a:gd name="connsiteY0" fmla="*/ 240 h 45968"/>
                  <a:gd name="connsiteX1" fmla="*/ 62011 w 63344"/>
                  <a:gd name="connsiteY1" fmla="*/ 4229 h 45968"/>
                  <a:gd name="connsiteX2" fmla="*/ 59116 w 63344"/>
                  <a:gd name="connsiteY2" fmla="*/ 16500 h 45968"/>
                  <a:gd name="connsiteX3" fmla="*/ 13606 w 63344"/>
                  <a:gd name="connsiteY3" fmla="*/ 44635 h 45968"/>
                  <a:gd name="connsiteX4" fmla="*/ 1334 w 63344"/>
                  <a:gd name="connsiteY4" fmla="*/ 41740 h 45968"/>
                  <a:gd name="connsiteX5" fmla="*/ 4230 w 63344"/>
                  <a:gd name="connsiteY5" fmla="*/ 29468 h 45968"/>
                  <a:gd name="connsiteX6" fmla="*/ 49740 w 63344"/>
                  <a:gd name="connsiteY6" fmla="*/ 1334 h 45968"/>
                  <a:gd name="connsiteX7" fmla="*/ 56475 w 63344"/>
                  <a:gd name="connsiteY7" fmla="*/ 240 h 45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3344" h="45968">
                    <a:moveTo>
                      <a:pt x="56475" y="240"/>
                    </a:moveTo>
                    <a:cubicBezTo>
                      <a:pt x="58696" y="764"/>
                      <a:pt x="60717" y="2135"/>
                      <a:pt x="62011" y="4229"/>
                    </a:cubicBezTo>
                    <a:cubicBezTo>
                      <a:pt x="64600" y="8417"/>
                      <a:pt x="63304" y="13911"/>
                      <a:pt x="59116" y="16500"/>
                    </a:cubicBezTo>
                    <a:lnTo>
                      <a:pt x="13606" y="44635"/>
                    </a:lnTo>
                    <a:cubicBezTo>
                      <a:pt x="9418" y="47224"/>
                      <a:pt x="3924" y="45928"/>
                      <a:pt x="1334" y="41740"/>
                    </a:cubicBezTo>
                    <a:cubicBezTo>
                      <a:pt x="-1255" y="37552"/>
                      <a:pt x="42" y="32058"/>
                      <a:pt x="4230" y="29468"/>
                    </a:cubicBezTo>
                    <a:lnTo>
                      <a:pt x="49740" y="1334"/>
                    </a:lnTo>
                    <a:cubicBezTo>
                      <a:pt x="51834" y="39"/>
                      <a:pt x="54254" y="-284"/>
                      <a:pt x="56475" y="240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01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AB47ED6F-AB5D-F140-B155-CEE7CD6F2916}"/>
                  </a:ext>
                </a:extLst>
              </p:cNvPr>
              <p:cNvSpPr/>
              <p:nvPr/>
            </p:nvSpPr>
            <p:spPr>
              <a:xfrm>
                <a:off x="381000" y="786503"/>
                <a:ext cx="65343" cy="47190"/>
              </a:xfrm>
              <a:custGeom>
                <a:avLst/>
                <a:gdLst>
                  <a:gd name="connsiteX0" fmla="*/ 6636 w 63252"/>
                  <a:gd name="connsiteY0" fmla="*/ 232 h 45680"/>
                  <a:gd name="connsiteX1" fmla="*/ 13142 w 63252"/>
                  <a:gd name="connsiteY1" fmla="*/ 1288 h 45680"/>
                  <a:gd name="connsiteX2" fmla="*/ 59168 w 63252"/>
                  <a:gd name="connsiteY2" fmla="*/ 29742 h 45680"/>
                  <a:gd name="connsiteX3" fmla="*/ 61965 w 63252"/>
                  <a:gd name="connsiteY3" fmla="*/ 41596 h 45680"/>
                  <a:gd name="connsiteX4" fmla="*/ 50111 w 63252"/>
                  <a:gd name="connsiteY4" fmla="*/ 44392 h 45680"/>
                  <a:gd name="connsiteX5" fmla="*/ 4085 w 63252"/>
                  <a:gd name="connsiteY5" fmla="*/ 15939 h 45680"/>
                  <a:gd name="connsiteX6" fmla="*/ 1288 w 63252"/>
                  <a:gd name="connsiteY6" fmla="*/ 4085 h 45680"/>
                  <a:gd name="connsiteX7" fmla="*/ 6636 w 63252"/>
                  <a:gd name="connsiteY7" fmla="*/ 232 h 45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3252" h="45680">
                    <a:moveTo>
                      <a:pt x="6636" y="232"/>
                    </a:moveTo>
                    <a:cubicBezTo>
                      <a:pt x="8781" y="-274"/>
                      <a:pt x="11119" y="38"/>
                      <a:pt x="13142" y="1288"/>
                    </a:cubicBezTo>
                    <a:lnTo>
                      <a:pt x="59168" y="29742"/>
                    </a:lnTo>
                    <a:cubicBezTo>
                      <a:pt x="63214" y="32243"/>
                      <a:pt x="64466" y="37550"/>
                      <a:pt x="61965" y="41596"/>
                    </a:cubicBezTo>
                    <a:cubicBezTo>
                      <a:pt x="59463" y="45641"/>
                      <a:pt x="54156" y="46894"/>
                      <a:pt x="50111" y="44392"/>
                    </a:cubicBezTo>
                    <a:lnTo>
                      <a:pt x="4085" y="15939"/>
                    </a:lnTo>
                    <a:cubicBezTo>
                      <a:pt x="39" y="13438"/>
                      <a:pt x="-1213" y="8131"/>
                      <a:pt x="1288" y="4085"/>
                    </a:cubicBezTo>
                    <a:cubicBezTo>
                      <a:pt x="2539" y="2062"/>
                      <a:pt x="4491" y="738"/>
                      <a:pt x="6636" y="232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01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8C00E8A6-E022-504D-8988-ECADCD6E0C62}"/>
                  </a:ext>
                </a:extLst>
              </p:cNvPr>
              <p:cNvSpPr/>
              <p:nvPr/>
            </p:nvSpPr>
            <p:spPr>
              <a:xfrm>
                <a:off x="731966" y="890747"/>
                <a:ext cx="73416" cy="21066"/>
              </a:xfrm>
              <a:custGeom>
                <a:avLst/>
                <a:gdLst>
                  <a:gd name="connsiteX0" fmla="*/ 9927 w 71066"/>
                  <a:gd name="connsiteY0" fmla="*/ 0 h 20391"/>
                  <a:gd name="connsiteX1" fmla="*/ 60870 w 71066"/>
                  <a:gd name="connsiteY1" fmla="*/ 0 h 20391"/>
                  <a:gd name="connsiteX2" fmla="*/ 71066 w 71066"/>
                  <a:gd name="connsiteY2" fmla="*/ 10196 h 20391"/>
                  <a:gd name="connsiteX3" fmla="*/ 60870 w 71066"/>
                  <a:gd name="connsiteY3" fmla="*/ 20391 h 20391"/>
                  <a:gd name="connsiteX4" fmla="*/ 9927 w 71066"/>
                  <a:gd name="connsiteY4" fmla="*/ 20391 h 20391"/>
                  <a:gd name="connsiteX5" fmla="*/ 532 w 71066"/>
                  <a:gd name="connsiteY5" fmla="*/ 14164 h 20391"/>
                  <a:gd name="connsiteX6" fmla="*/ 532 w 71066"/>
                  <a:gd name="connsiteY6" fmla="*/ 6227 h 20391"/>
                  <a:gd name="connsiteX7" fmla="*/ 9927 w 71066"/>
                  <a:gd name="connsiteY7" fmla="*/ 0 h 20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1066" h="20391">
                    <a:moveTo>
                      <a:pt x="9927" y="0"/>
                    </a:moveTo>
                    <a:lnTo>
                      <a:pt x="60870" y="0"/>
                    </a:lnTo>
                    <a:cubicBezTo>
                      <a:pt x="66501" y="0"/>
                      <a:pt x="71066" y="4565"/>
                      <a:pt x="71066" y="10196"/>
                    </a:cubicBezTo>
                    <a:cubicBezTo>
                      <a:pt x="71066" y="15827"/>
                      <a:pt x="66501" y="20391"/>
                      <a:pt x="60870" y="20391"/>
                    </a:cubicBezTo>
                    <a:lnTo>
                      <a:pt x="9927" y="20391"/>
                    </a:lnTo>
                    <a:cubicBezTo>
                      <a:pt x="5703" y="20391"/>
                      <a:pt x="2080" y="17824"/>
                      <a:pt x="532" y="14164"/>
                    </a:cubicBezTo>
                    <a:cubicBezTo>
                      <a:pt x="-29" y="10676"/>
                      <a:pt x="-310" y="9434"/>
                      <a:pt x="532" y="6227"/>
                    </a:cubicBezTo>
                    <a:cubicBezTo>
                      <a:pt x="2080" y="2568"/>
                      <a:pt x="5703" y="0"/>
                      <a:pt x="9927" y="0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01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3D9FFBF4-48E8-BF4F-8A88-24B2BF4FDEA6}"/>
                  </a:ext>
                </a:extLst>
              </p:cNvPr>
              <p:cNvSpPr/>
              <p:nvPr/>
            </p:nvSpPr>
            <p:spPr>
              <a:xfrm>
                <a:off x="719454" y="978646"/>
                <a:ext cx="66871" cy="44152"/>
              </a:xfrm>
              <a:custGeom>
                <a:avLst/>
                <a:gdLst>
                  <a:gd name="connsiteX0" fmla="*/ 4775 w 64730"/>
                  <a:gd name="connsiteY0" fmla="*/ 752 h 42739"/>
                  <a:gd name="connsiteX1" fmla="*/ 12566 w 64730"/>
                  <a:gd name="connsiteY1" fmla="*/ 789 h 42739"/>
                  <a:gd name="connsiteX2" fmla="*/ 60305 w 64730"/>
                  <a:gd name="connsiteY2" fmla="*/ 26805 h 42739"/>
                  <a:gd name="connsiteX3" fmla="*/ 63694 w 64730"/>
                  <a:gd name="connsiteY3" fmla="*/ 38314 h 42739"/>
                  <a:gd name="connsiteX4" fmla="*/ 52185 w 64730"/>
                  <a:gd name="connsiteY4" fmla="*/ 41703 h 42739"/>
                  <a:gd name="connsiteX5" fmla="*/ 4446 w 64730"/>
                  <a:gd name="connsiteY5" fmla="*/ 15687 h 42739"/>
                  <a:gd name="connsiteX6" fmla="*/ 1057 w 64730"/>
                  <a:gd name="connsiteY6" fmla="*/ 4178 h 42739"/>
                  <a:gd name="connsiteX7" fmla="*/ 4775 w 64730"/>
                  <a:gd name="connsiteY7" fmla="*/ 752 h 42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730" h="42739">
                    <a:moveTo>
                      <a:pt x="4775" y="752"/>
                    </a:moveTo>
                    <a:cubicBezTo>
                      <a:pt x="6845" y="-110"/>
                      <a:pt x="9593" y="-395"/>
                      <a:pt x="12566" y="789"/>
                    </a:cubicBezTo>
                    <a:lnTo>
                      <a:pt x="60305" y="26805"/>
                    </a:lnTo>
                    <a:cubicBezTo>
                      <a:pt x="64419" y="29047"/>
                      <a:pt x="65936" y="34199"/>
                      <a:pt x="63694" y="38314"/>
                    </a:cubicBezTo>
                    <a:cubicBezTo>
                      <a:pt x="61452" y="42428"/>
                      <a:pt x="56300" y="43945"/>
                      <a:pt x="52185" y="41703"/>
                    </a:cubicBezTo>
                    <a:lnTo>
                      <a:pt x="4446" y="15687"/>
                    </a:lnTo>
                    <a:cubicBezTo>
                      <a:pt x="135" y="13362"/>
                      <a:pt x="-1139" y="6942"/>
                      <a:pt x="1057" y="4178"/>
                    </a:cubicBezTo>
                    <a:cubicBezTo>
                      <a:pt x="1315" y="3054"/>
                      <a:pt x="2705" y="1615"/>
                      <a:pt x="4775" y="752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01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FA8D784B-5EB6-E04E-B400-ED3AE02766D5}"/>
                  </a:ext>
                </a:extLst>
              </p:cNvPr>
              <p:cNvSpPr/>
              <p:nvPr/>
            </p:nvSpPr>
            <p:spPr>
              <a:xfrm>
                <a:off x="383607" y="979929"/>
                <a:ext cx="67223" cy="46002"/>
              </a:xfrm>
              <a:custGeom>
                <a:avLst/>
                <a:gdLst>
                  <a:gd name="connsiteX0" fmla="*/ 57922 w 65071"/>
                  <a:gd name="connsiteY0" fmla="*/ 409 h 44530"/>
                  <a:gd name="connsiteX1" fmla="*/ 63855 w 65071"/>
                  <a:gd name="connsiteY1" fmla="*/ 5198 h 44530"/>
                  <a:gd name="connsiteX2" fmla="*/ 59874 w 65071"/>
                  <a:gd name="connsiteY2" fmla="*/ 18713 h 44530"/>
                  <a:gd name="connsiteX3" fmla="*/ 14732 w 65071"/>
                  <a:gd name="connsiteY3" fmla="*/ 43314 h 44530"/>
                  <a:gd name="connsiteX4" fmla="*/ 1217 w 65071"/>
                  <a:gd name="connsiteY4" fmla="*/ 39333 h 44530"/>
                  <a:gd name="connsiteX5" fmla="*/ 5198 w 65071"/>
                  <a:gd name="connsiteY5" fmla="*/ 25818 h 44530"/>
                  <a:gd name="connsiteX6" fmla="*/ 50340 w 65071"/>
                  <a:gd name="connsiteY6" fmla="*/ 1217 h 44530"/>
                  <a:gd name="connsiteX7" fmla="*/ 57922 w 65071"/>
                  <a:gd name="connsiteY7" fmla="*/ 409 h 44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5071" h="44530">
                    <a:moveTo>
                      <a:pt x="57922" y="409"/>
                    </a:moveTo>
                    <a:cubicBezTo>
                      <a:pt x="60367" y="1129"/>
                      <a:pt x="62538" y="2782"/>
                      <a:pt x="63855" y="5198"/>
                    </a:cubicBezTo>
                    <a:cubicBezTo>
                      <a:pt x="66488" y="10029"/>
                      <a:pt x="64705" y="16080"/>
                      <a:pt x="59874" y="18713"/>
                    </a:cubicBezTo>
                    <a:lnTo>
                      <a:pt x="14732" y="43314"/>
                    </a:lnTo>
                    <a:cubicBezTo>
                      <a:pt x="9901" y="45947"/>
                      <a:pt x="3850" y="44164"/>
                      <a:pt x="1217" y="39333"/>
                    </a:cubicBezTo>
                    <a:cubicBezTo>
                      <a:pt x="-1416" y="34502"/>
                      <a:pt x="366" y="28451"/>
                      <a:pt x="5198" y="25818"/>
                    </a:cubicBezTo>
                    <a:lnTo>
                      <a:pt x="50340" y="1217"/>
                    </a:lnTo>
                    <a:cubicBezTo>
                      <a:pt x="52756" y="-99"/>
                      <a:pt x="55476" y="-312"/>
                      <a:pt x="57922" y="409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01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0105BF59-AEA5-7044-92E5-DCFD2C6050BD}"/>
                  </a:ext>
                </a:extLst>
              </p:cNvPr>
              <p:cNvSpPr/>
              <p:nvPr/>
            </p:nvSpPr>
            <p:spPr>
              <a:xfrm>
                <a:off x="521658" y="1031571"/>
                <a:ext cx="127978" cy="21489"/>
              </a:xfrm>
              <a:custGeom>
                <a:avLst/>
                <a:gdLst>
                  <a:gd name="connsiteX0" fmla="*/ 10401 w 123882"/>
                  <a:gd name="connsiteY0" fmla="*/ 0 h 20801"/>
                  <a:gd name="connsiteX1" fmla="*/ 113482 w 123882"/>
                  <a:gd name="connsiteY1" fmla="*/ 0 h 20801"/>
                  <a:gd name="connsiteX2" fmla="*/ 123882 w 123882"/>
                  <a:gd name="connsiteY2" fmla="*/ 10400 h 20801"/>
                  <a:gd name="connsiteX3" fmla="*/ 113482 w 123882"/>
                  <a:gd name="connsiteY3" fmla="*/ 20801 h 20801"/>
                  <a:gd name="connsiteX4" fmla="*/ 10401 w 123882"/>
                  <a:gd name="connsiteY4" fmla="*/ 20801 h 20801"/>
                  <a:gd name="connsiteX5" fmla="*/ 0 w 123882"/>
                  <a:gd name="connsiteY5" fmla="*/ 10400 h 20801"/>
                  <a:gd name="connsiteX6" fmla="*/ 10401 w 123882"/>
                  <a:gd name="connsiteY6" fmla="*/ 0 h 20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3882" h="20801">
                    <a:moveTo>
                      <a:pt x="10401" y="0"/>
                    </a:moveTo>
                    <a:lnTo>
                      <a:pt x="113482" y="0"/>
                    </a:lnTo>
                    <a:cubicBezTo>
                      <a:pt x="119226" y="0"/>
                      <a:pt x="123882" y="4656"/>
                      <a:pt x="123882" y="10400"/>
                    </a:cubicBezTo>
                    <a:cubicBezTo>
                      <a:pt x="123882" y="16144"/>
                      <a:pt x="119226" y="20801"/>
                      <a:pt x="113482" y="20801"/>
                    </a:cubicBezTo>
                    <a:lnTo>
                      <a:pt x="10401" y="20801"/>
                    </a:lnTo>
                    <a:cubicBezTo>
                      <a:pt x="4657" y="20801"/>
                      <a:pt x="0" y="16144"/>
                      <a:pt x="0" y="10400"/>
                    </a:cubicBezTo>
                    <a:cubicBezTo>
                      <a:pt x="0" y="4656"/>
                      <a:pt x="4657" y="0"/>
                      <a:pt x="10401" y="0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01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694CB910-35C6-CC4B-8B99-25F36A48E9EA}"/>
                  </a:ext>
                </a:extLst>
              </p:cNvPr>
              <p:cNvSpPr/>
              <p:nvPr/>
            </p:nvSpPr>
            <p:spPr>
              <a:xfrm>
                <a:off x="529375" y="1070159"/>
                <a:ext cx="111265" cy="31279"/>
              </a:xfrm>
              <a:custGeom>
                <a:avLst/>
                <a:gdLst>
                  <a:gd name="connsiteX0" fmla="*/ 10401 w 107704"/>
                  <a:gd name="connsiteY0" fmla="*/ 0 h 30278"/>
                  <a:gd name="connsiteX1" fmla="*/ 97303 w 107704"/>
                  <a:gd name="connsiteY1" fmla="*/ 0 h 30278"/>
                  <a:gd name="connsiteX2" fmla="*/ 107704 w 107704"/>
                  <a:gd name="connsiteY2" fmla="*/ 10401 h 30278"/>
                  <a:gd name="connsiteX3" fmla="*/ 101351 w 107704"/>
                  <a:gd name="connsiteY3" fmla="*/ 19984 h 30278"/>
                  <a:gd name="connsiteX4" fmla="*/ 99383 w 107704"/>
                  <a:gd name="connsiteY4" fmla="*/ 20381 h 30278"/>
                  <a:gd name="connsiteX5" fmla="*/ 99383 w 107704"/>
                  <a:gd name="connsiteY5" fmla="*/ 22650 h 30278"/>
                  <a:gd name="connsiteX6" fmla="*/ 91756 w 107704"/>
                  <a:gd name="connsiteY6" fmla="*/ 30278 h 30278"/>
                  <a:gd name="connsiteX7" fmla="*/ 16410 w 107704"/>
                  <a:gd name="connsiteY7" fmla="*/ 30278 h 30278"/>
                  <a:gd name="connsiteX8" fmla="*/ 8783 w 107704"/>
                  <a:gd name="connsiteY8" fmla="*/ 22650 h 30278"/>
                  <a:gd name="connsiteX9" fmla="*/ 8783 w 107704"/>
                  <a:gd name="connsiteY9" fmla="*/ 20475 h 30278"/>
                  <a:gd name="connsiteX10" fmla="*/ 6352 w 107704"/>
                  <a:gd name="connsiteY10" fmla="*/ 19984 h 30278"/>
                  <a:gd name="connsiteX11" fmla="*/ 0 w 107704"/>
                  <a:gd name="connsiteY11" fmla="*/ 10401 h 30278"/>
                  <a:gd name="connsiteX12" fmla="*/ 10401 w 107704"/>
                  <a:gd name="connsiteY12" fmla="*/ 0 h 30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7704" h="30278">
                    <a:moveTo>
                      <a:pt x="10401" y="0"/>
                    </a:moveTo>
                    <a:lnTo>
                      <a:pt x="97303" y="0"/>
                    </a:lnTo>
                    <a:cubicBezTo>
                      <a:pt x="103047" y="0"/>
                      <a:pt x="107704" y="4657"/>
                      <a:pt x="107704" y="10401"/>
                    </a:cubicBezTo>
                    <a:cubicBezTo>
                      <a:pt x="107704" y="14709"/>
                      <a:pt x="105084" y="18405"/>
                      <a:pt x="101351" y="19984"/>
                    </a:cubicBezTo>
                    <a:lnTo>
                      <a:pt x="99383" y="20381"/>
                    </a:lnTo>
                    <a:lnTo>
                      <a:pt x="99383" y="22650"/>
                    </a:lnTo>
                    <a:cubicBezTo>
                      <a:pt x="99383" y="26863"/>
                      <a:pt x="95968" y="30278"/>
                      <a:pt x="91756" y="30278"/>
                    </a:cubicBezTo>
                    <a:lnTo>
                      <a:pt x="16410" y="30278"/>
                    </a:lnTo>
                    <a:cubicBezTo>
                      <a:pt x="12198" y="30278"/>
                      <a:pt x="8783" y="26863"/>
                      <a:pt x="8783" y="22650"/>
                    </a:cubicBezTo>
                    <a:lnTo>
                      <a:pt x="8783" y="20475"/>
                    </a:lnTo>
                    <a:lnTo>
                      <a:pt x="6352" y="19984"/>
                    </a:lnTo>
                    <a:cubicBezTo>
                      <a:pt x="2619" y="18405"/>
                      <a:pt x="0" y="14709"/>
                      <a:pt x="0" y="10401"/>
                    </a:cubicBezTo>
                    <a:cubicBezTo>
                      <a:pt x="0" y="4657"/>
                      <a:pt x="4657" y="0"/>
                      <a:pt x="10401" y="0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01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DCBB574E-2A8D-D840-9A11-859E9839B693}"/>
                </a:ext>
              </a:extLst>
            </p:cNvPr>
            <p:cNvSpPr/>
            <p:nvPr/>
          </p:nvSpPr>
          <p:spPr>
            <a:xfrm>
              <a:off x="334072" y="1395712"/>
              <a:ext cx="7819328" cy="496594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70016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F616D-9E68-3447-A930-759800BAA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Effectiveness of “</a:t>
            </a:r>
            <a:r>
              <a:rPr lang="en-US" i="1" dirty="0">
                <a:solidFill>
                  <a:srgbClr val="00B050"/>
                </a:solidFill>
              </a:rPr>
              <a:t>BRT</a:t>
            </a:r>
            <a:r>
              <a:rPr lang="en-US" dirty="0"/>
              <a:t>” Interface</a:t>
            </a: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642D9D55-9F34-504B-9C80-275889AF73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882" y="978305"/>
            <a:ext cx="5165318" cy="3156583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97761AB7-6604-EE48-82DF-DE67B85B9E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090" y="979067"/>
            <a:ext cx="5162204" cy="3154680"/>
          </a:xfrm>
          <a:prstGeom prst="rect">
            <a:avLst/>
          </a:prstGeom>
        </p:spPr>
      </p:pic>
      <p:grpSp>
        <p:nvGrpSpPr>
          <p:cNvPr id="73" name="Group 72">
            <a:extLst>
              <a:ext uri="{FF2B5EF4-FFF2-40B4-BE49-F238E27FC236}">
                <a16:creationId xmlns:a16="http://schemas.microsoft.com/office/drawing/2014/main" id="{6DB052B1-6D9C-5148-9ED9-EDF8B37BC986}"/>
              </a:ext>
            </a:extLst>
          </p:cNvPr>
          <p:cNvGrpSpPr/>
          <p:nvPr/>
        </p:nvGrpSpPr>
        <p:grpSpPr>
          <a:xfrm>
            <a:off x="2778060" y="4168263"/>
            <a:ext cx="3316190" cy="613287"/>
            <a:chOff x="4613893" y="4324350"/>
            <a:chExt cx="3316190" cy="613287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0C457BC7-B5A5-4E4B-A5EE-36E7C7B1EE2E}"/>
                </a:ext>
              </a:extLst>
            </p:cNvPr>
            <p:cNvSpPr txBox="1"/>
            <p:nvPr/>
          </p:nvSpPr>
          <p:spPr>
            <a:xfrm>
              <a:off x="5176191" y="4377982"/>
              <a:ext cx="27538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800" i="1" dirty="0">
                  <a:solidFill>
                    <a:srgbClr val="0000FF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Can we do better?</a:t>
              </a:r>
            </a:p>
          </p:txBody>
        </p:sp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086F50C2-3E48-384B-BC91-D642F2AAB3A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613893" y="4324350"/>
              <a:ext cx="613287" cy="613287"/>
            </a:xfrm>
            <a:prstGeom prst="rect">
              <a:avLst/>
            </a:prstGeom>
          </p:spPr>
        </p:pic>
      </p:grpSp>
      <p:sp>
        <p:nvSpPr>
          <p:cNvPr id="75" name="Right Arrow 74">
            <a:extLst>
              <a:ext uri="{FF2B5EF4-FFF2-40B4-BE49-F238E27FC236}">
                <a16:creationId xmlns:a16="http://schemas.microsoft.com/office/drawing/2014/main" id="{4B6B4A24-7D43-8F4F-91C5-2BBCF9245D64}"/>
              </a:ext>
            </a:extLst>
          </p:cNvPr>
          <p:cNvSpPr/>
          <p:nvPr/>
        </p:nvSpPr>
        <p:spPr>
          <a:xfrm rot="13992587">
            <a:off x="4862803" y="1956113"/>
            <a:ext cx="283934" cy="301931"/>
          </a:xfrm>
          <a:prstGeom prst="rightArrow">
            <a:avLst>
              <a:gd name="adj1" fmla="val 41028"/>
              <a:gd name="adj2" fmla="val 37329"/>
            </a:avLst>
          </a:prstGeom>
          <a:gradFill flip="none" rotWithShape="1">
            <a:gsLst>
              <a:gs pos="0">
                <a:srgbClr val="FFC000"/>
              </a:gs>
              <a:gs pos="65000">
                <a:srgbClr val="0000F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chemeClr val="bg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C1C66EB-CD09-BD49-9E69-9A3BE7EF50EA}"/>
              </a:ext>
            </a:extLst>
          </p:cNvPr>
          <p:cNvSpPr txBox="1"/>
          <p:nvPr/>
        </p:nvSpPr>
        <p:spPr>
          <a:xfrm>
            <a:off x="3972604" y="2441515"/>
            <a:ext cx="1986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0000FF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BRT helps a little</a:t>
            </a:r>
          </a:p>
        </p:txBody>
      </p:sp>
      <p:sp>
        <p:nvSpPr>
          <p:cNvPr id="25" name="Right Arrow 24">
            <a:extLst>
              <a:ext uri="{FF2B5EF4-FFF2-40B4-BE49-F238E27FC236}">
                <a16:creationId xmlns:a16="http://schemas.microsoft.com/office/drawing/2014/main" id="{DE73608B-7B35-1A46-A40E-442848261667}"/>
              </a:ext>
            </a:extLst>
          </p:cNvPr>
          <p:cNvSpPr/>
          <p:nvPr/>
        </p:nvSpPr>
        <p:spPr>
          <a:xfrm rot="13992587">
            <a:off x="4126806" y="2100880"/>
            <a:ext cx="283934" cy="301931"/>
          </a:xfrm>
          <a:prstGeom prst="rightArrow">
            <a:avLst>
              <a:gd name="adj1" fmla="val 41028"/>
              <a:gd name="adj2" fmla="val 37329"/>
            </a:avLst>
          </a:prstGeom>
          <a:gradFill flip="none" rotWithShape="1">
            <a:gsLst>
              <a:gs pos="0">
                <a:srgbClr val="FFC000"/>
              </a:gs>
              <a:gs pos="65000">
                <a:srgbClr val="0000F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chemeClr val="bg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BA881531-EAD9-314D-961A-59AC8ACC7AB6}"/>
              </a:ext>
            </a:extLst>
          </p:cNvPr>
          <p:cNvGrpSpPr/>
          <p:nvPr/>
        </p:nvGrpSpPr>
        <p:grpSpPr>
          <a:xfrm>
            <a:off x="2893850" y="1600157"/>
            <a:ext cx="3610931" cy="1740348"/>
            <a:chOff x="5334000" y="1047750"/>
            <a:chExt cx="3610931" cy="1740348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0DC2FCB7-295F-0F40-903E-9C2666902E86}"/>
                </a:ext>
              </a:extLst>
            </p:cNvPr>
            <p:cNvCxnSpPr>
              <a:cxnSpLocks/>
            </p:cNvCxnSpPr>
            <p:nvPr/>
          </p:nvCxnSpPr>
          <p:spPr>
            <a:xfrm>
              <a:off x="5734769" y="1191560"/>
              <a:ext cx="626738" cy="396783"/>
            </a:xfrm>
            <a:prstGeom prst="line">
              <a:avLst/>
            </a:prstGeom>
            <a:ln>
              <a:solidFill>
                <a:schemeClr val="tx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2DA24B2D-66E2-3E45-B384-3D0400580DFA}"/>
                </a:ext>
              </a:extLst>
            </p:cNvPr>
            <p:cNvCxnSpPr>
              <a:cxnSpLocks/>
            </p:cNvCxnSpPr>
            <p:nvPr/>
          </p:nvCxnSpPr>
          <p:spPr>
            <a:xfrm>
              <a:off x="6177488" y="1126994"/>
              <a:ext cx="606947" cy="384253"/>
            </a:xfrm>
            <a:prstGeom prst="line">
              <a:avLst/>
            </a:prstGeom>
            <a:ln>
              <a:solidFill>
                <a:schemeClr val="tx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67A61607-3C22-FF4E-8277-E6645AA2F3C9}"/>
                </a:ext>
              </a:extLst>
            </p:cNvPr>
            <p:cNvCxnSpPr>
              <a:cxnSpLocks/>
            </p:cNvCxnSpPr>
            <p:nvPr/>
          </p:nvCxnSpPr>
          <p:spPr>
            <a:xfrm>
              <a:off x="6452983" y="1107836"/>
              <a:ext cx="562915" cy="356377"/>
            </a:xfrm>
            <a:prstGeom prst="line">
              <a:avLst/>
            </a:prstGeom>
            <a:ln>
              <a:solidFill>
                <a:schemeClr val="tx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2CB4C730-D0C3-8740-B2AC-BDE275A7D3A3}"/>
                </a:ext>
              </a:extLst>
            </p:cNvPr>
            <p:cNvCxnSpPr>
              <a:cxnSpLocks/>
            </p:cNvCxnSpPr>
            <p:nvPr/>
          </p:nvCxnSpPr>
          <p:spPr>
            <a:xfrm>
              <a:off x="6973713" y="1078212"/>
              <a:ext cx="459323" cy="290794"/>
            </a:xfrm>
            <a:prstGeom prst="line">
              <a:avLst/>
            </a:prstGeom>
            <a:ln>
              <a:solidFill>
                <a:schemeClr val="tx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30944733-031A-3542-8809-216D42945DB2}"/>
                </a:ext>
              </a:extLst>
            </p:cNvPr>
            <p:cNvCxnSpPr>
              <a:cxnSpLocks/>
            </p:cNvCxnSpPr>
            <p:nvPr/>
          </p:nvCxnSpPr>
          <p:spPr>
            <a:xfrm>
              <a:off x="6374258" y="1119815"/>
              <a:ext cx="562915" cy="356377"/>
            </a:xfrm>
            <a:prstGeom prst="line">
              <a:avLst/>
            </a:prstGeom>
            <a:ln>
              <a:solidFill>
                <a:schemeClr val="tx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E7F043BA-105C-0942-A4AD-A8941501346A}"/>
                </a:ext>
              </a:extLst>
            </p:cNvPr>
            <p:cNvCxnSpPr>
              <a:cxnSpLocks/>
            </p:cNvCxnSpPr>
            <p:nvPr/>
          </p:nvCxnSpPr>
          <p:spPr>
            <a:xfrm>
              <a:off x="7428373" y="1096545"/>
              <a:ext cx="287200" cy="181824"/>
            </a:xfrm>
            <a:prstGeom prst="line">
              <a:avLst/>
            </a:prstGeom>
            <a:ln>
              <a:solidFill>
                <a:schemeClr val="tx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18659BF8-DB50-1C41-9718-233A7AB77D08}"/>
                </a:ext>
              </a:extLst>
            </p:cNvPr>
            <p:cNvGrpSpPr/>
            <p:nvPr/>
          </p:nvGrpSpPr>
          <p:grpSpPr>
            <a:xfrm>
              <a:off x="5334000" y="1047750"/>
              <a:ext cx="3610931" cy="1740348"/>
              <a:chOff x="5334000" y="1770771"/>
              <a:chExt cx="3610931" cy="1740348"/>
            </a:xfrm>
          </p:grpSpPr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1B5FA5EB-B907-9D41-8594-2F5EC1ADEF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34002" y="3043499"/>
                <a:ext cx="152400" cy="96483"/>
              </a:xfrm>
              <a:prstGeom prst="line">
                <a:avLst/>
              </a:prstGeom>
              <a:ln>
                <a:solidFill>
                  <a:schemeClr val="tx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DD7FA62A-87B4-5B4C-932D-EC1378B6125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56869" y="2532771"/>
                <a:ext cx="181931" cy="115179"/>
              </a:xfrm>
              <a:prstGeom prst="line">
                <a:avLst/>
              </a:prstGeom>
              <a:ln>
                <a:solidFill>
                  <a:schemeClr val="tx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DDC11F23-017C-8F4C-AF13-62C80FB4D3B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86402" y="2456571"/>
                <a:ext cx="258885" cy="112049"/>
              </a:xfrm>
              <a:prstGeom prst="line">
                <a:avLst/>
              </a:prstGeom>
              <a:ln>
                <a:solidFill>
                  <a:schemeClr val="tx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BA8821DB-35A3-B74F-852E-5641392976C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07587" y="2327740"/>
                <a:ext cx="328592" cy="194224"/>
              </a:xfrm>
              <a:prstGeom prst="line">
                <a:avLst/>
              </a:prstGeom>
              <a:ln>
                <a:solidFill>
                  <a:schemeClr val="tx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FF5F6637-14B2-1743-BAA4-5BEAB0CEB6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35738" y="2189871"/>
                <a:ext cx="419099" cy="265328"/>
              </a:xfrm>
              <a:prstGeom prst="line">
                <a:avLst/>
              </a:prstGeom>
              <a:ln>
                <a:solidFill>
                  <a:schemeClr val="tx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7E68556A-08C9-854A-8463-5FA44A0223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86634" y="2072649"/>
                <a:ext cx="463674" cy="338983"/>
              </a:xfrm>
              <a:prstGeom prst="line">
                <a:avLst/>
              </a:prstGeom>
              <a:ln>
                <a:solidFill>
                  <a:schemeClr val="tx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E3676806-269C-1F47-B353-1319CC3BC96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40850" y="2624819"/>
                <a:ext cx="151281" cy="99331"/>
              </a:xfrm>
              <a:prstGeom prst="line">
                <a:avLst/>
              </a:prstGeom>
              <a:ln>
                <a:solidFill>
                  <a:schemeClr val="tx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B76A0EF6-C37A-564F-87A0-8E741BE8CE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10200" y="2724150"/>
                <a:ext cx="181931" cy="115179"/>
              </a:xfrm>
              <a:prstGeom prst="line">
                <a:avLst/>
              </a:prstGeom>
              <a:ln>
                <a:solidFill>
                  <a:schemeClr val="tx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9C04A50E-5E20-C148-8CDF-AC3D5D362A3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10200" y="2837571"/>
                <a:ext cx="137634" cy="87135"/>
              </a:xfrm>
              <a:prstGeom prst="line">
                <a:avLst/>
              </a:prstGeom>
              <a:ln>
                <a:solidFill>
                  <a:schemeClr val="tx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9C45493B-AAE0-2C4C-BB3C-EC086BEBDC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80669" y="2952750"/>
                <a:ext cx="120496" cy="76285"/>
              </a:xfrm>
              <a:prstGeom prst="line">
                <a:avLst/>
              </a:prstGeom>
              <a:ln>
                <a:solidFill>
                  <a:schemeClr val="tx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F61167D8-43C2-4946-952B-765797EED76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3942" y="2003388"/>
                <a:ext cx="505980" cy="320332"/>
              </a:xfrm>
              <a:prstGeom prst="line">
                <a:avLst/>
              </a:prstGeom>
              <a:ln>
                <a:solidFill>
                  <a:schemeClr val="tx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D121AFF8-5175-F54F-98F5-B57498B90F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18254" y="1872139"/>
                <a:ext cx="643981" cy="407699"/>
              </a:xfrm>
              <a:prstGeom prst="line">
                <a:avLst/>
              </a:prstGeom>
              <a:ln>
                <a:solidFill>
                  <a:schemeClr val="tx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0CF93678-53EB-DD4E-9CDB-66BB63E396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60281" y="1859783"/>
                <a:ext cx="622450" cy="418188"/>
              </a:xfrm>
              <a:prstGeom prst="line">
                <a:avLst/>
              </a:prstGeom>
              <a:ln>
                <a:solidFill>
                  <a:schemeClr val="tx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06722AE4-BC15-9A40-96E4-A54AEE43D3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76069" y="1809750"/>
                <a:ext cx="503868" cy="318995"/>
              </a:xfrm>
              <a:prstGeom prst="line">
                <a:avLst/>
              </a:prstGeom>
              <a:ln>
                <a:solidFill>
                  <a:schemeClr val="tx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B80BB853-700C-0049-9245-952B01C6417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84001" y="1789998"/>
                <a:ext cx="382668" cy="242264"/>
              </a:xfrm>
              <a:prstGeom prst="line">
                <a:avLst/>
              </a:prstGeom>
              <a:ln>
                <a:solidFill>
                  <a:schemeClr val="tx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185ED221-03C9-FF44-BF23-B3062FD3AA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52700" y="1770771"/>
                <a:ext cx="384088" cy="243163"/>
              </a:xfrm>
              <a:prstGeom prst="line">
                <a:avLst/>
              </a:prstGeom>
              <a:ln>
                <a:solidFill>
                  <a:schemeClr val="tx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3523063E-4C92-E049-969F-015D734BC5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28119" y="1800412"/>
                <a:ext cx="287200" cy="181824"/>
              </a:xfrm>
              <a:prstGeom prst="line">
                <a:avLst/>
              </a:prstGeom>
              <a:ln>
                <a:solidFill>
                  <a:schemeClr val="tx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0530067D-71D8-BF4D-8D7D-5E3E081695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40269" y="1789998"/>
                <a:ext cx="256991" cy="162698"/>
              </a:xfrm>
              <a:prstGeom prst="line">
                <a:avLst/>
              </a:prstGeom>
              <a:ln>
                <a:solidFill>
                  <a:schemeClr val="tx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B392296E-3F50-A84C-9784-0D19EAA3BED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77200" y="1770771"/>
                <a:ext cx="262287" cy="166052"/>
              </a:xfrm>
              <a:prstGeom prst="line">
                <a:avLst/>
              </a:prstGeom>
              <a:ln>
                <a:solidFill>
                  <a:schemeClr val="tx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57D89E7B-BFD1-7641-8252-375A5F8BDF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05800" y="1770771"/>
                <a:ext cx="226371" cy="143314"/>
              </a:xfrm>
              <a:prstGeom prst="line">
                <a:avLst/>
              </a:prstGeom>
              <a:ln>
                <a:solidFill>
                  <a:schemeClr val="tx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F500B1C6-C0C6-8C43-8AF3-5E342CFE52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10481" y="1800412"/>
                <a:ext cx="140665" cy="89054"/>
              </a:xfrm>
              <a:prstGeom prst="line">
                <a:avLst/>
              </a:prstGeom>
              <a:ln>
                <a:solidFill>
                  <a:schemeClr val="tx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7815A5BF-28CC-FA47-B0B1-EE9C5A2562F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52162" y="1789998"/>
                <a:ext cx="92769" cy="58731"/>
              </a:xfrm>
              <a:prstGeom prst="line">
                <a:avLst/>
              </a:prstGeom>
              <a:ln>
                <a:solidFill>
                  <a:schemeClr val="tx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F41A3FBF-6ABE-1048-BED7-668CBD9731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05470" y="1781855"/>
                <a:ext cx="459323" cy="290794"/>
              </a:xfrm>
              <a:prstGeom prst="line">
                <a:avLst/>
              </a:prstGeom>
              <a:ln>
                <a:solidFill>
                  <a:schemeClr val="tx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9FA1B4D0-8034-1449-B34E-460B2DBFF83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04099" y="1792993"/>
                <a:ext cx="459323" cy="290794"/>
              </a:xfrm>
              <a:prstGeom prst="line">
                <a:avLst/>
              </a:prstGeom>
              <a:ln>
                <a:solidFill>
                  <a:schemeClr val="tx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12661FE8-0222-8E45-9517-4541E21A8E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58946" y="1840742"/>
                <a:ext cx="633430" cy="433499"/>
              </a:xfrm>
              <a:prstGeom prst="line">
                <a:avLst/>
              </a:prstGeom>
              <a:ln>
                <a:solidFill>
                  <a:schemeClr val="tx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4679D24B-73DD-A24C-8510-28C79E1EAF8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56614" y="1816596"/>
                <a:ext cx="562915" cy="356377"/>
              </a:xfrm>
              <a:prstGeom prst="line">
                <a:avLst/>
              </a:prstGeom>
              <a:ln>
                <a:solidFill>
                  <a:schemeClr val="tx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C8B93761-ECD4-A74E-B5B9-0A93F4441C1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31561" y="1822345"/>
                <a:ext cx="606947" cy="384253"/>
              </a:xfrm>
              <a:prstGeom prst="line">
                <a:avLst/>
              </a:prstGeom>
              <a:ln>
                <a:solidFill>
                  <a:schemeClr val="tx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FD7A3108-E0C6-514E-88E8-312EB4E48D6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26243" y="1788857"/>
                <a:ext cx="293239" cy="202504"/>
              </a:xfrm>
              <a:prstGeom prst="line">
                <a:avLst/>
              </a:prstGeom>
              <a:ln>
                <a:solidFill>
                  <a:schemeClr val="tx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61B46F3A-DA91-0F46-9F26-1BB9C7799A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57958" y="1787716"/>
                <a:ext cx="253366" cy="160404"/>
              </a:xfrm>
              <a:prstGeom prst="line">
                <a:avLst/>
              </a:prstGeom>
              <a:ln>
                <a:solidFill>
                  <a:schemeClr val="tx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2A4E7F97-4AAD-DE4A-9FBA-514B24925CD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34000" y="3105150"/>
                <a:ext cx="152400" cy="96483"/>
              </a:xfrm>
              <a:prstGeom prst="line">
                <a:avLst/>
              </a:prstGeom>
              <a:ln>
                <a:solidFill>
                  <a:schemeClr val="tx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0E245622-5A6C-0C47-AC28-2239A983A39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34000" y="3181350"/>
                <a:ext cx="122869" cy="77787"/>
              </a:xfrm>
              <a:prstGeom prst="line">
                <a:avLst/>
              </a:prstGeom>
              <a:ln>
                <a:solidFill>
                  <a:schemeClr val="tx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8A3A8901-40BC-4044-85D0-FAAF2FF5A78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34000" y="3257550"/>
                <a:ext cx="106850" cy="67646"/>
              </a:xfrm>
              <a:prstGeom prst="line">
                <a:avLst/>
              </a:prstGeom>
              <a:ln>
                <a:solidFill>
                  <a:schemeClr val="tx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0850B290-A2EA-B344-AAC9-1F73562D6B2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34000" y="3333750"/>
                <a:ext cx="106850" cy="67646"/>
              </a:xfrm>
              <a:prstGeom prst="line">
                <a:avLst/>
              </a:prstGeom>
              <a:ln>
                <a:solidFill>
                  <a:schemeClr val="tx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1F10CCE6-1086-1741-A18A-43613D6B48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34000" y="3465867"/>
                <a:ext cx="71478" cy="45252"/>
              </a:xfrm>
              <a:prstGeom prst="line">
                <a:avLst/>
              </a:prstGeom>
              <a:ln>
                <a:solidFill>
                  <a:schemeClr val="tx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2A805199-B32B-BE49-97AD-70A2B57F5CE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373632" y="2893789"/>
                <a:ext cx="162106" cy="78048"/>
              </a:xfrm>
              <a:prstGeom prst="line">
                <a:avLst/>
              </a:prstGeom>
              <a:ln>
                <a:solidFill>
                  <a:schemeClr val="tx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06049043-D408-904C-A487-ECD9C0EE598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75247" y="1969247"/>
                <a:ext cx="572717" cy="362583"/>
              </a:xfrm>
              <a:prstGeom prst="line">
                <a:avLst/>
              </a:prstGeom>
              <a:ln>
                <a:solidFill>
                  <a:schemeClr val="tx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162435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484"/>
    </mc:Choice>
    <mc:Fallback xmlns="">
      <p:transition spd="slow" advTm="544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6" grpId="0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0F0A9-64D3-8547-9B27-1658B2A34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IODA Busy Latency Windows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244764-514D-9248-86E7-BFBFCF86C6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55" y="3181350"/>
            <a:ext cx="5362845" cy="1793716"/>
          </a:xfrm>
          <a:prstGeom prst="rect">
            <a:avLst/>
          </a:prstGeom>
        </p:spPr>
      </p:pic>
      <p:pic>
        <p:nvPicPr>
          <p:cNvPr id="15" name="Graphic 14" descr="Badge Follow with solid fill">
            <a:extLst>
              <a:ext uri="{FF2B5EF4-FFF2-40B4-BE49-F238E27FC236}">
                <a16:creationId xmlns:a16="http://schemas.microsoft.com/office/drawing/2014/main" id="{E78F0F8D-503D-1A42-BB5E-809C4CC31F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999871" y="1107904"/>
            <a:ext cx="376328" cy="376328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927475A-1A26-D548-838A-E25CC7C6944F}"/>
              </a:ext>
            </a:extLst>
          </p:cNvPr>
          <p:cNvGrpSpPr/>
          <p:nvPr/>
        </p:nvGrpSpPr>
        <p:grpSpPr>
          <a:xfrm>
            <a:off x="334072" y="666750"/>
            <a:ext cx="8428928" cy="535104"/>
            <a:chOff x="334072" y="666750"/>
            <a:chExt cx="8428928" cy="535104"/>
          </a:xfrm>
        </p:grpSpPr>
        <p:sp>
          <p:nvSpPr>
            <p:cNvPr id="14" name="Content Placeholder 3">
              <a:extLst>
                <a:ext uri="{FF2B5EF4-FFF2-40B4-BE49-F238E27FC236}">
                  <a16:creationId xmlns:a16="http://schemas.microsoft.com/office/drawing/2014/main" id="{21128FEC-7D9E-0144-9C21-7995885AB3AF}"/>
                </a:ext>
              </a:extLst>
            </p:cNvPr>
            <p:cNvSpPr txBox="1">
              <a:spLocks/>
            </p:cNvSpPr>
            <p:nvPr/>
          </p:nvSpPr>
          <p:spPr>
            <a:xfrm>
              <a:off x="838200" y="736716"/>
              <a:ext cx="7924800" cy="46513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57175" indent="-257175" algn="l" defTabSz="685800" rtl="0" eaLnBrk="1" latinLnBrk="0" hangingPunct="1">
                <a:lnSpc>
                  <a:spcPct val="100000"/>
                </a:lnSpc>
                <a:spcBef>
                  <a:spcPts val="1125"/>
                </a:spcBef>
                <a:spcAft>
                  <a:spcPts val="0"/>
                </a:spcAft>
                <a:buClr>
                  <a:schemeClr val="bg1"/>
                </a:buClr>
                <a:buSzPct val="75000"/>
                <a:buFont typeface="Wingdings" pitchFamily="2" charset="2"/>
                <a:buChar char="q"/>
                <a:defRPr sz="2400" kern="1200" spc="23" baseline="0">
                  <a:solidFill>
                    <a:schemeClr val="bg1"/>
                  </a:solidFill>
                  <a:latin typeface="Gill Sans"/>
                  <a:ea typeface="+mn-ea"/>
                  <a:cs typeface="Gill Sans"/>
                </a:defRPr>
              </a:lvl1pPr>
              <a:lvl2pPr marL="557213" indent="-214313" algn="l" defTabSz="685800" rtl="0" eaLnBrk="1" latinLnBrk="0" hangingPunct="1">
                <a:lnSpc>
                  <a:spcPct val="100000"/>
                </a:lnSpc>
                <a:spcBef>
                  <a:spcPts val="225"/>
                </a:spcBef>
                <a:spcAft>
                  <a:spcPts val="0"/>
                </a:spcAft>
                <a:buClr>
                  <a:schemeClr val="bg1"/>
                </a:buClr>
                <a:buFont typeface="Wingdings" charset="2"/>
                <a:buChar char="§"/>
                <a:defRPr sz="2000" kern="1200" spc="23" baseline="0">
                  <a:solidFill>
                    <a:srgbClr val="000000"/>
                  </a:solidFill>
                  <a:latin typeface="Gill Sans"/>
                  <a:ea typeface="+mn-ea"/>
                  <a:cs typeface="Gill Sans"/>
                </a:defRPr>
              </a:lvl2pPr>
              <a:lvl3pPr marL="857250" indent="-171450" algn="l" defTabSz="685800" rtl="0" eaLnBrk="1" latinLnBrk="0" hangingPunct="1">
                <a:lnSpc>
                  <a:spcPct val="100000"/>
                </a:lnSpc>
                <a:spcBef>
                  <a:spcPts val="225"/>
                </a:spcBef>
                <a:spcAft>
                  <a:spcPts val="0"/>
                </a:spcAft>
                <a:buClr>
                  <a:schemeClr val="bg1"/>
                </a:buClr>
                <a:buSzPct val="75000"/>
                <a:buFont typeface="Lucida Grande"/>
                <a:buChar char="-"/>
                <a:defRPr sz="1800" kern="1200" spc="23" baseline="0">
                  <a:solidFill>
                    <a:srgbClr val="000000"/>
                  </a:solidFill>
                  <a:latin typeface="Gill Sans"/>
                  <a:ea typeface="+mn-ea"/>
                  <a:cs typeface="Gill Sans"/>
                </a:defRPr>
              </a:lvl3pPr>
              <a:lvl4pPr marL="1200150" indent="-171450" algn="l" defTabSz="685800" rtl="0" eaLnBrk="1" latinLnBrk="0" hangingPunct="1">
                <a:lnSpc>
                  <a:spcPct val="100000"/>
                </a:lnSpc>
                <a:spcBef>
                  <a:spcPts val="225"/>
                </a:spcBef>
                <a:spcAft>
                  <a:spcPts val="0"/>
                </a:spcAft>
                <a:buClr>
                  <a:schemeClr val="bg1"/>
                </a:buClr>
                <a:buFont typeface="Arial" pitchFamily="34" charset="0"/>
                <a:buChar char="•"/>
                <a:defRPr sz="1600" kern="1200" spc="23" baseline="0">
                  <a:solidFill>
                    <a:srgbClr val="000000"/>
                  </a:solidFill>
                  <a:latin typeface="Gill Sans"/>
                  <a:ea typeface="+mn-ea"/>
                  <a:cs typeface="Gill Sans"/>
                </a:defRPr>
              </a:lvl4pPr>
              <a:lvl5pPr marL="1543050" indent="-171450" algn="l" defTabSz="685800" rtl="0" eaLnBrk="1" latinLnBrk="0" hangingPunct="1">
                <a:lnSpc>
                  <a:spcPct val="100000"/>
                </a:lnSpc>
                <a:spcBef>
                  <a:spcPts val="225"/>
                </a:spcBef>
                <a:spcAft>
                  <a:spcPts val="0"/>
                </a:spcAft>
                <a:buClr>
                  <a:srgbClr val="800000"/>
                </a:buClr>
                <a:buFont typeface="Arial" pitchFamily="34" charset="0"/>
                <a:buChar char="•"/>
                <a:defRPr sz="1275" kern="1200" spc="23" baseline="0">
                  <a:solidFill>
                    <a:srgbClr val="000000"/>
                  </a:solidFill>
                  <a:latin typeface="Gill Sans"/>
                  <a:ea typeface="+mn-ea"/>
                  <a:cs typeface="Gill Sans"/>
                </a:defRPr>
              </a:lvl5pPr>
              <a:lvl6pPr marL="1885950" indent="-171450" algn="l" defTabSz="685800" rtl="0" eaLnBrk="1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450"/>
                </a:spcAft>
                <a:buClr>
                  <a:schemeClr val="tx2"/>
                </a:buClr>
                <a:buFont typeface="Arial" pitchFamily="34" charset="0"/>
                <a:buChar char="•"/>
                <a:defRPr sz="12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450"/>
                </a:spcAft>
                <a:buClr>
                  <a:schemeClr val="tx2"/>
                </a:buClr>
                <a:buFont typeface="Arial" pitchFamily="34" charset="0"/>
                <a:buChar char="•"/>
                <a:defRPr sz="12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450"/>
                </a:spcAft>
                <a:buClr>
                  <a:schemeClr val="tx2"/>
                </a:buClr>
                <a:buFont typeface="Arial" pitchFamily="34" charset="0"/>
                <a:buChar char="•"/>
                <a:defRPr sz="12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450"/>
                </a:spcAft>
                <a:buClr>
                  <a:schemeClr val="tx2"/>
                </a:buClr>
                <a:buFont typeface="Arial" pitchFamily="34" charset="0"/>
                <a:buChar char="•"/>
                <a:defRPr sz="12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Wingdings" pitchFamily="2" charset="2"/>
                <a:buNone/>
              </a:pPr>
              <a:r>
                <a:rPr lang="en-US" sz="2000" b="1" i="1" dirty="0">
                  <a:solidFill>
                    <a:srgbClr val="00B050"/>
                  </a:solidFill>
                  <a:latin typeface="Gill Sans SemiBold" panose="020B0502020104020203" pitchFamily="34" charset="-79"/>
                  <a:cs typeface="Gill Sans SemiBold" panose="020B0502020104020203" pitchFamily="34" charset="-79"/>
                </a:rPr>
                <a:t>“Fail-if-Slow”: </a:t>
              </a:r>
              <a:r>
                <a:rPr lang="en-US" sz="2000" dirty="0"/>
                <a:t>the SSD should </a:t>
              </a:r>
              <a:r>
                <a:rPr lang="en-US" sz="2000" i="1" dirty="0"/>
                <a:t>fast-fail</a:t>
              </a:r>
              <a:r>
                <a:rPr lang="en-US" sz="2000" dirty="0"/>
                <a:t> an I/O if it contends with GC 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D2701EDC-5113-FE4D-800A-B3AF14DDF668}"/>
                </a:ext>
              </a:extLst>
            </p:cNvPr>
            <p:cNvGrpSpPr/>
            <p:nvPr/>
          </p:nvGrpSpPr>
          <p:grpSpPr>
            <a:xfrm>
              <a:off x="381000" y="666750"/>
              <a:ext cx="424382" cy="441154"/>
              <a:chOff x="381000" y="660284"/>
              <a:chExt cx="424382" cy="441154"/>
            </a:xfrm>
          </p:grpSpPr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F68F981D-A562-994F-BB97-B94E2C17F0A0}"/>
                  </a:ext>
                </a:extLst>
              </p:cNvPr>
              <p:cNvSpPr/>
              <p:nvPr/>
            </p:nvSpPr>
            <p:spPr>
              <a:xfrm>
                <a:off x="574772" y="660284"/>
                <a:ext cx="20703" cy="73694"/>
              </a:xfrm>
              <a:custGeom>
                <a:avLst/>
                <a:gdLst>
                  <a:gd name="connsiteX0" fmla="*/ 10020 w 20040"/>
                  <a:gd name="connsiteY0" fmla="*/ 0 h 71335"/>
                  <a:gd name="connsiteX1" fmla="*/ 20040 w 20040"/>
                  <a:gd name="connsiteY1" fmla="*/ 10020 h 71335"/>
                  <a:gd name="connsiteX2" fmla="*/ 20040 w 20040"/>
                  <a:gd name="connsiteY2" fmla="*/ 61315 h 71335"/>
                  <a:gd name="connsiteX3" fmla="*/ 10020 w 20040"/>
                  <a:gd name="connsiteY3" fmla="*/ 71335 h 71335"/>
                  <a:gd name="connsiteX4" fmla="*/ 0 w 20040"/>
                  <a:gd name="connsiteY4" fmla="*/ 61315 h 71335"/>
                  <a:gd name="connsiteX5" fmla="*/ 0 w 20040"/>
                  <a:gd name="connsiteY5" fmla="*/ 10020 h 71335"/>
                  <a:gd name="connsiteX6" fmla="*/ 10020 w 20040"/>
                  <a:gd name="connsiteY6" fmla="*/ 0 h 71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040" h="71335">
                    <a:moveTo>
                      <a:pt x="10020" y="0"/>
                    </a:moveTo>
                    <a:cubicBezTo>
                      <a:pt x="15554" y="0"/>
                      <a:pt x="20040" y="4486"/>
                      <a:pt x="20040" y="10020"/>
                    </a:cubicBezTo>
                    <a:cubicBezTo>
                      <a:pt x="20040" y="27119"/>
                      <a:pt x="20040" y="44217"/>
                      <a:pt x="20040" y="61315"/>
                    </a:cubicBezTo>
                    <a:cubicBezTo>
                      <a:pt x="19226" y="66620"/>
                      <a:pt x="16167" y="70802"/>
                      <a:pt x="10020" y="71335"/>
                    </a:cubicBezTo>
                    <a:cubicBezTo>
                      <a:pt x="7169" y="70996"/>
                      <a:pt x="1670" y="71535"/>
                      <a:pt x="0" y="61315"/>
                    </a:cubicBezTo>
                    <a:lnTo>
                      <a:pt x="0" y="10020"/>
                    </a:lnTo>
                    <a:cubicBezTo>
                      <a:pt x="0" y="4486"/>
                      <a:pt x="4486" y="0"/>
                      <a:pt x="10020" y="0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01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9EBB72EC-DC55-8640-9F05-AF33AD788E55}"/>
                  </a:ext>
                </a:extLst>
              </p:cNvPr>
              <p:cNvSpPr/>
              <p:nvPr/>
            </p:nvSpPr>
            <p:spPr>
              <a:xfrm>
                <a:off x="457738" y="694602"/>
                <a:ext cx="48575" cy="66172"/>
              </a:xfrm>
              <a:custGeom>
                <a:avLst/>
                <a:gdLst>
                  <a:gd name="connsiteX0" fmla="*/ 11085 w 47021"/>
                  <a:gd name="connsiteY0" fmla="*/ 32 h 64053"/>
                  <a:gd name="connsiteX1" fmla="*/ 19135 w 47021"/>
                  <a:gd name="connsiteY1" fmla="*/ 5030 h 64053"/>
                  <a:gd name="connsiteX2" fmla="*/ 45532 w 47021"/>
                  <a:gd name="connsiteY2" fmla="*/ 48493 h 64053"/>
                  <a:gd name="connsiteX3" fmla="*/ 42094 w 47021"/>
                  <a:gd name="connsiteY3" fmla="*/ 62564 h 64053"/>
                  <a:gd name="connsiteX4" fmla="*/ 28023 w 47021"/>
                  <a:gd name="connsiteY4" fmla="*/ 59126 h 64053"/>
                  <a:gd name="connsiteX5" fmla="*/ 1626 w 47021"/>
                  <a:gd name="connsiteY5" fmla="*/ 15664 h 64053"/>
                  <a:gd name="connsiteX6" fmla="*/ 5064 w 47021"/>
                  <a:gd name="connsiteY6" fmla="*/ 1593 h 64053"/>
                  <a:gd name="connsiteX7" fmla="*/ 11085 w 47021"/>
                  <a:gd name="connsiteY7" fmla="*/ 32 h 64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021" h="64053">
                    <a:moveTo>
                      <a:pt x="11085" y="32"/>
                    </a:moveTo>
                    <a:cubicBezTo>
                      <a:pt x="13536" y="241"/>
                      <a:pt x="16324" y="1543"/>
                      <a:pt x="19135" y="5030"/>
                    </a:cubicBezTo>
                    <a:lnTo>
                      <a:pt x="45532" y="48493"/>
                    </a:lnTo>
                    <a:cubicBezTo>
                      <a:pt x="48468" y="53327"/>
                      <a:pt x="46929" y="59627"/>
                      <a:pt x="42094" y="62564"/>
                    </a:cubicBezTo>
                    <a:cubicBezTo>
                      <a:pt x="37260" y="65500"/>
                      <a:pt x="30960" y="63961"/>
                      <a:pt x="28023" y="59126"/>
                    </a:cubicBezTo>
                    <a:lnTo>
                      <a:pt x="1626" y="15664"/>
                    </a:lnTo>
                    <a:cubicBezTo>
                      <a:pt x="-2481" y="9162"/>
                      <a:pt x="2146" y="3365"/>
                      <a:pt x="5064" y="1593"/>
                    </a:cubicBezTo>
                    <a:cubicBezTo>
                      <a:pt x="6523" y="707"/>
                      <a:pt x="8635" y="-177"/>
                      <a:pt x="11085" y="32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01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23D818A1-BD0A-7C47-9796-D6836730CD2D}"/>
                  </a:ext>
                </a:extLst>
              </p:cNvPr>
              <p:cNvSpPr/>
              <p:nvPr/>
            </p:nvSpPr>
            <p:spPr>
              <a:xfrm>
                <a:off x="662521" y="694599"/>
                <a:ext cx="48588" cy="66111"/>
              </a:xfrm>
              <a:custGeom>
                <a:avLst/>
                <a:gdLst>
                  <a:gd name="connsiteX0" fmla="*/ 34168 w 47033"/>
                  <a:gd name="connsiteY0" fmla="*/ 299 h 63995"/>
                  <a:gd name="connsiteX1" fmla="*/ 42032 w 47033"/>
                  <a:gd name="connsiteY1" fmla="*/ 1513 h 63995"/>
                  <a:gd name="connsiteX2" fmla="*/ 45521 w 47033"/>
                  <a:gd name="connsiteY2" fmla="*/ 15795 h 63995"/>
                  <a:gd name="connsiteX3" fmla="*/ 19284 w 47033"/>
                  <a:gd name="connsiteY3" fmla="*/ 58994 h 63995"/>
                  <a:gd name="connsiteX4" fmla="*/ 5002 w 47033"/>
                  <a:gd name="connsiteY4" fmla="*/ 62483 h 63995"/>
                  <a:gd name="connsiteX5" fmla="*/ 1513 w 47033"/>
                  <a:gd name="connsiteY5" fmla="*/ 48201 h 63995"/>
                  <a:gd name="connsiteX6" fmla="*/ 27750 w 47033"/>
                  <a:gd name="connsiteY6" fmla="*/ 5001 h 63995"/>
                  <a:gd name="connsiteX7" fmla="*/ 34168 w 47033"/>
                  <a:gd name="connsiteY7" fmla="*/ 299 h 63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033" h="63995">
                    <a:moveTo>
                      <a:pt x="34168" y="299"/>
                    </a:moveTo>
                    <a:cubicBezTo>
                      <a:pt x="36753" y="-332"/>
                      <a:pt x="39578" y="22"/>
                      <a:pt x="42032" y="1513"/>
                    </a:cubicBezTo>
                    <a:cubicBezTo>
                      <a:pt x="46939" y="4493"/>
                      <a:pt x="48502" y="10887"/>
                      <a:pt x="45521" y="15795"/>
                    </a:cubicBezTo>
                    <a:lnTo>
                      <a:pt x="19284" y="58994"/>
                    </a:lnTo>
                    <a:cubicBezTo>
                      <a:pt x="16304" y="63902"/>
                      <a:pt x="9909" y="65464"/>
                      <a:pt x="5002" y="62483"/>
                    </a:cubicBezTo>
                    <a:cubicBezTo>
                      <a:pt x="94" y="59503"/>
                      <a:pt x="-1468" y="53108"/>
                      <a:pt x="1513" y="48201"/>
                    </a:cubicBezTo>
                    <a:lnTo>
                      <a:pt x="27750" y="5001"/>
                    </a:lnTo>
                    <a:cubicBezTo>
                      <a:pt x="29240" y="2548"/>
                      <a:pt x="31584" y="930"/>
                      <a:pt x="34168" y="299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01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EF9E6956-19E5-4B4A-B169-ADB1C75D30E1}"/>
                  </a:ext>
                </a:extLst>
              </p:cNvPr>
              <p:cNvSpPr/>
              <p:nvPr/>
            </p:nvSpPr>
            <p:spPr>
              <a:xfrm>
                <a:off x="470028" y="774898"/>
                <a:ext cx="227878" cy="241034"/>
              </a:xfrm>
              <a:custGeom>
                <a:avLst/>
                <a:gdLst>
                  <a:gd name="connsiteX0" fmla="*/ 148196 w 221978"/>
                  <a:gd name="connsiteY0" fmla="*/ 100727 h 233319"/>
                  <a:gd name="connsiteX1" fmla="*/ 139456 w 221978"/>
                  <a:gd name="connsiteY1" fmla="*/ 102643 h 233319"/>
                  <a:gd name="connsiteX2" fmla="*/ 111846 w 221978"/>
                  <a:gd name="connsiteY2" fmla="*/ 112165 h 233319"/>
                  <a:gd name="connsiteX3" fmla="*/ 83905 w 221978"/>
                  <a:gd name="connsiteY3" fmla="*/ 102910 h 233319"/>
                  <a:gd name="connsiteX4" fmla="*/ 78955 w 221978"/>
                  <a:gd name="connsiteY4" fmla="*/ 110817 h 233319"/>
                  <a:gd name="connsiteX5" fmla="*/ 106989 w 221978"/>
                  <a:gd name="connsiteY5" fmla="*/ 185136 h 233319"/>
                  <a:gd name="connsiteX6" fmla="*/ 113999 w 221978"/>
                  <a:gd name="connsiteY6" fmla="*/ 186579 h 233319"/>
                  <a:gd name="connsiteX7" fmla="*/ 145642 w 221978"/>
                  <a:gd name="connsiteY7" fmla="*/ 108951 h 233319"/>
                  <a:gd name="connsiteX8" fmla="*/ 148196 w 221978"/>
                  <a:gd name="connsiteY8" fmla="*/ 100727 h 233319"/>
                  <a:gd name="connsiteX9" fmla="*/ 113768 w 221978"/>
                  <a:gd name="connsiteY9" fmla="*/ 0 h 233319"/>
                  <a:gd name="connsiteX10" fmla="*/ 195210 w 221978"/>
                  <a:gd name="connsiteY10" fmla="*/ 176513 h 233319"/>
                  <a:gd name="connsiteX11" fmla="*/ 164616 w 221978"/>
                  <a:gd name="connsiteY11" fmla="*/ 233319 h 233319"/>
                  <a:gd name="connsiteX12" fmla="*/ 56912 w 221978"/>
                  <a:gd name="connsiteY12" fmla="*/ 233319 h 233319"/>
                  <a:gd name="connsiteX13" fmla="*/ 21456 w 221978"/>
                  <a:gd name="connsiteY13" fmla="*/ 167623 h 233319"/>
                  <a:gd name="connsiteX14" fmla="*/ 113768 w 221978"/>
                  <a:gd name="connsiteY14" fmla="*/ 0 h 233319"/>
                  <a:gd name="connsiteX0" fmla="*/ 148196 w 220584"/>
                  <a:gd name="connsiteY0" fmla="*/ 100727 h 233319"/>
                  <a:gd name="connsiteX1" fmla="*/ 139456 w 220584"/>
                  <a:gd name="connsiteY1" fmla="*/ 102643 h 233319"/>
                  <a:gd name="connsiteX2" fmla="*/ 111846 w 220584"/>
                  <a:gd name="connsiteY2" fmla="*/ 112165 h 233319"/>
                  <a:gd name="connsiteX3" fmla="*/ 83905 w 220584"/>
                  <a:gd name="connsiteY3" fmla="*/ 102910 h 233319"/>
                  <a:gd name="connsiteX4" fmla="*/ 78955 w 220584"/>
                  <a:gd name="connsiteY4" fmla="*/ 110817 h 233319"/>
                  <a:gd name="connsiteX5" fmla="*/ 106989 w 220584"/>
                  <a:gd name="connsiteY5" fmla="*/ 185136 h 233319"/>
                  <a:gd name="connsiteX6" fmla="*/ 113999 w 220584"/>
                  <a:gd name="connsiteY6" fmla="*/ 186579 h 233319"/>
                  <a:gd name="connsiteX7" fmla="*/ 145642 w 220584"/>
                  <a:gd name="connsiteY7" fmla="*/ 108951 h 233319"/>
                  <a:gd name="connsiteX8" fmla="*/ 148196 w 220584"/>
                  <a:gd name="connsiteY8" fmla="*/ 100727 h 233319"/>
                  <a:gd name="connsiteX9" fmla="*/ 113768 w 220584"/>
                  <a:gd name="connsiteY9" fmla="*/ 0 h 233319"/>
                  <a:gd name="connsiteX10" fmla="*/ 195210 w 220584"/>
                  <a:gd name="connsiteY10" fmla="*/ 176513 h 233319"/>
                  <a:gd name="connsiteX11" fmla="*/ 164616 w 220584"/>
                  <a:gd name="connsiteY11" fmla="*/ 233319 h 233319"/>
                  <a:gd name="connsiteX12" fmla="*/ 56912 w 220584"/>
                  <a:gd name="connsiteY12" fmla="*/ 233319 h 233319"/>
                  <a:gd name="connsiteX13" fmla="*/ 21456 w 220584"/>
                  <a:gd name="connsiteY13" fmla="*/ 167623 h 233319"/>
                  <a:gd name="connsiteX14" fmla="*/ 113768 w 220584"/>
                  <a:gd name="connsiteY14" fmla="*/ 0 h 233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20584" h="233319">
                    <a:moveTo>
                      <a:pt x="148196" y="100727"/>
                    </a:moveTo>
                    <a:cubicBezTo>
                      <a:pt x="146528" y="99132"/>
                      <a:pt x="142979" y="99227"/>
                      <a:pt x="139456" y="102643"/>
                    </a:cubicBezTo>
                    <a:cubicBezTo>
                      <a:pt x="130654" y="109347"/>
                      <a:pt x="121031" y="112275"/>
                      <a:pt x="111846" y="112165"/>
                    </a:cubicBezTo>
                    <a:cubicBezTo>
                      <a:pt x="105846" y="112808"/>
                      <a:pt x="93976" y="110134"/>
                      <a:pt x="83905" y="102910"/>
                    </a:cubicBezTo>
                    <a:cubicBezTo>
                      <a:pt x="71294" y="95750"/>
                      <a:pt x="71132" y="105075"/>
                      <a:pt x="78955" y="110817"/>
                    </a:cubicBezTo>
                    <a:cubicBezTo>
                      <a:pt x="97987" y="129977"/>
                      <a:pt x="107848" y="156107"/>
                      <a:pt x="106989" y="185136"/>
                    </a:cubicBezTo>
                    <a:cubicBezTo>
                      <a:pt x="107344" y="193481"/>
                      <a:pt x="113769" y="191379"/>
                      <a:pt x="113999" y="186579"/>
                    </a:cubicBezTo>
                    <a:cubicBezTo>
                      <a:pt x="117445" y="161891"/>
                      <a:pt x="124658" y="130909"/>
                      <a:pt x="145642" y="108951"/>
                    </a:cubicBezTo>
                    <a:cubicBezTo>
                      <a:pt x="149649" y="105607"/>
                      <a:pt x="149863" y="102322"/>
                      <a:pt x="148196" y="100727"/>
                    </a:cubicBezTo>
                    <a:close/>
                    <a:moveTo>
                      <a:pt x="113768" y="0"/>
                    </a:moveTo>
                    <a:cubicBezTo>
                      <a:pt x="214371" y="182"/>
                      <a:pt x="249363" y="112029"/>
                      <a:pt x="195210" y="176513"/>
                    </a:cubicBezTo>
                    <a:cubicBezTo>
                      <a:pt x="182059" y="195448"/>
                      <a:pt x="172353" y="207985"/>
                      <a:pt x="164616" y="233319"/>
                    </a:cubicBezTo>
                    <a:lnTo>
                      <a:pt x="56912" y="233319"/>
                    </a:lnTo>
                    <a:cubicBezTo>
                      <a:pt x="52968" y="210928"/>
                      <a:pt x="40165" y="192967"/>
                      <a:pt x="21456" y="167623"/>
                    </a:cubicBezTo>
                    <a:cubicBezTo>
                      <a:pt x="-27843" y="108939"/>
                      <a:pt x="9832" y="344"/>
                      <a:pt x="113768" y="0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013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9A8AAB5C-A8FF-964B-B6EC-487CDFC121C1}"/>
                  </a:ext>
                </a:extLst>
              </p:cNvPr>
              <p:cNvSpPr/>
              <p:nvPr/>
            </p:nvSpPr>
            <p:spPr>
              <a:xfrm>
                <a:off x="721202" y="783477"/>
                <a:ext cx="65439" cy="47488"/>
              </a:xfrm>
              <a:custGeom>
                <a:avLst/>
                <a:gdLst>
                  <a:gd name="connsiteX0" fmla="*/ 56475 w 63344"/>
                  <a:gd name="connsiteY0" fmla="*/ 240 h 45968"/>
                  <a:gd name="connsiteX1" fmla="*/ 62011 w 63344"/>
                  <a:gd name="connsiteY1" fmla="*/ 4229 h 45968"/>
                  <a:gd name="connsiteX2" fmla="*/ 59116 w 63344"/>
                  <a:gd name="connsiteY2" fmla="*/ 16500 h 45968"/>
                  <a:gd name="connsiteX3" fmla="*/ 13606 w 63344"/>
                  <a:gd name="connsiteY3" fmla="*/ 44635 h 45968"/>
                  <a:gd name="connsiteX4" fmla="*/ 1334 w 63344"/>
                  <a:gd name="connsiteY4" fmla="*/ 41740 h 45968"/>
                  <a:gd name="connsiteX5" fmla="*/ 4230 w 63344"/>
                  <a:gd name="connsiteY5" fmla="*/ 29468 h 45968"/>
                  <a:gd name="connsiteX6" fmla="*/ 49740 w 63344"/>
                  <a:gd name="connsiteY6" fmla="*/ 1334 h 45968"/>
                  <a:gd name="connsiteX7" fmla="*/ 56475 w 63344"/>
                  <a:gd name="connsiteY7" fmla="*/ 240 h 45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3344" h="45968">
                    <a:moveTo>
                      <a:pt x="56475" y="240"/>
                    </a:moveTo>
                    <a:cubicBezTo>
                      <a:pt x="58696" y="764"/>
                      <a:pt x="60717" y="2135"/>
                      <a:pt x="62011" y="4229"/>
                    </a:cubicBezTo>
                    <a:cubicBezTo>
                      <a:pt x="64600" y="8417"/>
                      <a:pt x="63304" y="13911"/>
                      <a:pt x="59116" y="16500"/>
                    </a:cubicBezTo>
                    <a:lnTo>
                      <a:pt x="13606" y="44635"/>
                    </a:lnTo>
                    <a:cubicBezTo>
                      <a:pt x="9418" y="47224"/>
                      <a:pt x="3924" y="45928"/>
                      <a:pt x="1334" y="41740"/>
                    </a:cubicBezTo>
                    <a:cubicBezTo>
                      <a:pt x="-1255" y="37552"/>
                      <a:pt x="42" y="32058"/>
                      <a:pt x="4230" y="29468"/>
                    </a:cubicBezTo>
                    <a:lnTo>
                      <a:pt x="49740" y="1334"/>
                    </a:lnTo>
                    <a:cubicBezTo>
                      <a:pt x="51834" y="39"/>
                      <a:pt x="54254" y="-284"/>
                      <a:pt x="56475" y="240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01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E850AFF9-A4CD-8C42-B0E3-6D9BF7553F61}"/>
                  </a:ext>
                </a:extLst>
              </p:cNvPr>
              <p:cNvSpPr/>
              <p:nvPr/>
            </p:nvSpPr>
            <p:spPr>
              <a:xfrm>
                <a:off x="381000" y="786503"/>
                <a:ext cx="65343" cy="47190"/>
              </a:xfrm>
              <a:custGeom>
                <a:avLst/>
                <a:gdLst>
                  <a:gd name="connsiteX0" fmla="*/ 6636 w 63252"/>
                  <a:gd name="connsiteY0" fmla="*/ 232 h 45680"/>
                  <a:gd name="connsiteX1" fmla="*/ 13142 w 63252"/>
                  <a:gd name="connsiteY1" fmla="*/ 1288 h 45680"/>
                  <a:gd name="connsiteX2" fmla="*/ 59168 w 63252"/>
                  <a:gd name="connsiteY2" fmla="*/ 29742 h 45680"/>
                  <a:gd name="connsiteX3" fmla="*/ 61965 w 63252"/>
                  <a:gd name="connsiteY3" fmla="*/ 41596 h 45680"/>
                  <a:gd name="connsiteX4" fmla="*/ 50111 w 63252"/>
                  <a:gd name="connsiteY4" fmla="*/ 44392 h 45680"/>
                  <a:gd name="connsiteX5" fmla="*/ 4085 w 63252"/>
                  <a:gd name="connsiteY5" fmla="*/ 15939 h 45680"/>
                  <a:gd name="connsiteX6" fmla="*/ 1288 w 63252"/>
                  <a:gd name="connsiteY6" fmla="*/ 4085 h 45680"/>
                  <a:gd name="connsiteX7" fmla="*/ 6636 w 63252"/>
                  <a:gd name="connsiteY7" fmla="*/ 232 h 45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3252" h="45680">
                    <a:moveTo>
                      <a:pt x="6636" y="232"/>
                    </a:moveTo>
                    <a:cubicBezTo>
                      <a:pt x="8781" y="-274"/>
                      <a:pt x="11119" y="38"/>
                      <a:pt x="13142" y="1288"/>
                    </a:cubicBezTo>
                    <a:lnTo>
                      <a:pt x="59168" y="29742"/>
                    </a:lnTo>
                    <a:cubicBezTo>
                      <a:pt x="63214" y="32243"/>
                      <a:pt x="64466" y="37550"/>
                      <a:pt x="61965" y="41596"/>
                    </a:cubicBezTo>
                    <a:cubicBezTo>
                      <a:pt x="59463" y="45641"/>
                      <a:pt x="54156" y="46894"/>
                      <a:pt x="50111" y="44392"/>
                    </a:cubicBezTo>
                    <a:lnTo>
                      <a:pt x="4085" y="15939"/>
                    </a:lnTo>
                    <a:cubicBezTo>
                      <a:pt x="39" y="13438"/>
                      <a:pt x="-1213" y="8131"/>
                      <a:pt x="1288" y="4085"/>
                    </a:cubicBezTo>
                    <a:cubicBezTo>
                      <a:pt x="2539" y="2062"/>
                      <a:pt x="4491" y="738"/>
                      <a:pt x="6636" y="232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01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C0FF72BC-334C-274E-8A91-EDE7C4800857}"/>
                  </a:ext>
                </a:extLst>
              </p:cNvPr>
              <p:cNvSpPr/>
              <p:nvPr/>
            </p:nvSpPr>
            <p:spPr>
              <a:xfrm>
                <a:off x="731966" y="890747"/>
                <a:ext cx="73416" cy="21066"/>
              </a:xfrm>
              <a:custGeom>
                <a:avLst/>
                <a:gdLst>
                  <a:gd name="connsiteX0" fmla="*/ 9927 w 71066"/>
                  <a:gd name="connsiteY0" fmla="*/ 0 h 20391"/>
                  <a:gd name="connsiteX1" fmla="*/ 60870 w 71066"/>
                  <a:gd name="connsiteY1" fmla="*/ 0 h 20391"/>
                  <a:gd name="connsiteX2" fmla="*/ 71066 w 71066"/>
                  <a:gd name="connsiteY2" fmla="*/ 10196 h 20391"/>
                  <a:gd name="connsiteX3" fmla="*/ 60870 w 71066"/>
                  <a:gd name="connsiteY3" fmla="*/ 20391 h 20391"/>
                  <a:gd name="connsiteX4" fmla="*/ 9927 w 71066"/>
                  <a:gd name="connsiteY4" fmla="*/ 20391 h 20391"/>
                  <a:gd name="connsiteX5" fmla="*/ 532 w 71066"/>
                  <a:gd name="connsiteY5" fmla="*/ 14164 h 20391"/>
                  <a:gd name="connsiteX6" fmla="*/ 532 w 71066"/>
                  <a:gd name="connsiteY6" fmla="*/ 6227 h 20391"/>
                  <a:gd name="connsiteX7" fmla="*/ 9927 w 71066"/>
                  <a:gd name="connsiteY7" fmla="*/ 0 h 20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1066" h="20391">
                    <a:moveTo>
                      <a:pt x="9927" y="0"/>
                    </a:moveTo>
                    <a:lnTo>
                      <a:pt x="60870" y="0"/>
                    </a:lnTo>
                    <a:cubicBezTo>
                      <a:pt x="66501" y="0"/>
                      <a:pt x="71066" y="4565"/>
                      <a:pt x="71066" y="10196"/>
                    </a:cubicBezTo>
                    <a:cubicBezTo>
                      <a:pt x="71066" y="15827"/>
                      <a:pt x="66501" y="20391"/>
                      <a:pt x="60870" y="20391"/>
                    </a:cubicBezTo>
                    <a:lnTo>
                      <a:pt x="9927" y="20391"/>
                    </a:lnTo>
                    <a:cubicBezTo>
                      <a:pt x="5703" y="20391"/>
                      <a:pt x="2080" y="17824"/>
                      <a:pt x="532" y="14164"/>
                    </a:cubicBezTo>
                    <a:cubicBezTo>
                      <a:pt x="-29" y="10676"/>
                      <a:pt x="-310" y="9434"/>
                      <a:pt x="532" y="6227"/>
                    </a:cubicBezTo>
                    <a:cubicBezTo>
                      <a:pt x="2080" y="2568"/>
                      <a:pt x="5703" y="0"/>
                      <a:pt x="9927" y="0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01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828E9451-9E45-3C4E-ABD6-0F7DF975C558}"/>
                  </a:ext>
                </a:extLst>
              </p:cNvPr>
              <p:cNvSpPr/>
              <p:nvPr/>
            </p:nvSpPr>
            <p:spPr>
              <a:xfrm>
                <a:off x="719454" y="978646"/>
                <a:ext cx="66871" cy="44152"/>
              </a:xfrm>
              <a:custGeom>
                <a:avLst/>
                <a:gdLst>
                  <a:gd name="connsiteX0" fmla="*/ 4775 w 64730"/>
                  <a:gd name="connsiteY0" fmla="*/ 752 h 42739"/>
                  <a:gd name="connsiteX1" fmla="*/ 12566 w 64730"/>
                  <a:gd name="connsiteY1" fmla="*/ 789 h 42739"/>
                  <a:gd name="connsiteX2" fmla="*/ 60305 w 64730"/>
                  <a:gd name="connsiteY2" fmla="*/ 26805 h 42739"/>
                  <a:gd name="connsiteX3" fmla="*/ 63694 w 64730"/>
                  <a:gd name="connsiteY3" fmla="*/ 38314 h 42739"/>
                  <a:gd name="connsiteX4" fmla="*/ 52185 w 64730"/>
                  <a:gd name="connsiteY4" fmla="*/ 41703 h 42739"/>
                  <a:gd name="connsiteX5" fmla="*/ 4446 w 64730"/>
                  <a:gd name="connsiteY5" fmla="*/ 15687 h 42739"/>
                  <a:gd name="connsiteX6" fmla="*/ 1057 w 64730"/>
                  <a:gd name="connsiteY6" fmla="*/ 4178 h 42739"/>
                  <a:gd name="connsiteX7" fmla="*/ 4775 w 64730"/>
                  <a:gd name="connsiteY7" fmla="*/ 752 h 42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730" h="42739">
                    <a:moveTo>
                      <a:pt x="4775" y="752"/>
                    </a:moveTo>
                    <a:cubicBezTo>
                      <a:pt x="6845" y="-110"/>
                      <a:pt x="9593" y="-395"/>
                      <a:pt x="12566" y="789"/>
                    </a:cubicBezTo>
                    <a:lnTo>
                      <a:pt x="60305" y="26805"/>
                    </a:lnTo>
                    <a:cubicBezTo>
                      <a:pt x="64419" y="29047"/>
                      <a:pt x="65936" y="34199"/>
                      <a:pt x="63694" y="38314"/>
                    </a:cubicBezTo>
                    <a:cubicBezTo>
                      <a:pt x="61452" y="42428"/>
                      <a:pt x="56300" y="43945"/>
                      <a:pt x="52185" y="41703"/>
                    </a:cubicBezTo>
                    <a:lnTo>
                      <a:pt x="4446" y="15687"/>
                    </a:lnTo>
                    <a:cubicBezTo>
                      <a:pt x="135" y="13362"/>
                      <a:pt x="-1139" y="6942"/>
                      <a:pt x="1057" y="4178"/>
                    </a:cubicBezTo>
                    <a:cubicBezTo>
                      <a:pt x="1315" y="3054"/>
                      <a:pt x="2705" y="1615"/>
                      <a:pt x="4775" y="752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01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5473CF2D-DCB2-7242-96E6-8DCBBB4A095C}"/>
                  </a:ext>
                </a:extLst>
              </p:cNvPr>
              <p:cNvSpPr/>
              <p:nvPr/>
            </p:nvSpPr>
            <p:spPr>
              <a:xfrm>
                <a:off x="383607" y="979929"/>
                <a:ext cx="67223" cy="46002"/>
              </a:xfrm>
              <a:custGeom>
                <a:avLst/>
                <a:gdLst>
                  <a:gd name="connsiteX0" fmla="*/ 57922 w 65071"/>
                  <a:gd name="connsiteY0" fmla="*/ 409 h 44530"/>
                  <a:gd name="connsiteX1" fmla="*/ 63855 w 65071"/>
                  <a:gd name="connsiteY1" fmla="*/ 5198 h 44530"/>
                  <a:gd name="connsiteX2" fmla="*/ 59874 w 65071"/>
                  <a:gd name="connsiteY2" fmla="*/ 18713 h 44530"/>
                  <a:gd name="connsiteX3" fmla="*/ 14732 w 65071"/>
                  <a:gd name="connsiteY3" fmla="*/ 43314 h 44530"/>
                  <a:gd name="connsiteX4" fmla="*/ 1217 w 65071"/>
                  <a:gd name="connsiteY4" fmla="*/ 39333 h 44530"/>
                  <a:gd name="connsiteX5" fmla="*/ 5198 w 65071"/>
                  <a:gd name="connsiteY5" fmla="*/ 25818 h 44530"/>
                  <a:gd name="connsiteX6" fmla="*/ 50340 w 65071"/>
                  <a:gd name="connsiteY6" fmla="*/ 1217 h 44530"/>
                  <a:gd name="connsiteX7" fmla="*/ 57922 w 65071"/>
                  <a:gd name="connsiteY7" fmla="*/ 409 h 44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5071" h="44530">
                    <a:moveTo>
                      <a:pt x="57922" y="409"/>
                    </a:moveTo>
                    <a:cubicBezTo>
                      <a:pt x="60367" y="1129"/>
                      <a:pt x="62538" y="2782"/>
                      <a:pt x="63855" y="5198"/>
                    </a:cubicBezTo>
                    <a:cubicBezTo>
                      <a:pt x="66488" y="10029"/>
                      <a:pt x="64705" y="16080"/>
                      <a:pt x="59874" y="18713"/>
                    </a:cubicBezTo>
                    <a:lnTo>
                      <a:pt x="14732" y="43314"/>
                    </a:lnTo>
                    <a:cubicBezTo>
                      <a:pt x="9901" y="45947"/>
                      <a:pt x="3850" y="44164"/>
                      <a:pt x="1217" y="39333"/>
                    </a:cubicBezTo>
                    <a:cubicBezTo>
                      <a:pt x="-1416" y="34502"/>
                      <a:pt x="366" y="28451"/>
                      <a:pt x="5198" y="25818"/>
                    </a:cubicBezTo>
                    <a:lnTo>
                      <a:pt x="50340" y="1217"/>
                    </a:lnTo>
                    <a:cubicBezTo>
                      <a:pt x="52756" y="-99"/>
                      <a:pt x="55476" y="-312"/>
                      <a:pt x="57922" y="409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01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817E3E6B-9D59-F141-8760-0E8ABE5C70D9}"/>
                  </a:ext>
                </a:extLst>
              </p:cNvPr>
              <p:cNvSpPr/>
              <p:nvPr/>
            </p:nvSpPr>
            <p:spPr>
              <a:xfrm>
                <a:off x="521658" y="1031571"/>
                <a:ext cx="127978" cy="21489"/>
              </a:xfrm>
              <a:custGeom>
                <a:avLst/>
                <a:gdLst>
                  <a:gd name="connsiteX0" fmla="*/ 10401 w 123882"/>
                  <a:gd name="connsiteY0" fmla="*/ 0 h 20801"/>
                  <a:gd name="connsiteX1" fmla="*/ 113482 w 123882"/>
                  <a:gd name="connsiteY1" fmla="*/ 0 h 20801"/>
                  <a:gd name="connsiteX2" fmla="*/ 123882 w 123882"/>
                  <a:gd name="connsiteY2" fmla="*/ 10400 h 20801"/>
                  <a:gd name="connsiteX3" fmla="*/ 113482 w 123882"/>
                  <a:gd name="connsiteY3" fmla="*/ 20801 h 20801"/>
                  <a:gd name="connsiteX4" fmla="*/ 10401 w 123882"/>
                  <a:gd name="connsiteY4" fmla="*/ 20801 h 20801"/>
                  <a:gd name="connsiteX5" fmla="*/ 0 w 123882"/>
                  <a:gd name="connsiteY5" fmla="*/ 10400 h 20801"/>
                  <a:gd name="connsiteX6" fmla="*/ 10401 w 123882"/>
                  <a:gd name="connsiteY6" fmla="*/ 0 h 20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3882" h="20801">
                    <a:moveTo>
                      <a:pt x="10401" y="0"/>
                    </a:moveTo>
                    <a:lnTo>
                      <a:pt x="113482" y="0"/>
                    </a:lnTo>
                    <a:cubicBezTo>
                      <a:pt x="119226" y="0"/>
                      <a:pt x="123882" y="4656"/>
                      <a:pt x="123882" y="10400"/>
                    </a:cubicBezTo>
                    <a:cubicBezTo>
                      <a:pt x="123882" y="16144"/>
                      <a:pt x="119226" y="20801"/>
                      <a:pt x="113482" y="20801"/>
                    </a:cubicBezTo>
                    <a:lnTo>
                      <a:pt x="10401" y="20801"/>
                    </a:lnTo>
                    <a:cubicBezTo>
                      <a:pt x="4657" y="20801"/>
                      <a:pt x="0" y="16144"/>
                      <a:pt x="0" y="10400"/>
                    </a:cubicBezTo>
                    <a:cubicBezTo>
                      <a:pt x="0" y="4656"/>
                      <a:pt x="4657" y="0"/>
                      <a:pt x="10401" y="0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01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2FEDAB48-BA2B-9345-901B-9DC019719CAF}"/>
                  </a:ext>
                </a:extLst>
              </p:cNvPr>
              <p:cNvSpPr/>
              <p:nvPr/>
            </p:nvSpPr>
            <p:spPr>
              <a:xfrm>
                <a:off x="529375" y="1070159"/>
                <a:ext cx="111265" cy="31279"/>
              </a:xfrm>
              <a:custGeom>
                <a:avLst/>
                <a:gdLst>
                  <a:gd name="connsiteX0" fmla="*/ 10401 w 107704"/>
                  <a:gd name="connsiteY0" fmla="*/ 0 h 30278"/>
                  <a:gd name="connsiteX1" fmla="*/ 97303 w 107704"/>
                  <a:gd name="connsiteY1" fmla="*/ 0 h 30278"/>
                  <a:gd name="connsiteX2" fmla="*/ 107704 w 107704"/>
                  <a:gd name="connsiteY2" fmla="*/ 10401 h 30278"/>
                  <a:gd name="connsiteX3" fmla="*/ 101351 w 107704"/>
                  <a:gd name="connsiteY3" fmla="*/ 19984 h 30278"/>
                  <a:gd name="connsiteX4" fmla="*/ 99383 w 107704"/>
                  <a:gd name="connsiteY4" fmla="*/ 20381 h 30278"/>
                  <a:gd name="connsiteX5" fmla="*/ 99383 w 107704"/>
                  <a:gd name="connsiteY5" fmla="*/ 22650 h 30278"/>
                  <a:gd name="connsiteX6" fmla="*/ 91756 w 107704"/>
                  <a:gd name="connsiteY6" fmla="*/ 30278 h 30278"/>
                  <a:gd name="connsiteX7" fmla="*/ 16410 w 107704"/>
                  <a:gd name="connsiteY7" fmla="*/ 30278 h 30278"/>
                  <a:gd name="connsiteX8" fmla="*/ 8783 w 107704"/>
                  <a:gd name="connsiteY8" fmla="*/ 22650 h 30278"/>
                  <a:gd name="connsiteX9" fmla="*/ 8783 w 107704"/>
                  <a:gd name="connsiteY9" fmla="*/ 20475 h 30278"/>
                  <a:gd name="connsiteX10" fmla="*/ 6352 w 107704"/>
                  <a:gd name="connsiteY10" fmla="*/ 19984 h 30278"/>
                  <a:gd name="connsiteX11" fmla="*/ 0 w 107704"/>
                  <a:gd name="connsiteY11" fmla="*/ 10401 h 30278"/>
                  <a:gd name="connsiteX12" fmla="*/ 10401 w 107704"/>
                  <a:gd name="connsiteY12" fmla="*/ 0 h 30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7704" h="30278">
                    <a:moveTo>
                      <a:pt x="10401" y="0"/>
                    </a:moveTo>
                    <a:lnTo>
                      <a:pt x="97303" y="0"/>
                    </a:lnTo>
                    <a:cubicBezTo>
                      <a:pt x="103047" y="0"/>
                      <a:pt x="107704" y="4657"/>
                      <a:pt x="107704" y="10401"/>
                    </a:cubicBezTo>
                    <a:cubicBezTo>
                      <a:pt x="107704" y="14709"/>
                      <a:pt x="105084" y="18405"/>
                      <a:pt x="101351" y="19984"/>
                    </a:cubicBezTo>
                    <a:lnTo>
                      <a:pt x="99383" y="20381"/>
                    </a:lnTo>
                    <a:lnTo>
                      <a:pt x="99383" y="22650"/>
                    </a:lnTo>
                    <a:cubicBezTo>
                      <a:pt x="99383" y="26863"/>
                      <a:pt x="95968" y="30278"/>
                      <a:pt x="91756" y="30278"/>
                    </a:cubicBezTo>
                    <a:lnTo>
                      <a:pt x="16410" y="30278"/>
                    </a:lnTo>
                    <a:cubicBezTo>
                      <a:pt x="12198" y="30278"/>
                      <a:pt x="8783" y="26863"/>
                      <a:pt x="8783" y="22650"/>
                    </a:cubicBezTo>
                    <a:lnTo>
                      <a:pt x="8783" y="20475"/>
                    </a:lnTo>
                    <a:lnTo>
                      <a:pt x="6352" y="19984"/>
                    </a:lnTo>
                    <a:cubicBezTo>
                      <a:pt x="2619" y="18405"/>
                      <a:pt x="0" y="14709"/>
                      <a:pt x="0" y="10401"/>
                    </a:cubicBezTo>
                    <a:cubicBezTo>
                      <a:pt x="0" y="4657"/>
                      <a:pt x="4657" y="0"/>
                      <a:pt x="10401" y="0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01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BB58E5A-21CA-0A47-8500-EB3D774AED46}"/>
                </a:ext>
              </a:extLst>
            </p:cNvPr>
            <p:cNvSpPr/>
            <p:nvPr/>
          </p:nvSpPr>
          <p:spPr>
            <a:xfrm>
              <a:off x="334072" y="666750"/>
              <a:ext cx="7819328" cy="496594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8C39608-8AA8-2846-AA34-A01217F29FD6}"/>
              </a:ext>
            </a:extLst>
          </p:cNvPr>
          <p:cNvGrpSpPr/>
          <p:nvPr/>
        </p:nvGrpSpPr>
        <p:grpSpPr>
          <a:xfrm>
            <a:off x="327413" y="1430714"/>
            <a:ext cx="8456360" cy="510579"/>
            <a:chOff x="334072" y="1410916"/>
            <a:chExt cx="8456360" cy="510579"/>
          </a:xfrm>
        </p:grpSpPr>
        <p:sp>
          <p:nvSpPr>
            <p:cNvPr id="32" name="Content Placeholder 3">
              <a:extLst>
                <a:ext uri="{FF2B5EF4-FFF2-40B4-BE49-F238E27FC236}">
                  <a16:creationId xmlns:a16="http://schemas.microsoft.com/office/drawing/2014/main" id="{89663703-0C41-2C4A-B6EE-C6A647F5B9CF}"/>
                </a:ext>
              </a:extLst>
            </p:cNvPr>
            <p:cNvSpPr txBox="1">
              <a:spLocks/>
            </p:cNvSpPr>
            <p:nvPr/>
          </p:nvSpPr>
          <p:spPr>
            <a:xfrm>
              <a:off x="865632" y="1456357"/>
              <a:ext cx="7924800" cy="46513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57175" indent="-257175" algn="l" defTabSz="685800" rtl="0" eaLnBrk="1" latinLnBrk="0" hangingPunct="1">
                <a:lnSpc>
                  <a:spcPct val="100000"/>
                </a:lnSpc>
                <a:spcBef>
                  <a:spcPts val="1125"/>
                </a:spcBef>
                <a:spcAft>
                  <a:spcPts val="0"/>
                </a:spcAft>
                <a:buClr>
                  <a:schemeClr val="bg1"/>
                </a:buClr>
                <a:buSzPct val="75000"/>
                <a:buFont typeface="Wingdings" pitchFamily="2" charset="2"/>
                <a:buChar char="q"/>
                <a:defRPr sz="2400" kern="1200" spc="23" baseline="0">
                  <a:solidFill>
                    <a:schemeClr val="bg1"/>
                  </a:solidFill>
                  <a:latin typeface="Gill Sans"/>
                  <a:ea typeface="+mn-ea"/>
                  <a:cs typeface="Gill Sans"/>
                </a:defRPr>
              </a:lvl1pPr>
              <a:lvl2pPr marL="557213" indent="-214313" algn="l" defTabSz="685800" rtl="0" eaLnBrk="1" latinLnBrk="0" hangingPunct="1">
                <a:lnSpc>
                  <a:spcPct val="100000"/>
                </a:lnSpc>
                <a:spcBef>
                  <a:spcPts val="225"/>
                </a:spcBef>
                <a:spcAft>
                  <a:spcPts val="0"/>
                </a:spcAft>
                <a:buClr>
                  <a:schemeClr val="bg1"/>
                </a:buClr>
                <a:buFont typeface="Wingdings" charset="2"/>
                <a:buChar char="§"/>
                <a:defRPr sz="2000" kern="1200" spc="23" baseline="0">
                  <a:solidFill>
                    <a:srgbClr val="000000"/>
                  </a:solidFill>
                  <a:latin typeface="Gill Sans"/>
                  <a:ea typeface="+mn-ea"/>
                  <a:cs typeface="Gill Sans"/>
                </a:defRPr>
              </a:lvl2pPr>
              <a:lvl3pPr marL="857250" indent="-171450" algn="l" defTabSz="685800" rtl="0" eaLnBrk="1" latinLnBrk="0" hangingPunct="1">
                <a:lnSpc>
                  <a:spcPct val="100000"/>
                </a:lnSpc>
                <a:spcBef>
                  <a:spcPts val="225"/>
                </a:spcBef>
                <a:spcAft>
                  <a:spcPts val="0"/>
                </a:spcAft>
                <a:buClr>
                  <a:schemeClr val="bg1"/>
                </a:buClr>
                <a:buSzPct val="75000"/>
                <a:buFont typeface="Lucida Grande"/>
                <a:buChar char="-"/>
                <a:defRPr sz="1800" kern="1200" spc="23" baseline="0">
                  <a:solidFill>
                    <a:srgbClr val="000000"/>
                  </a:solidFill>
                  <a:latin typeface="Gill Sans"/>
                  <a:ea typeface="+mn-ea"/>
                  <a:cs typeface="Gill Sans"/>
                </a:defRPr>
              </a:lvl3pPr>
              <a:lvl4pPr marL="1200150" indent="-171450" algn="l" defTabSz="685800" rtl="0" eaLnBrk="1" latinLnBrk="0" hangingPunct="1">
                <a:lnSpc>
                  <a:spcPct val="100000"/>
                </a:lnSpc>
                <a:spcBef>
                  <a:spcPts val="225"/>
                </a:spcBef>
                <a:spcAft>
                  <a:spcPts val="0"/>
                </a:spcAft>
                <a:buClr>
                  <a:schemeClr val="bg1"/>
                </a:buClr>
                <a:buFont typeface="Arial" pitchFamily="34" charset="0"/>
                <a:buChar char="•"/>
                <a:defRPr sz="1600" kern="1200" spc="23" baseline="0">
                  <a:solidFill>
                    <a:srgbClr val="000000"/>
                  </a:solidFill>
                  <a:latin typeface="Gill Sans"/>
                  <a:ea typeface="+mn-ea"/>
                  <a:cs typeface="Gill Sans"/>
                </a:defRPr>
              </a:lvl4pPr>
              <a:lvl5pPr marL="1543050" indent="-171450" algn="l" defTabSz="685800" rtl="0" eaLnBrk="1" latinLnBrk="0" hangingPunct="1">
                <a:lnSpc>
                  <a:spcPct val="100000"/>
                </a:lnSpc>
                <a:spcBef>
                  <a:spcPts val="225"/>
                </a:spcBef>
                <a:spcAft>
                  <a:spcPts val="0"/>
                </a:spcAft>
                <a:buClr>
                  <a:srgbClr val="800000"/>
                </a:buClr>
                <a:buFont typeface="Arial" pitchFamily="34" charset="0"/>
                <a:buChar char="•"/>
                <a:defRPr sz="1275" kern="1200" spc="23" baseline="0">
                  <a:solidFill>
                    <a:srgbClr val="000000"/>
                  </a:solidFill>
                  <a:latin typeface="Gill Sans"/>
                  <a:ea typeface="+mn-ea"/>
                  <a:cs typeface="Gill Sans"/>
                </a:defRPr>
              </a:lvl5pPr>
              <a:lvl6pPr marL="1885950" indent="-171450" algn="l" defTabSz="685800" rtl="0" eaLnBrk="1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450"/>
                </a:spcAft>
                <a:buClr>
                  <a:schemeClr val="tx2"/>
                </a:buClr>
                <a:buFont typeface="Arial" pitchFamily="34" charset="0"/>
                <a:buChar char="•"/>
                <a:defRPr sz="12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450"/>
                </a:spcAft>
                <a:buClr>
                  <a:schemeClr val="tx2"/>
                </a:buClr>
                <a:buFont typeface="Arial" pitchFamily="34" charset="0"/>
                <a:buChar char="•"/>
                <a:defRPr sz="12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450"/>
                </a:spcAft>
                <a:buClr>
                  <a:schemeClr val="tx2"/>
                </a:buClr>
                <a:buFont typeface="Arial" pitchFamily="34" charset="0"/>
                <a:buChar char="•"/>
                <a:defRPr sz="12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450"/>
                </a:spcAft>
                <a:buClr>
                  <a:schemeClr val="tx2"/>
                </a:buClr>
                <a:buFont typeface="Arial" pitchFamily="34" charset="0"/>
                <a:buChar char="•"/>
                <a:defRPr sz="12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Wingdings" pitchFamily="2" charset="2"/>
                <a:buNone/>
              </a:pPr>
              <a:r>
                <a:rPr lang="en-US" sz="2000" b="1" i="1" dirty="0">
                  <a:solidFill>
                    <a:srgbClr val="00B050"/>
                  </a:solidFill>
                  <a:latin typeface="Gill Sans SemiBold" panose="020B0502020104020203" pitchFamily="34" charset="-79"/>
                  <a:cs typeface="Gill Sans SemiBold" panose="020B0502020104020203" pitchFamily="34" charset="-79"/>
                </a:rPr>
                <a:t>TW Coordination</a:t>
              </a:r>
              <a:r>
                <a:rPr lang="en-US" sz="2000" dirty="0"/>
                <a:t>: SSDs take turns to perform GCs</a:t>
              </a: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50EAA226-64D6-0246-963A-3BE46A19685A}"/>
                </a:ext>
              </a:extLst>
            </p:cNvPr>
            <p:cNvGrpSpPr/>
            <p:nvPr/>
          </p:nvGrpSpPr>
          <p:grpSpPr>
            <a:xfrm>
              <a:off x="386386" y="1428750"/>
              <a:ext cx="424382" cy="441154"/>
              <a:chOff x="381000" y="660284"/>
              <a:chExt cx="424382" cy="441154"/>
            </a:xfrm>
          </p:grpSpPr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630E3127-AE04-664A-8067-57C251B867A2}"/>
                  </a:ext>
                </a:extLst>
              </p:cNvPr>
              <p:cNvSpPr/>
              <p:nvPr/>
            </p:nvSpPr>
            <p:spPr>
              <a:xfrm>
                <a:off x="574772" y="660284"/>
                <a:ext cx="20703" cy="73694"/>
              </a:xfrm>
              <a:custGeom>
                <a:avLst/>
                <a:gdLst>
                  <a:gd name="connsiteX0" fmla="*/ 10020 w 20040"/>
                  <a:gd name="connsiteY0" fmla="*/ 0 h 71335"/>
                  <a:gd name="connsiteX1" fmla="*/ 20040 w 20040"/>
                  <a:gd name="connsiteY1" fmla="*/ 10020 h 71335"/>
                  <a:gd name="connsiteX2" fmla="*/ 20040 w 20040"/>
                  <a:gd name="connsiteY2" fmla="*/ 61315 h 71335"/>
                  <a:gd name="connsiteX3" fmla="*/ 10020 w 20040"/>
                  <a:gd name="connsiteY3" fmla="*/ 71335 h 71335"/>
                  <a:gd name="connsiteX4" fmla="*/ 0 w 20040"/>
                  <a:gd name="connsiteY4" fmla="*/ 61315 h 71335"/>
                  <a:gd name="connsiteX5" fmla="*/ 0 w 20040"/>
                  <a:gd name="connsiteY5" fmla="*/ 10020 h 71335"/>
                  <a:gd name="connsiteX6" fmla="*/ 10020 w 20040"/>
                  <a:gd name="connsiteY6" fmla="*/ 0 h 71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040" h="71335">
                    <a:moveTo>
                      <a:pt x="10020" y="0"/>
                    </a:moveTo>
                    <a:cubicBezTo>
                      <a:pt x="15554" y="0"/>
                      <a:pt x="20040" y="4486"/>
                      <a:pt x="20040" y="10020"/>
                    </a:cubicBezTo>
                    <a:cubicBezTo>
                      <a:pt x="20040" y="27119"/>
                      <a:pt x="20040" y="44217"/>
                      <a:pt x="20040" y="61315"/>
                    </a:cubicBezTo>
                    <a:cubicBezTo>
                      <a:pt x="19226" y="66620"/>
                      <a:pt x="16167" y="70802"/>
                      <a:pt x="10020" y="71335"/>
                    </a:cubicBezTo>
                    <a:cubicBezTo>
                      <a:pt x="7169" y="70996"/>
                      <a:pt x="1670" y="71535"/>
                      <a:pt x="0" y="61315"/>
                    </a:cubicBezTo>
                    <a:lnTo>
                      <a:pt x="0" y="10020"/>
                    </a:lnTo>
                    <a:cubicBezTo>
                      <a:pt x="0" y="4486"/>
                      <a:pt x="4486" y="0"/>
                      <a:pt x="10020" y="0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01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17E30ECF-1932-5742-9188-140A0C9FEC12}"/>
                  </a:ext>
                </a:extLst>
              </p:cNvPr>
              <p:cNvSpPr/>
              <p:nvPr/>
            </p:nvSpPr>
            <p:spPr>
              <a:xfrm>
                <a:off x="457738" y="694602"/>
                <a:ext cx="48575" cy="66172"/>
              </a:xfrm>
              <a:custGeom>
                <a:avLst/>
                <a:gdLst>
                  <a:gd name="connsiteX0" fmla="*/ 11085 w 47021"/>
                  <a:gd name="connsiteY0" fmla="*/ 32 h 64053"/>
                  <a:gd name="connsiteX1" fmla="*/ 19135 w 47021"/>
                  <a:gd name="connsiteY1" fmla="*/ 5030 h 64053"/>
                  <a:gd name="connsiteX2" fmla="*/ 45532 w 47021"/>
                  <a:gd name="connsiteY2" fmla="*/ 48493 h 64053"/>
                  <a:gd name="connsiteX3" fmla="*/ 42094 w 47021"/>
                  <a:gd name="connsiteY3" fmla="*/ 62564 h 64053"/>
                  <a:gd name="connsiteX4" fmla="*/ 28023 w 47021"/>
                  <a:gd name="connsiteY4" fmla="*/ 59126 h 64053"/>
                  <a:gd name="connsiteX5" fmla="*/ 1626 w 47021"/>
                  <a:gd name="connsiteY5" fmla="*/ 15664 h 64053"/>
                  <a:gd name="connsiteX6" fmla="*/ 5064 w 47021"/>
                  <a:gd name="connsiteY6" fmla="*/ 1593 h 64053"/>
                  <a:gd name="connsiteX7" fmla="*/ 11085 w 47021"/>
                  <a:gd name="connsiteY7" fmla="*/ 32 h 64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021" h="64053">
                    <a:moveTo>
                      <a:pt x="11085" y="32"/>
                    </a:moveTo>
                    <a:cubicBezTo>
                      <a:pt x="13536" y="241"/>
                      <a:pt x="16324" y="1543"/>
                      <a:pt x="19135" y="5030"/>
                    </a:cubicBezTo>
                    <a:lnTo>
                      <a:pt x="45532" y="48493"/>
                    </a:lnTo>
                    <a:cubicBezTo>
                      <a:pt x="48468" y="53327"/>
                      <a:pt x="46929" y="59627"/>
                      <a:pt x="42094" y="62564"/>
                    </a:cubicBezTo>
                    <a:cubicBezTo>
                      <a:pt x="37260" y="65500"/>
                      <a:pt x="30960" y="63961"/>
                      <a:pt x="28023" y="59126"/>
                    </a:cubicBezTo>
                    <a:lnTo>
                      <a:pt x="1626" y="15664"/>
                    </a:lnTo>
                    <a:cubicBezTo>
                      <a:pt x="-2481" y="9162"/>
                      <a:pt x="2146" y="3365"/>
                      <a:pt x="5064" y="1593"/>
                    </a:cubicBezTo>
                    <a:cubicBezTo>
                      <a:pt x="6523" y="707"/>
                      <a:pt x="8635" y="-177"/>
                      <a:pt x="11085" y="32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01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15FE45C2-F9B8-514B-9503-5F28317590D2}"/>
                  </a:ext>
                </a:extLst>
              </p:cNvPr>
              <p:cNvSpPr/>
              <p:nvPr/>
            </p:nvSpPr>
            <p:spPr>
              <a:xfrm>
                <a:off x="662521" y="694599"/>
                <a:ext cx="48588" cy="66111"/>
              </a:xfrm>
              <a:custGeom>
                <a:avLst/>
                <a:gdLst>
                  <a:gd name="connsiteX0" fmla="*/ 34168 w 47033"/>
                  <a:gd name="connsiteY0" fmla="*/ 299 h 63995"/>
                  <a:gd name="connsiteX1" fmla="*/ 42032 w 47033"/>
                  <a:gd name="connsiteY1" fmla="*/ 1513 h 63995"/>
                  <a:gd name="connsiteX2" fmla="*/ 45521 w 47033"/>
                  <a:gd name="connsiteY2" fmla="*/ 15795 h 63995"/>
                  <a:gd name="connsiteX3" fmla="*/ 19284 w 47033"/>
                  <a:gd name="connsiteY3" fmla="*/ 58994 h 63995"/>
                  <a:gd name="connsiteX4" fmla="*/ 5002 w 47033"/>
                  <a:gd name="connsiteY4" fmla="*/ 62483 h 63995"/>
                  <a:gd name="connsiteX5" fmla="*/ 1513 w 47033"/>
                  <a:gd name="connsiteY5" fmla="*/ 48201 h 63995"/>
                  <a:gd name="connsiteX6" fmla="*/ 27750 w 47033"/>
                  <a:gd name="connsiteY6" fmla="*/ 5001 h 63995"/>
                  <a:gd name="connsiteX7" fmla="*/ 34168 w 47033"/>
                  <a:gd name="connsiteY7" fmla="*/ 299 h 63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033" h="63995">
                    <a:moveTo>
                      <a:pt x="34168" y="299"/>
                    </a:moveTo>
                    <a:cubicBezTo>
                      <a:pt x="36753" y="-332"/>
                      <a:pt x="39578" y="22"/>
                      <a:pt x="42032" y="1513"/>
                    </a:cubicBezTo>
                    <a:cubicBezTo>
                      <a:pt x="46939" y="4493"/>
                      <a:pt x="48502" y="10887"/>
                      <a:pt x="45521" y="15795"/>
                    </a:cubicBezTo>
                    <a:lnTo>
                      <a:pt x="19284" y="58994"/>
                    </a:lnTo>
                    <a:cubicBezTo>
                      <a:pt x="16304" y="63902"/>
                      <a:pt x="9909" y="65464"/>
                      <a:pt x="5002" y="62483"/>
                    </a:cubicBezTo>
                    <a:cubicBezTo>
                      <a:pt x="94" y="59503"/>
                      <a:pt x="-1468" y="53108"/>
                      <a:pt x="1513" y="48201"/>
                    </a:cubicBezTo>
                    <a:lnTo>
                      <a:pt x="27750" y="5001"/>
                    </a:lnTo>
                    <a:cubicBezTo>
                      <a:pt x="29240" y="2548"/>
                      <a:pt x="31584" y="930"/>
                      <a:pt x="34168" y="299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01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5D491D32-1A54-5C4C-B5CF-DDED5C90854C}"/>
                  </a:ext>
                </a:extLst>
              </p:cNvPr>
              <p:cNvSpPr/>
              <p:nvPr/>
            </p:nvSpPr>
            <p:spPr>
              <a:xfrm>
                <a:off x="470028" y="774898"/>
                <a:ext cx="227878" cy="241034"/>
              </a:xfrm>
              <a:custGeom>
                <a:avLst/>
                <a:gdLst>
                  <a:gd name="connsiteX0" fmla="*/ 148196 w 221978"/>
                  <a:gd name="connsiteY0" fmla="*/ 100727 h 233319"/>
                  <a:gd name="connsiteX1" fmla="*/ 139456 w 221978"/>
                  <a:gd name="connsiteY1" fmla="*/ 102643 h 233319"/>
                  <a:gd name="connsiteX2" fmla="*/ 111846 w 221978"/>
                  <a:gd name="connsiteY2" fmla="*/ 112165 h 233319"/>
                  <a:gd name="connsiteX3" fmla="*/ 83905 w 221978"/>
                  <a:gd name="connsiteY3" fmla="*/ 102910 h 233319"/>
                  <a:gd name="connsiteX4" fmla="*/ 78955 w 221978"/>
                  <a:gd name="connsiteY4" fmla="*/ 110817 h 233319"/>
                  <a:gd name="connsiteX5" fmla="*/ 106989 w 221978"/>
                  <a:gd name="connsiteY5" fmla="*/ 185136 h 233319"/>
                  <a:gd name="connsiteX6" fmla="*/ 113999 w 221978"/>
                  <a:gd name="connsiteY6" fmla="*/ 186579 h 233319"/>
                  <a:gd name="connsiteX7" fmla="*/ 145642 w 221978"/>
                  <a:gd name="connsiteY7" fmla="*/ 108951 h 233319"/>
                  <a:gd name="connsiteX8" fmla="*/ 148196 w 221978"/>
                  <a:gd name="connsiteY8" fmla="*/ 100727 h 233319"/>
                  <a:gd name="connsiteX9" fmla="*/ 113768 w 221978"/>
                  <a:gd name="connsiteY9" fmla="*/ 0 h 233319"/>
                  <a:gd name="connsiteX10" fmla="*/ 195210 w 221978"/>
                  <a:gd name="connsiteY10" fmla="*/ 176513 h 233319"/>
                  <a:gd name="connsiteX11" fmla="*/ 164616 w 221978"/>
                  <a:gd name="connsiteY11" fmla="*/ 233319 h 233319"/>
                  <a:gd name="connsiteX12" fmla="*/ 56912 w 221978"/>
                  <a:gd name="connsiteY12" fmla="*/ 233319 h 233319"/>
                  <a:gd name="connsiteX13" fmla="*/ 21456 w 221978"/>
                  <a:gd name="connsiteY13" fmla="*/ 167623 h 233319"/>
                  <a:gd name="connsiteX14" fmla="*/ 113768 w 221978"/>
                  <a:gd name="connsiteY14" fmla="*/ 0 h 233319"/>
                  <a:gd name="connsiteX0" fmla="*/ 148196 w 220584"/>
                  <a:gd name="connsiteY0" fmla="*/ 100727 h 233319"/>
                  <a:gd name="connsiteX1" fmla="*/ 139456 w 220584"/>
                  <a:gd name="connsiteY1" fmla="*/ 102643 h 233319"/>
                  <a:gd name="connsiteX2" fmla="*/ 111846 w 220584"/>
                  <a:gd name="connsiteY2" fmla="*/ 112165 h 233319"/>
                  <a:gd name="connsiteX3" fmla="*/ 83905 w 220584"/>
                  <a:gd name="connsiteY3" fmla="*/ 102910 h 233319"/>
                  <a:gd name="connsiteX4" fmla="*/ 78955 w 220584"/>
                  <a:gd name="connsiteY4" fmla="*/ 110817 h 233319"/>
                  <a:gd name="connsiteX5" fmla="*/ 106989 w 220584"/>
                  <a:gd name="connsiteY5" fmla="*/ 185136 h 233319"/>
                  <a:gd name="connsiteX6" fmla="*/ 113999 w 220584"/>
                  <a:gd name="connsiteY6" fmla="*/ 186579 h 233319"/>
                  <a:gd name="connsiteX7" fmla="*/ 145642 w 220584"/>
                  <a:gd name="connsiteY7" fmla="*/ 108951 h 233319"/>
                  <a:gd name="connsiteX8" fmla="*/ 148196 w 220584"/>
                  <a:gd name="connsiteY8" fmla="*/ 100727 h 233319"/>
                  <a:gd name="connsiteX9" fmla="*/ 113768 w 220584"/>
                  <a:gd name="connsiteY9" fmla="*/ 0 h 233319"/>
                  <a:gd name="connsiteX10" fmla="*/ 195210 w 220584"/>
                  <a:gd name="connsiteY10" fmla="*/ 176513 h 233319"/>
                  <a:gd name="connsiteX11" fmla="*/ 164616 w 220584"/>
                  <a:gd name="connsiteY11" fmla="*/ 233319 h 233319"/>
                  <a:gd name="connsiteX12" fmla="*/ 56912 w 220584"/>
                  <a:gd name="connsiteY12" fmla="*/ 233319 h 233319"/>
                  <a:gd name="connsiteX13" fmla="*/ 21456 w 220584"/>
                  <a:gd name="connsiteY13" fmla="*/ 167623 h 233319"/>
                  <a:gd name="connsiteX14" fmla="*/ 113768 w 220584"/>
                  <a:gd name="connsiteY14" fmla="*/ 0 h 233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20584" h="233319">
                    <a:moveTo>
                      <a:pt x="148196" y="100727"/>
                    </a:moveTo>
                    <a:cubicBezTo>
                      <a:pt x="146528" y="99132"/>
                      <a:pt x="142979" y="99227"/>
                      <a:pt x="139456" y="102643"/>
                    </a:cubicBezTo>
                    <a:cubicBezTo>
                      <a:pt x="130654" y="109347"/>
                      <a:pt x="121031" y="112275"/>
                      <a:pt x="111846" y="112165"/>
                    </a:cubicBezTo>
                    <a:cubicBezTo>
                      <a:pt x="105846" y="112808"/>
                      <a:pt x="93976" y="110134"/>
                      <a:pt x="83905" y="102910"/>
                    </a:cubicBezTo>
                    <a:cubicBezTo>
                      <a:pt x="71294" y="95750"/>
                      <a:pt x="71132" y="105075"/>
                      <a:pt x="78955" y="110817"/>
                    </a:cubicBezTo>
                    <a:cubicBezTo>
                      <a:pt x="97987" y="129977"/>
                      <a:pt x="107848" y="156107"/>
                      <a:pt x="106989" y="185136"/>
                    </a:cubicBezTo>
                    <a:cubicBezTo>
                      <a:pt x="107344" y="193481"/>
                      <a:pt x="113769" y="191379"/>
                      <a:pt x="113999" y="186579"/>
                    </a:cubicBezTo>
                    <a:cubicBezTo>
                      <a:pt x="117445" y="161891"/>
                      <a:pt x="124658" y="130909"/>
                      <a:pt x="145642" y="108951"/>
                    </a:cubicBezTo>
                    <a:cubicBezTo>
                      <a:pt x="149649" y="105607"/>
                      <a:pt x="149863" y="102322"/>
                      <a:pt x="148196" y="100727"/>
                    </a:cubicBezTo>
                    <a:close/>
                    <a:moveTo>
                      <a:pt x="113768" y="0"/>
                    </a:moveTo>
                    <a:cubicBezTo>
                      <a:pt x="214371" y="182"/>
                      <a:pt x="249363" y="112029"/>
                      <a:pt x="195210" y="176513"/>
                    </a:cubicBezTo>
                    <a:cubicBezTo>
                      <a:pt x="182059" y="195448"/>
                      <a:pt x="172353" y="207985"/>
                      <a:pt x="164616" y="233319"/>
                    </a:cubicBezTo>
                    <a:lnTo>
                      <a:pt x="56912" y="233319"/>
                    </a:lnTo>
                    <a:cubicBezTo>
                      <a:pt x="52968" y="210928"/>
                      <a:pt x="40165" y="192967"/>
                      <a:pt x="21456" y="167623"/>
                    </a:cubicBezTo>
                    <a:cubicBezTo>
                      <a:pt x="-27843" y="108939"/>
                      <a:pt x="9832" y="344"/>
                      <a:pt x="113768" y="0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013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705F1E0E-0FE3-AC4F-9492-442EA6DC4E95}"/>
                  </a:ext>
                </a:extLst>
              </p:cNvPr>
              <p:cNvSpPr/>
              <p:nvPr/>
            </p:nvSpPr>
            <p:spPr>
              <a:xfrm>
                <a:off x="721202" y="783477"/>
                <a:ext cx="65439" cy="47488"/>
              </a:xfrm>
              <a:custGeom>
                <a:avLst/>
                <a:gdLst>
                  <a:gd name="connsiteX0" fmla="*/ 56475 w 63344"/>
                  <a:gd name="connsiteY0" fmla="*/ 240 h 45968"/>
                  <a:gd name="connsiteX1" fmla="*/ 62011 w 63344"/>
                  <a:gd name="connsiteY1" fmla="*/ 4229 h 45968"/>
                  <a:gd name="connsiteX2" fmla="*/ 59116 w 63344"/>
                  <a:gd name="connsiteY2" fmla="*/ 16500 h 45968"/>
                  <a:gd name="connsiteX3" fmla="*/ 13606 w 63344"/>
                  <a:gd name="connsiteY3" fmla="*/ 44635 h 45968"/>
                  <a:gd name="connsiteX4" fmla="*/ 1334 w 63344"/>
                  <a:gd name="connsiteY4" fmla="*/ 41740 h 45968"/>
                  <a:gd name="connsiteX5" fmla="*/ 4230 w 63344"/>
                  <a:gd name="connsiteY5" fmla="*/ 29468 h 45968"/>
                  <a:gd name="connsiteX6" fmla="*/ 49740 w 63344"/>
                  <a:gd name="connsiteY6" fmla="*/ 1334 h 45968"/>
                  <a:gd name="connsiteX7" fmla="*/ 56475 w 63344"/>
                  <a:gd name="connsiteY7" fmla="*/ 240 h 45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3344" h="45968">
                    <a:moveTo>
                      <a:pt x="56475" y="240"/>
                    </a:moveTo>
                    <a:cubicBezTo>
                      <a:pt x="58696" y="764"/>
                      <a:pt x="60717" y="2135"/>
                      <a:pt x="62011" y="4229"/>
                    </a:cubicBezTo>
                    <a:cubicBezTo>
                      <a:pt x="64600" y="8417"/>
                      <a:pt x="63304" y="13911"/>
                      <a:pt x="59116" y="16500"/>
                    </a:cubicBezTo>
                    <a:lnTo>
                      <a:pt x="13606" y="44635"/>
                    </a:lnTo>
                    <a:cubicBezTo>
                      <a:pt x="9418" y="47224"/>
                      <a:pt x="3924" y="45928"/>
                      <a:pt x="1334" y="41740"/>
                    </a:cubicBezTo>
                    <a:cubicBezTo>
                      <a:pt x="-1255" y="37552"/>
                      <a:pt x="42" y="32058"/>
                      <a:pt x="4230" y="29468"/>
                    </a:cubicBezTo>
                    <a:lnTo>
                      <a:pt x="49740" y="1334"/>
                    </a:lnTo>
                    <a:cubicBezTo>
                      <a:pt x="51834" y="39"/>
                      <a:pt x="54254" y="-284"/>
                      <a:pt x="56475" y="240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01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CA72FE09-045F-2A4D-8982-77C73F1E5DF5}"/>
                  </a:ext>
                </a:extLst>
              </p:cNvPr>
              <p:cNvSpPr/>
              <p:nvPr/>
            </p:nvSpPr>
            <p:spPr>
              <a:xfrm>
                <a:off x="381000" y="786503"/>
                <a:ext cx="65343" cy="47190"/>
              </a:xfrm>
              <a:custGeom>
                <a:avLst/>
                <a:gdLst>
                  <a:gd name="connsiteX0" fmla="*/ 6636 w 63252"/>
                  <a:gd name="connsiteY0" fmla="*/ 232 h 45680"/>
                  <a:gd name="connsiteX1" fmla="*/ 13142 w 63252"/>
                  <a:gd name="connsiteY1" fmla="*/ 1288 h 45680"/>
                  <a:gd name="connsiteX2" fmla="*/ 59168 w 63252"/>
                  <a:gd name="connsiteY2" fmla="*/ 29742 h 45680"/>
                  <a:gd name="connsiteX3" fmla="*/ 61965 w 63252"/>
                  <a:gd name="connsiteY3" fmla="*/ 41596 h 45680"/>
                  <a:gd name="connsiteX4" fmla="*/ 50111 w 63252"/>
                  <a:gd name="connsiteY4" fmla="*/ 44392 h 45680"/>
                  <a:gd name="connsiteX5" fmla="*/ 4085 w 63252"/>
                  <a:gd name="connsiteY5" fmla="*/ 15939 h 45680"/>
                  <a:gd name="connsiteX6" fmla="*/ 1288 w 63252"/>
                  <a:gd name="connsiteY6" fmla="*/ 4085 h 45680"/>
                  <a:gd name="connsiteX7" fmla="*/ 6636 w 63252"/>
                  <a:gd name="connsiteY7" fmla="*/ 232 h 45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3252" h="45680">
                    <a:moveTo>
                      <a:pt x="6636" y="232"/>
                    </a:moveTo>
                    <a:cubicBezTo>
                      <a:pt x="8781" y="-274"/>
                      <a:pt x="11119" y="38"/>
                      <a:pt x="13142" y="1288"/>
                    </a:cubicBezTo>
                    <a:lnTo>
                      <a:pt x="59168" y="29742"/>
                    </a:lnTo>
                    <a:cubicBezTo>
                      <a:pt x="63214" y="32243"/>
                      <a:pt x="64466" y="37550"/>
                      <a:pt x="61965" y="41596"/>
                    </a:cubicBezTo>
                    <a:cubicBezTo>
                      <a:pt x="59463" y="45641"/>
                      <a:pt x="54156" y="46894"/>
                      <a:pt x="50111" y="44392"/>
                    </a:cubicBezTo>
                    <a:lnTo>
                      <a:pt x="4085" y="15939"/>
                    </a:lnTo>
                    <a:cubicBezTo>
                      <a:pt x="39" y="13438"/>
                      <a:pt x="-1213" y="8131"/>
                      <a:pt x="1288" y="4085"/>
                    </a:cubicBezTo>
                    <a:cubicBezTo>
                      <a:pt x="2539" y="2062"/>
                      <a:pt x="4491" y="738"/>
                      <a:pt x="6636" y="232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01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F5E25529-4710-8840-9CE0-4E625B009969}"/>
                  </a:ext>
                </a:extLst>
              </p:cNvPr>
              <p:cNvSpPr/>
              <p:nvPr/>
            </p:nvSpPr>
            <p:spPr>
              <a:xfrm>
                <a:off x="731966" y="890747"/>
                <a:ext cx="73416" cy="21066"/>
              </a:xfrm>
              <a:custGeom>
                <a:avLst/>
                <a:gdLst>
                  <a:gd name="connsiteX0" fmla="*/ 9927 w 71066"/>
                  <a:gd name="connsiteY0" fmla="*/ 0 h 20391"/>
                  <a:gd name="connsiteX1" fmla="*/ 60870 w 71066"/>
                  <a:gd name="connsiteY1" fmla="*/ 0 h 20391"/>
                  <a:gd name="connsiteX2" fmla="*/ 71066 w 71066"/>
                  <a:gd name="connsiteY2" fmla="*/ 10196 h 20391"/>
                  <a:gd name="connsiteX3" fmla="*/ 60870 w 71066"/>
                  <a:gd name="connsiteY3" fmla="*/ 20391 h 20391"/>
                  <a:gd name="connsiteX4" fmla="*/ 9927 w 71066"/>
                  <a:gd name="connsiteY4" fmla="*/ 20391 h 20391"/>
                  <a:gd name="connsiteX5" fmla="*/ 532 w 71066"/>
                  <a:gd name="connsiteY5" fmla="*/ 14164 h 20391"/>
                  <a:gd name="connsiteX6" fmla="*/ 532 w 71066"/>
                  <a:gd name="connsiteY6" fmla="*/ 6227 h 20391"/>
                  <a:gd name="connsiteX7" fmla="*/ 9927 w 71066"/>
                  <a:gd name="connsiteY7" fmla="*/ 0 h 20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1066" h="20391">
                    <a:moveTo>
                      <a:pt x="9927" y="0"/>
                    </a:moveTo>
                    <a:lnTo>
                      <a:pt x="60870" y="0"/>
                    </a:lnTo>
                    <a:cubicBezTo>
                      <a:pt x="66501" y="0"/>
                      <a:pt x="71066" y="4565"/>
                      <a:pt x="71066" y="10196"/>
                    </a:cubicBezTo>
                    <a:cubicBezTo>
                      <a:pt x="71066" y="15827"/>
                      <a:pt x="66501" y="20391"/>
                      <a:pt x="60870" y="20391"/>
                    </a:cubicBezTo>
                    <a:lnTo>
                      <a:pt x="9927" y="20391"/>
                    </a:lnTo>
                    <a:cubicBezTo>
                      <a:pt x="5703" y="20391"/>
                      <a:pt x="2080" y="17824"/>
                      <a:pt x="532" y="14164"/>
                    </a:cubicBezTo>
                    <a:cubicBezTo>
                      <a:pt x="-29" y="10676"/>
                      <a:pt x="-310" y="9434"/>
                      <a:pt x="532" y="6227"/>
                    </a:cubicBezTo>
                    <a:cubicBezTo>
                      <a:pt x="2080" y="2568"/>
                      <a:pt x="5703" y="0"/>
                      <a:pt x="9927" y="0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01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102CB155-DF44-3B49-AB35-4001FAAB2D0E}"/>
                  </a:ext>
                </a:extLst>
              </p:cNvPr>
              <p:cNvSpPr/>
              <p:nvPr/>
            </p:nvSpPr>
            <p:spPr>
              <a:xfrm>
                <a:off x="719454" y="978646"/>
                <a:ext cx="66871" cy="44152"/>
              </a:xfrm>
              <a:custGeom>
                <a:avLst/>
                <a:gdLst>
                  <a:gd name="connsiteX0" fmla="*/ 4775 w 64730"/>
                  <a:gd name="connsiteY0" fmla="*/ 752 h 42739"/>
                  <a:gd name="connsiteX1" fmla="*/ 12566 w 64730"/>
                  <a:gd name="connsiteY1" fmla="*/ 789 h 42739"/>
                  <a:gd name="connsiteX2" fmla="*/ 60305 w 64730"/>
                  <a:gd name="connsiteY2" fmla="*/ 26805 h 42739"/>
                  <a:gd name="connsiteX3" fmla="*/ 63694 w 64730"/>
                  <a:gd name="connsiteY3" fmla="*/ 38314 h 42739"/>
                  <a:gd name="connsiteX4" fmla="*/ 52185 w 64730"/>
                  <a:gd name="connsiteY4" fmla="*/ 41703 h 42739"/>
                  <a:gd name="connsiteX5" fmla="*/ 4446 w 64730"/>
                  <a:gd name="connsiteY5" fmla="*/ 15687 h 42739"/>
                  <a:gd name="connsiteX6" fmla="*/ 1057 w 64730"/>
                  <a:gd name="connsiteY6" fmla="*/ 4178 h 42739"/>
                  <a:gd name="connsiteX7" fmla="*/ 4775 w 64730"/>
                  <a:gd name="connsiteY7" fmla="*/ 752 h 42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730" h="42739">
                    <a:moveTo>
                      <a:pt x="4775" y="752"/>
                    </a:moveTo>
                    <a:cubicBezTo>
                      <a:pt x="6845" y="-110"/>
                      <a:pt x="9593" y="-395"/>
                      <a:pt x="12566" y="789"/>
                    </a:cubicBezTo>
                    <a:lnTo>
                      <a:pt x="60305" y="26805"/>
                    </a:lnTo>
                    <a:cubicBezTo>
                      <a:pt x="64419" y="29047"/>
                      <a:pt x="65936" y="34199"/>
                      <a:pt x="63694" y="38314"/>
                    </a:cubicBezTo>
                    <a:cubicBezTo>
                      <a:pt x="61452" y="42428"/>
                      <a:pt x="56300" y="43945"/>
                      <a:pt x="52185" y="41703"/>
                    </a:cubicBezTo>
                    <a:lnTo>
                      <a:pt x="4446" y="15687"/>
                    </a:lnTo>
                    <a:cubicBezTo>
                      <a:pt x="135" y="13362"/>
                      <a:pt x="-1139" y="6942"/>
                      <a:pt x="1057" y="4178"/>
                    </a:cubicBezTo>
                    <a:cubicBezTo>
                      <a:pt x="1315" y="3054"/>
                      <a:pt x="2705" y="1615"/>
                      <a:pt x="4775" y="752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01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7E14978A-8D2E-0948-9B90-834F2BC39D9B}"/>
                  </a:ext>
                </a:extLst>
              </p:cNvPr>
              <p:cNvSpPr/>
              <p:nvPr/>
            </p:nvSpPr>
            <p:spPr>
              <a:xfrm>
                <a:off x="383607" y="979929"/>
                <a:ext cx="67223" cy="46002"/>
              </a:xfrm>
              <a:custGeom>
                <a:avLst/>
                <a:gdLst>
                  <a:gd name="connsiteX0" fmla="*/ 57922 w 65071"/>
                  <a:gd name="connsiteY0" fmla="*/ 409 h 44530"/>
                  <a:gd name="connsiteX1" fmla="*/ 63855 w 65071"/>
                  <a:gd name="connsiteY1" fmla="*/ 5198 h 44530"/>
                  <a:gd name="connsiteX2" fmla="*/ 59874 w 65071"/>
                  <a:gd name="connsiteY2" fmla="*/ 18713 h 44530"/>
                  <a:gd name="connsiteX3" fmla="*/ 14732 w 65071"/>
                  <a:gd name="connsiteY3" fmla="*/ 43314 h 44530"/>
                  <a:gd name="connsiteX4" fmla="*/ 1217 w 65071"/>
                  <a:gd name="connsiteY4" fmla="*/ 39333 h 44530"/>
                  <a:gd name="connsiteX5" fmla="*/ 5198 w 65071"/>
                  <a:gd name="connsiteY5" fmla="*/ 25818 h 44530"/>
                  <a:gd name="connsiteX6" fmla="*/ 50340 w 65071"/>
                  <a:gd name="connsiteY6" fmla="*/ 1217 h 44530"/>
                  <a:gd name="connsiteX7" fmla="*/ 57922 w 65071"/>
                  <a:gd name="connsiteY7" fmla="*/ 409 h 44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5071" h="44530">
                    <a:moveTo>
                      <a:pt x="57922" y="409"/>
                    </a:moveTo>
                    <a:cubicBezTo>
                      <a:pt x="60367" y="1129"/>
                      <a:pt x="62538" y="2782"/>
                      <a:pt x="63855" y="5198"/>
                    </a:cubicBezTo>
                    <a:cubicBezTo>
                      <a:pt x="66488" y="10029"/>
                      <a:pt x="64705" y="16080"/>
                      <a:pt x="59874" y="18713"/>
                    </a:cubicBezTo>
                    <a:lnTo>
                      <a:pt x="14732" y="43314"/>
                    </a:lnTo>
                    <a:cubicBezTo>
                      <a:pt x="9901" y="45947"/>
                      <a:pt x="3850" y="44164"/>
                      <a:pt x="1217" y="39333"/>
                    </a:cubicBezTo>
                    <a:cubicBezTo>
                      <a:pt x="-1416" y="34502"/>
                      <a:pt x="366" y="28451"/>
                      <a:pt x="5198" y="25818"/>
                    </a:cubicBezTo>
                    <a:lnTo>
                      <a:pt x="50340" y="1217"/>
                    </a:lnTo>
                    <a:cubicBezTo>
                      <a:pt x="52756" y="-99"/>
                      <a:pt x="55476" y="-312"/>
                      <a:pt x="57922" y="409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01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8435A17C-45C3-5D43-84B7-5CB88337F9DF}"/>
                  </a:ext>
                </a:extLst>
              </p:cNvPr>
              <p:cNvSpPr/>
              <p:nvPr/>
            </p:nvSpPr>
            <p:spPr>
              <a:xfrm>
                <a:off x="521658" y="1031571"/>
                <a:ext cx="127978" cy="21489"/>
              </a:xfrm>
              <a:custGeom>
                <a:avLst/>
                <a:gdLst>
                  <a:gd name="connsiteX0" fmla="*/ 10401 w 123882"/>
                  <a:gd name="connsiteY0" fmla="*/ 0 h 20801"/>
                  <a:gd name="connsiteX1" fmla="*/ 113482 w 123882"/>
                  <a:gd name="connsiteY1" fmla="*/ 0 h 20801"/>
                  <a:gd name="connsiteX2" fmla="*/ 123882 w 123882"/>
                  <a:gd name="connsiteY2" fmla="*/ 10400 h 20801"/>
                  <a:gd name="connsiteX3" fmla="*/ 113482 w 123882"/>
                  <a:gd name="connsiteY3" fmla="*/ 20801 h 20801"/>
                  <a:gd name="connsiteX4" fmla="*/ 10401 w 123882"/>
                  <a:gd name="connsiteY4" fmla="*/ 20801 h 20801"/>
                  <a:gd name="connsiteX5" fmla="*/ 0 w 123882"/>
                  <a:gd name="connsiteY5" fmla="*/ 10400 h 20801"/>
                  <a:gd name="connsiteX6" fmla="*/ 10401 w 123882"/>
                  <a:gd name="connsiteY6" fmla="*/ 0 h 20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3882" h="20801">
                    <a:moveTo>
                      <a:pt x="10401" y="0"/>
                    </a:moveTo>
                    <a:lnTo>
                      <a:pt x="113482" y="0"/>
                    </a:lnTo>
                    <a:cubicBezTo>
                      <a:pt x="119226" y="0"/>
                      <a:pt x="123882" y="4656"/>
                      <a:pt x="123882" y="10400"/>
                    </a:cubicBezTo>
                    <a:cubicBezTo>
                      <a:pt x="123882" y="16144"/>
                      <a:pt x="119226" y="20801"/>
                      <a:pt x="113482" y="20801"/>
                    </a:cubicBezTo>
                    <a:lnTo>
                      <a:pt x="10401" y="20801"/>
                    </a:lnTo>
                    <a:cubicBezTo>
                      <a:pt x="4657" y="20801"/>
                      <a:pt x="0" y="16144"/>
                      <a:pt x="0" y="10400"/>
                    </a:cubicBezTo>
                    <a:cubicBezTo>
                      <a:pt x="0" y="4656"/>
                      <a:pt x="4657" y="0"/>
                      <a:pt x="10401" y="0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01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0D1D08B7-E0D2-D44C-A8FE-616DFCEF5F5F}"/>
                  </a:ext>
                </a:extLst>
              </p:cNvPr>
              <p:cNvSpPr/>
              <p:nvPr/>
            </p:nvSpPr>
            <p:spPr>
              <a:xfrm>
                <a:off x="529375" y="1070159"/>
                <a:ext cx="111265" cy="31279"/>
              </a:xfrm>
              <a:custGeom>
                <a:avLst/>
                <a:gdLst>
                  <a:gd name="connsiteX0" fmla="*/ 10401 w 107704"/>
                  <a:gd name="connsiteY0" fmla="*/ 0 h 30278"/>
                  <a:gd name="connsiteX1" fmla="*/ 97303 w 107704"/>
                  <a:gd name="connsiteY1" fmla="*/ 0 h 30278"/>
                  <a:gd name="connsiteX2" fmla="*/ 107704 w 107704"/>
                  <a:gd name="connsiteY2" fmla="*/ 10401 h 30278"/>
                  <a:gd name="connsiteX3" fmla="*/ 101351 w 107704"/>
                  <a:gd name="connsiteY3" fmla="*/ 19984 h 30278"/>
                  <a:gd name="connsiteX4" fmla="*/ 99383 w 107704"/>
                  <a:gd name="connsiteY4" fmla="*/ 20381 h 30278"/>
                  <a:gd name="connsiteX5" fmla="*/ 99383 w 107704"/>
                  <a:gd name="connsiteY5" fmla="*/ 22650 h 30278"/>
                  <a:gd name="connsiteX6" fmla="*/ 91756 w 107704"/>
                  <a:gd name="connsiteY6" fmla="*/ 30278 h 30278"/>
                  <a:gd name="connsiteX7" fmla="*/ 16410 w 107704"/>
                  <a:gd name="connsiteY7" fmla="*/ 30278 h 30278"/>
                  <a:gd name="connsiteX8" fmla="*/ 8783 w 107704"/>
                  <a:gd name="connsiteY8" fmla="*/ 22650 h 30278"/>
                  <a:gd name="connsiteX9" fmla="*/ 8783 w 107704"/>
                  <a:gd name="connsiteY9" fmla="*/ 20475 h 30278"/>
                  <a:gd name="connsiteX10" fmla="*/ 6352 w 107704"/>
                  <a:gd name="connsiteY10" fmla="*/ 19984 h 30278"/>
                  <a:gd name="connsiteX11" fmla="*/ 0 w 107704"/>
                  <a:gd name="connsiteY11" fmla="*/ 10401 h 30278"/>
                  <a:gd name="connsiteX12" fmla="*/ 10401 w 107704"/>
                  <a:gd name="connsiteY12" fmla="*/ 0 h 30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7704" h="30278">
                    <a:moveTo>
                      <a:pt x="10401" y="0"/>
                    </a:moveTo>
                    <a:lnTo>
                      <a:pt x="97303" y="0"/>
                    </a:lnTo>
                    <a:cubicBezTo>
                      <a:pt x="103047" y="0"/>
                      <a:pt x="107704" y="4657"/>
                      <a:pt x="107704" y="10401"/>
                    </a:cubicBezTo>
                    <a:cubicBezTo>
                      <a:pt x="107704" y="14709"/>
                      <a:pt x="105084" y="18405"/>
                      <a:pt x="101351" y="19984"/>
                    </a:cubicBezTo>
                    <a:lnTo>
                      <a:pt x="99383" y="20381"/>
                    </a:lnTo>
                    <a:lnTo>
                      <a:pt x="99383" y="22650"/>
                    </a:lnTo>
                    <a:cubicBezTo>
                      <a:pt x="99383" y="26863"/>
                      <a:pt x="95968" y="30278"/>
                      <a:pt x="91756" y="30278"/>
                    </a:cubicBezTo>
                    <a:lnTo>
                      <a:pt x="16410" y="30278"/>
                    </a:lnTo>
                    <a:cubicBezTo>
                      <a:pt x="12198" y="30278"/>
                      <a:pt x="8783" y="26863"/>
                      <a:pt x="8783" y="22650"/>
                    </a:cubicBezTo>
                    <a:lnTo>
                      <a:pt x="8783" y="20475"/>
                    </a:lnTo>
                    <a:lnTo>
                      <a:pt x="6352" y="19984"/>
                    </a:lnTo>
                    <a:cubicBezTo>
                      <a:pt x="2619" y="18405"/>
                      <a:pt x="0" y="14709"/>
                      <a:pt x="0" y="10401"/>
                    </a:cubicBezTo>
                    <a:cubicBezTo>
                      <a:pt x="0" y="4657"/>
                      <a:pt x="4657" y="0"/>
                      <a:pt x="10401" y="0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01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7A9AE86-C4F5-F14E-91C2-E62F3A8EB03D}"/>
                </a:ext>
              </a:extLst>
            </p:cNvPr>
            <p:cNvSpPr/>
            <p:nvPr/>
          </p:nvSpPr>
          <p:spPr>
            <a:xfrm>
              <a:off x="334072" y="1410916"/>
              <a:ext cx="7819328" cy="496594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58B704A-AF6F-6649-AD4F-EDE543CCC81D}"/>
              </a:ext>
            </a:extLst>
          </p:cNvPr>
          <p:cNvGrpSpPr/>
          <p:nvPr/>
        </p:nvGrpSpPr>
        <p:grpSpPr>
          <a:xfrm>
            <a:off x="332115" y="2039357"/>
            <a:ext cx="5916285" cy="1141993"/>
            <a:chOff x="1370730" y="2078597"/>
            <a:chExt cx="5916285" cy="1141993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0AEA5257-6F0D-A644-BAE9-A706A41F0772}"/>
                </a:ext>
              </a:extLst>
            </p:cNvPr>
            <p:cNvSpPr/>
            <p:nvPr/>
          </p:nvSpPr>
          <p:spPr>
            <a:xfrm>
              <a:off x="5833105" y="2078597"/>
              <a:ext cx="145391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0" dirty="0">
                  <a:solidFill>
                    <a:srgbClr val="00B050"/>
                  </a:solidFill>
                  <a:sym typeface="Wingdings" pitchFamily="2" charset="2"/>
                </a:rPr>
                <a:t></a:t>
              </a:r>
              <a:endParaRPr lang="en-US" sz="4400" dirty="0">
                <a:solidFill>
                  <a:srgbClr val="00B050"/>
                </a:solidFill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DCAF097-F7DA-1A48-B721-F9231008D295}"/>
                </a:ext>
              </a:extLst>
            </p:cNvPr>
            <p:cNvGrpSpPr/>
            <p:nvPr/>
          </p:nvGrpSpPr>
          <p:grpSpPr>
            <a:xfrm>
              <a:off x="1370730" y="2424579"/>
              <a:ext cx="4462375" cy="796011"/>
              <a:chOff x="1370730" y="2424579"/>
              <a:chExt cx="4462375" cy="796011"/>
            </a:xfrm>
          </p:grpSpPr>
          <p:sp>
            <p:nvSpPr>
              <p:cNvPr id="107" name="Rounded Rectangular Callout 106">
                <a:extLst>
                  <a:ext uri="{FF2B5EF4-FFF2-40B4-BE49-F238E27FC236}">
                    <a16:creationId xmlns:a16="http://schemas.microsoft.com/office/drawing/2014/main" id="{EEC982C5-C8A5-064B-BC0B-09F32294B576}"/>
                  </a:ext>
                </a:extLst>
              </p:cNvPr>
              <p:cNvSpPr/>
              <p:nvPr/>
            </p:nvSpPr>
            <p:spPr>
              <a:xfrm>
                <a:off x="1370730" y="2424579"/>
                <a:ext cx="4462375" cy="796011"/>
              </a:xfrm>
              <a:custGeom>
                <a:avLst/>
                <a:gdLst>
                  <a:gd name="connsiteX0" fmla="*/ 0 w 5830830"/>
                  <a:gd name="connsiteY0" fmla="*/ 62905 h 377422"/>
                  <a:gd name="connsiteX1" fmla="*/ 62905 w 5830830"/>
                  <a:gd name="connsiteY1" fmla="*/ 0 h 377422"/>
                  <a:gd name="connsiteX2" fmla="*/ 971805 w 5830830"/>
                  <a:gd name="connsiteY2" fmla="*/ 0 h 377422"/>
                  <a:gd name="connsiteX3" fmla="*/ 971805 w 5830830"/>
                  <a:gd name="connsiteY3" fmla="*/ 0 h 377422"/>
                  <a:gd name="connsiteX4" fmla="*/ 2429513 w 5830830"/>
                  <a:gd name="connsiteY4" fmla="*/ 0 h 377422"/>
                  <a:gd name="connsiteX5" fmla="*/ 5767925 w 5830830"/>
                  <a:gd name="connsiteY5" fmla="*/ 0 h 377422"/>
                  <a:gd name="connsiteX6" fmla="*/ 5830830 w 5830830"/>
                  <a:gd name="connsiteY6" fmla="*/ 62905 h 377422"/>
                  <a:gd name="connsiteX7" fmla="*/ 5830830 w 5830830"/>
                  <a:gd name="connsiteY7" fmla="*/ 220163 h 377422"/>
                  <a:gd name="connsiteX8" fmla="*/ 5830830 w 5830830"/>
                  <a:gd name="connsiteY8" fmla="*/ 220163 h 377422"/>
                  <a:gd name="connsiteX9" fmla="*/ 5830830 w 5830830"/>
                  <a:gd name="connsiteY9" fmla="*/ 314518 h 377422"/>
                  <a:gd name="connsiteX10" fmla="*/ 5830830 w 5830830"/>
                  <a:gd name="connsiteY10" fmla="*/ 314517 h 377422"/>
                  <a:gd name="connsiteX11" fmla="*/ 5767925 w 5830830"/>
                  <a:gd name="connsiteY11" fmla="*/ 377422 h 377422"/>
                  <a:gd name="connsiteX12" fmla="*/ 2429513 w 5830830"/>
                  <a:gd name="connsiteY12" fmla="*/ 377422 h 377422"/>
                  <a:gd name="connsiteX13" fmla="*/ 1631350 w 5830830"/>
                  <a:gd name="connsiteY13" fmla="*/ 622275 h 377422"/>
                  <a:gd name="connsiteX14" fmla="*/ 971805 w 5830830"/>
                  <a:gd name="connsiteY14" fmla="*/ 377422 h 377422"/>
                  <a:gd name="connsiteX15" fmla="*/ 62905 w 5830830"/>
                  <a:gd name="connsiteY15" fmla="*/ 377422 h 377422"/>
                  <a:gd name="connsiteX16" fmla="*/ 0 w 5830830"/>
                  <a:gd name="connsiteY16" fmla="*/ 314517 h 377422"/>
                  <a:gd name="connsiteX17" fmla="*/ 0 w 5830830"/>
                  <a:gd name="connsiteY17" fmla="*/ 314518 h 377422"/>
                  <a:gd name="connsiteX18" fmla="*/ 0 w 5830830"/>
                  <a:gd name="connsiteY18" fmla="*/ 220163 h 377422"/>
                  <a:gd name="connsiteX19" fmla="*/ 0 w 5830830"/>
                  <a:gd name="connsiteY19" fmla="*/ 220163 h 377422"/>
                  <a:gd name="connsiteX20" fmla="*/ 0 w 5830830"/>
                  <a:gd name="connsiteY20" fmla="*/ 62905 h 377422"/>
                  <a:gd name="connsiteX0" fmla="*/ 0 w 5830830"/>
                  <a:gd name="connsiteY0" fmla="*/ 62905 h 622275"/>
                  <a:gd name="connsiteX1" fmla="*/ 62905 w 5830830"/>
                  <a:gd name="connsiteY1" fmla="*/ 0 h 622275"/>
                  <a:gd name="connsiteX2" fmla="*/ 971805 w 5830830"/>
                  <a:gd name="connsiteY2" fmla="*/ 0 h 622275"/>
                  <a:gd name="connsiteX3" fmla="*/ 971805 w 5830830"/>
                  <a:gd name="connsiteY3" fmla="*/ 0 h 622275"/>
                  <a:gd name="connsiteX4" fmla="*/ 2429513 w 5830830"/>
                  <a:gd name="connsiteY4" fmla="*/ 0 h 622275"/>
                  <a:gd name="connsiteX5" fmla="*/ 5767925 w 5830830"/>
                  <a:gd name="connsiteY5" fmla="*/ 0 h 622275"/>
                  <a:gd name="connsiteX6" fmla="*/ 5830830 w 5830830"/>
                  <a:gd name="connsiteY6" fmla="*/ 62905 h 622275"/>
                  <a:gd name="connsiteX7" fmla="*/ 5830830 w 5830830"/>
                  <a:gd name="connsiteY7" fmla="*/ 220163 h 622275"/>
                  <a:gd name="connsiteX8" fmla="*/ 5830830 w 5830830"/>
                  <a:gd name="connsiteY8" fmla="*/ 220163 h 622275"/>
                  <a:gd name="connsiteX9" fmla="*/ 5830830 w 5830830"/>
                  <a:gd name="connsiteY9" fmla="*/ 314518 h 622275"/>
                  <a:gd name="connsiteX10" fmla="*/ 5830830 w 5830830"/>
                  <a:gd name="connsiteY10" fmla="*/ 314517 h 622275"/>
                  <a:gd name="connsiteX11" fmla="*/ 5767925 w 5830830"/>
                  <a:gd name="connsiteY11" fmla="*/ 377422 h 622275"/>
                  <a:gd name="connsiteX12" fmla="*/ 1560833 w 5830830"/>
                  <a:gd name="connsiteY12" fmla="*/ 377422 h 622275"/>
                  <a:gd name="connsiteX13" fmla="*/ 1631350 w 5830830"/>
                  <a:gd name="connsiteY13" fmla="*/ 622275 h 622275"/>
                  <a:gd name="connsiteX14" fmla="*/ 971805 w 5830830"/>
                  <a:gd name="connsiteY14" fmla="*/ 377422 h 622275"/>
                  <a:gd name="connsiteX15" fmla="*/ 62905 w 5830830"/>
                  <a:gd name="connsiteY15" fmla="*/ 377422 h 622275"/>
                  <a:gd name="connsiteX16" fmla="*/ 0 w 5830830"/>
                  <a:gd name="connsiteY16" fmla="*/ 314517 h 622275"/>
                  <a:gd name="connsiteX17" fmla="*/ 0 w 5830830"/>
                  <a:gd name="connsiteY17" fmla="*/ 314518 h 622275"/>
                  <a:gd name="connsiteX18" fmla="*/ 0 w 5830830"/>
                  <a:gd name="connsiteY18" fmla="*/ 220163 h 622275"/>
                  <a:gd name="connsiteX19" fmla="*/ 0 w 5830830"/>
                  <a:gd name="connsiteY19" fmla="*/ 220163 h 622275"/>
                  <a:gd name="connsiteX20" fmla="*/ 0 w 5830830"/>
                  <a:gd name="connsiteY20" fmla="*/ 62905 h 622275"/>
                  <a:gd name="connsiteX0" fmla="*/ 0 w 5830830"/>
                  <a:gd name="connsiteY0" fmla="*/ 62905 h 622275"/>
                  <a:gd name="connsiteX1" fmla="*/ 62905 w 5830830"/>
                  <a:gd name="connsiteY1" fmla="*/ 0 h 622275"/>
                  <a:gd name="connsiteX2" fmla="*/ 971805 w 5830830"/>
                  <a:gd name="connsiteY2" fmla="*/ 0 h 622275"/>
                  <a:gd name="connsiteX3" fmla="*/ 971805 w 5830830"/>
                  <a:gd name="connsiteY3" fmla="*/ 0 h 622275"/>
                  <a:gd name="connsiteX4" fmla="*/ 2429513 w 5830830"/>
                  <a:gd name="connsiteY4" fmla="*/ 0 h 622275"/>
                  <a:gd name="connsiteX5" fmla="*/ 5767925 w 5830830"/>
                  <a:gd name="connsiteY5" fmla="*/ 0 h 622275"/>
                  <a:gd name="connsiteX6" fmla="*/ 5830830 w 5830830"/>
                  <a:gd name="connsiteY6" fmla="*/ 62905 h 622275"/>
                  <a:gd name="connsiteX7" fmla="*/ 5830830 w 5830830"/>
                  <a:gd name="connsiteY7" fmla="*/ 220163 h 622275"/>
                  <a:gd name="connsiteX8" fmla="*/ 5830830 w 5830830"/>
                  <a:gd name="connsiteY8" fmla="*/ 220163 h 622275"/>
                  <a:gd name="connsiteX9" fmla="*/ 5830830 w 5830830"/>
                  <a:gd name="connsiteY9" fmla="*/ 314518 h 622275"/>
                  <a:gd name="connsiteX10" fmla="*/ 5830830 w 5830830"/>
                  <a:gd name="connsiteY10" fmla="*/ 314517 h 622275"/>
                  <a:gd name="connsiteX11" fmla="*/ 5767925 w 5830830"/>
                  <a:gd name="connsiteY11" fmla="*/ 377422 h 622275"/>
                  <a:gd name="connsiteX12" fmla="*/ 1560833 w 5830830"/>
                  <a:gd name="connsiteY12" fmla="*/ 377422 h 622275"/>
                  <a:gd name="connsiteX13" fmla="*/ 1631350 w 5830830"/>
                  <a:gd name="connsiteY13" fmla="*/ 622275 h 622275"/>
                  <a:gd name="connsiteX14" fmla="*/ 1255269 w 5830830"/>
                  <a:gd name="connsiteY14" fmla="*/ 368278 h 622275"/>
                  <a:gd name="connsiteX15" fmla="*/ 62905 w 5830830"/>
                  <a:gd name="connsiteY15" fmla="*/ 377422 h 622275"/>
                  <a:gd name="connsiteX16" fmla="*/ 0 w 5830830"/>
                  <a:gd name="connsiteY16" fmla="*/ 314517 h 622275"/>
                  <a:gd name="connsiteX17" fmla="*/ 0 w 5830830"/>
                  <a:gd name="connsiteY17" fmla="*/ 314518 h 622275"/>
                  <a:gd name="connsiteX18" fmla="*/ 0 w 5830830"/>
                  <a:gd name="connsiteY18" fmla="*/ 220163 h 622275"/>
                  <a:gd name="connsiteX19" fmla="*/ 0 w 5830830"/>
                  <a:gd name="connsiteY19" fmla="*/ 220163 h 622275"/>
                  <a:gd name="connsiteX20" fmla="*/ 0 w 5830830"/>
                  <a:gd name="connsiteY20" fmla="*/ 62905 h 622275"/>
                  <a:gd name="connsiteX0" fmla="*/ 0 w 5830830"/>
                  <a:gd name="connsiteY0" fmla="*/ 62905 h 796011"/>
                  <a:gd name="connsiteX1" fmla="*/ 62905 w 5830830"/>
                  <a:gd name="connsiteY1" fmla="*/ 0 h 796011"/>
                  <a:gd name="connsiteX2" fmla="*/ 971805 w 5830830"/>
                  <a:gd name="connsiteY2" fmla="*/ 0 h 796011"/>
                  <a:gd name="connsiteX3" fmla="*/ 971805 w 5830830"/>
                  <a:gd name="connsiteY3" fmla="*/ 0 h 796011"/>
                  <a:gd name="connsiteX4" fmla="*/ 2429513 w 5830830"/>
                  <a:gd name="connsiteY4" fmla="*/ 0 h 796011"/>
                  <a:gd name="connsiteX5" fmla="*/ 5767925 w 5830830"/>
                  <a:gd name="connsiteY5" fmla="*/ 0 h 796011"/>
                  <a:gd name="connsiteX6" fmla="*/ 5830830 w 5830830"/>
                  <a:gd name="connsiteY6" fmla="*/ 62905 h 796011"/>
                  <a:gd name="connsiteX7" fmla="*/ 5830830 w 5830830"/>
                  <a:gd name="connsiteY7" fmla="*/ 220163 h 796011"/>
                  <a:gd name="connsiteX8" fmla="*/ 5830830 w 5830830"/>
                  <a:gd name="connsiteY8" fmla="*/ 220163 h 796011"/>
                  <a:gd name="connsiteX9" fmla="*/ 5830830 w 5830830"/>
                  <a:gd name="connsiteY9" fmla="*/ 314518 h 796011"/>
                  <a:gd name="connsiteX10" fmla="*/ 5830830 w 5830830"/>
                  <a:gd name="connsiteY10" fmla="*/ 314517 h 796011"/>
                  <a:gd name="connsiteX11" fmla="*/ 5767925 w 5830830"/>
                  <a:gd name="connsiteY11" fmla="*/ 377422 h 796011"/>
                  <a:gd name="connsiteX12" fmla="*/ 1560833 w 5830830"/>
                  <a:gd name="connsiteY12" fmla="*/ 377422 h 796011"/>
                  <a:gd name="connsiteX13" fmla="*/ 881542 w 5830830"/>
                  <a:gd name="connsiteY13" fmla="*/ 796011 h 796011"/>
                  <a:gd name="connsiteX14" fmla="*/ 1255269 w 5830830"/>
                  <a:gd name="connsiteY14" fmla="*/ 368278 h 796011"/>
                  <a:gd name="connsiteX15" fmla="*/ 62905 w 5830830"/>
                  <a:gd name="connsiteY15" fmla="*/ 377422 h 796011"/>
                  <a:gd name="connsiteX16" fmla="*/ 0 w 5830830"/>
                  <a:gd name="connsiteY16" fmla="*/ 314517 h 796011"/>
                  <a:gd name="connsiteX17" fmla="*/ 0 w 5830830"/>
                  <a:gd name="connsiteY17" fmla="*/ 314518 h 796011"/>
                  <a:gd name="connsiteX18" fmla="*/ 0 w 5830830"/>
                  <a:gd name="connsiteY18" fmla="*/ 220163 h 796011"/>
                  <a:gd name="connsiteX19" fmla="*/ 0 w 5830830"/>
                  <a:gd name="connsiteY19" fmla="*/ 220163 h 796011"/>
                  <a:gd name="connsiteX20" fmla="*/ 0 w 5830830"/>
                  <a:gd name="connsiteY20" fmla="*/ 62905 h 796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830830" h="796011">
                    <a:moveTo>
                      <a:pt x="0" y="62905"/>
                    </a:moveTo>
                    <a:cubicBezTo>
                      <a:pt x="0" y="28164"/>
                      <a:pt x="28164" y="0"/>
                      <a:pt x="62905" y="0"/>
                    </a:cubicBezTo>
                    <a:lnTo>
                      <a:pt x="971805" y="0"/>
                    </a:lnTo>
                    <a:lnTo>
                      <a:pt x="971805" y="0"/>
                    </a:lnTo>
                    <a:lnTo>
                      <a:pt x="2429513" y="0"/>
                    </a:lnTo>
                    <a:lnTo>
                      <a:pt x="5767925" y="0"/>
                    </a:lnTo>
                    <a:cubicBezTo>
                      <a:pt x="5802666" y="0"/>
                      <a:pt x="5830830" y="28164"/>
                      <a:pt x="5830830" y="62905"/>
                    </a:cubicBezTo>
                    <a:lnTo>
                      <a:pt x="5830830" y="220163"/>
                    </a:lnTo>
                    <a:lnTo>
                      <a:pt x="5830830" y="220163"/>
                    </a:lnTo>
                    <a:lnTo>
                      <a:pt x="5830830" y="314518"/>
                    </a:lnTo>
                    <a:lnTo>
                      <a:pt x="5830830" y="314517"/>
                    </a:lnTo>
                    <a:cubicBezTo>
                      <a:pt x="5830830" y="349258"/>
                      <a:pt x="5802666" y="377422"/>
                      <a:pt x="5767925" y="377422"/>
                    </a:cubicBezTo>
                    <a:lnTo>
                      <a:pt x="1560833" y="377422"/>
                    </a:lnTo>
                    <a:lnTo>
                      <a:pt x="881542" y="796011"/>
                    </a:lnTo>
                    <a:lnTo>
                      <a:pt x="1255269" y="368278"/>
                    </a:lnTo>
                    <a:lnTo>
                      <a:pt x="62905" y="377422"/>
                    </a:lnTo>
                    <a:cubicBezTo>
                      <a:pt x="28164" y="377422"/>
                      <a:pt x="0" y="349258"/>
                      <a:pt x="0" y="314517"/>
                    </a:cubicBezTo>
                    <a:lnTo>
                      <a:pt x="0" y="314518"/>
                    </a:lnTo>
                    <a:lnTo>
                      <a:pt x="0" y="220163"/>
                    </a:lnTo>
                    <a:lnTo>
                      <a:pt x="0" y="220163"/>
                    </a:lnTo>
                    <a:lnTo>
                      <a:pt x="0" y="62905"/>
                    </a:lnTo>
                    <a:close/>
                  </a:path>
                </a:pathLst>
              </a:custGeom>
              <a:solidFill>
                <a:srgbClr val="00B050">
                  <a:alpha val="1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aseline="-25000" dirty="0">
                  <a:solidFill>
                    <a:srgbClr val="00B050"/>
                  </a:solidFill>
                  <a:latin typeface="Helvetica" pitchFamily="2" charset="0"/>
                  <a:cs typeface="Gill Sans" panose="020B0502020104020203" pitchFamily="34" charset="-79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C45A838-6B1B-F84D-B5AA-4AC1D79E7258}"/>
                  </a:ext>
                </a:extLst>
              </p:cNvPr>
              <p:cNvSpPr txBox="1"/>
              <p:nvPr/>
            </p:nvSpPr>
            <p:spPr>
              <a:xfrm>
                <a:off x="1370730" y="2424579"/>
                <a:ext cx="44623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00B050"/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IODA: Always Predictable Latencies!</a:t>
                </a:r>
                <a:endParaRPr lang="en-US" baseline="-25000" dirty="0">
                  <a:solidFill>
                    <a:srgbClr val="00B050"/>
                  </a:solidFill>
                  <a:latin typeface="Helvetica" pitchFamily="2" charset="0"/>
                  <a:cs typeface="Gill Sans" panose="020B0502020104020203" pitchFamily="34" charset="-79"/>
                </a:endParaRPr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6621D65-26D6-3247-B02B-893042F9A45D}"/>
              </a:ext>
            </a:extLst>
          </p:cNvPr>
          <p:cNvGrpSpPr/>
          <p:nvPr/>
        </p:nvGrpSpPr>
        <p:grpSpPr>
          <a:xfrm>
            <a:off x="5715000" y="2647950"/>
            <a:ext cx="3352393" cy="659731"/>
            <a:chOff x="5715000" y="3055019"/>
            <a:chExt cx="3352393" cy="659731"/>
          </a:xfrm>
        </p:grpSpPr>
        <p:sp>
          <p:nvSpPr>
            <p:cNvPr id="49" name="Rounded Rectangle 48">
              <a:extLst>
                <a:ext uri="{FF2B5EF4-FFF2-40B4-BE49-F238E27FC236}">
                  <a16:creationId xmlns:a16="http://schemas.microsoft.com/office/drawing/2014/main" id="{5853F6A7-B6B8-524D-B689-5CDF14A60469}"/>
                </a:ext>
              </a:extLst>
            </p:cNvPr>
            <p:cNvSpPr/>
            <p:nvPr/>
          </p:nvSpPr>
          <p:spPr>
            <a:xfrm>
              <a:off x="5729221" y="3055019"/>
              <a:ext cx="3262379" cy="659731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1167F18C-D9CB-9446-A55A-3AA46DFDC40A}"/>
                </a:ext>
              </a:extLst>
            </p:cNvPr>
            <p:cNvSpPr txBox="1"/>
            <p:nvPr/>
          </p:nvSpPr>
          <p:spPr>
            <a:xfrm>
              <a:off x="5715000" y="3129273"/>
              <a:ext cx="33523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400" dirty="0">
                  <a:latin typeface="Gill Sans" panose="020B0502020104020203" pitchFamily="34" charset="-79"/>
                  <a:cs typeface="Gill Sans" panose="020B0502020104020203" pitchFamily="34" charset="-79"/>
                </a:rPr>
                <a:t>How long should </a:t>
              </a:r>
              <a:r>
                <a:rPr lang="en-US" sz="2400" i="1" dirty="0">
                  <a:latin typeface="Gill Sans" panose="020B0502020104020203" pitchFamily="34" charset="-79"/>
                  <a:cs typeface="Gill Sans" panose="020B0502020104020203" pitchFamily="34" charset="-79"/>
                </a:rPr>
                <a:t>TW</a:t>
              </a:r>
              <a:r>
                <a:rPr lang="en-US" sz="2400" dirty="0">
                  <a:latin typeface="Gill Sans" panose="020B0502020104020203" pitchFamily="34" charset="-79"/>
                  <a:cs typeface="Gill Sans" panose="020B0502020104020203" pitchFamily="34" charset="-79"/>
                </a:rPr>
                <a:t> be?</a:t>
              </a:r>
            </a:p>
          </p:txBody>
        </p:sp>
      </p:grpSp>
      <p:sp>
        <p:nvSpPr>
          <p:cNvPr id="52" name="Down Arrow 51">
            <a:extLst>
              <a:ext uri="{FF2B5EF4-FFF2-40B4-BE49-F238E27FC236}">
                <a16:creationId xmlns:a16="http://schemas.microsoft.com/office/drawing/2014/main" id="{FB681E52-60D6-D247-9521-0FD1A5460FFD}"/>
              </a:ext>
            </a:extLst>
          </p:cNvPr>
          <p:cNvSpPr/>
          <p:nvPr/>
        </p:nvSpPr>
        <p:spPr>
          <a:xfrm rot="13678126">
            <a:off x="5443967" y="3319567"/>
            <a:ext cx="570507" cy="829586"/>
          </a:xfrm>
          <a:prstGeom prst="downArrow">
            <a:avLst>
              <a:gd name="adj1" fmla="val 50000"/>
              <a:gd name="adj2" fmla="val 38697"/>
            </a:avLst>
          </a:prstGeom>
          <a:solidFill>
            <a:schemeClr val="tx1">
              <a:lumMod val="7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1146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808D8-DE4C-0C47-A6D5-AB35431F4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IODA Time Window (</a:t>
            </a:r>
            <a:r>
              <a:rPr lang="en-US" i="1" dirty="0"/>
              <a:t>TW</a:t>
            </a:r>
            <a:r>
              <a:rPr lang="en-US" dirty="0"/>
              <a:t>) Formulation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007DC5B7-C718-934B-A27D-53B5123897B3}"/>
              </a:ext>
            </a:extLst>
          </p:cNvPr>
          <p:cNvGrpSpPr/>
          <p:nvPr/>
        </p:nvGrpSpPr>
        <p:grpSpPr>
          <a:xfrm>
            <a:off x="5669272" y="1580354"/>
            <a:ext cx="3454412" cy="913145"/>
            <a:chOff x="5517505" y="1729034"/>
            <a:chExt cx="4605882" cy="121752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8FD568C-48A4-A643-AE64-44050A4703A6}"/>
                </a:ext>
              </a:extLst>
            </p:cNvPr>
            <p:cNvSpPr txBox="1"/>
            <p:nvPr/>
          </p:nvSpPr>
          <p:spPr>
            <a:xfrm>
              <a:off x="7432699" y="1905391"/>
              <a:ext cx="952488" cy="586828"/>
            </a:xfrm>
            <a:prstGeom prst="rect">
              <a:avLst/>
            </a:prstGeom>
            <a:solidFill>
              <a:srgbClr val="FF0000">
                <a:alpha val="7000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Gill Sans" panose="020B0502020104020203" pitchFamily="34" charset="-79"/>
                  <a:cs typeface="Gill Sans" panose="020B0502020104020203" pitchFamily="34" charset="-79"/>
                </a:rPr>
                <a:t>Busy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6169877-7CD4-A74E-AD81-63AC1281F605}"/>
                </a:ext>
              </a:extLst>
            </p:cNvPr>
            <p:cNvGrpSpPr/>
            <p:nvPr/>
          </p:nvGrpSpPr>
          <p:grpSpPr>
            <a:xfrm>
              <a:off x="5517505" y="1729034"/>
              <a:ext cx="4605882" cy="752475"/>
              <a:chOff x="4681787" y="3323281"/>
              <a:chExt cx="4605882" cy="752475"/>
            </a:xfrm>
          </p:grpSpPr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6F83887D-B08D-9347-903F-825D4FC09AB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681787" y="4025537"/>
                <a:ext cx="4605882" cy="0"/>
              </a:xfrm>
              <a:prstGeom prst="straightConnector1">
                <a:avLst/>
              </a:prstGeom>
              <a:ln w="88900">
                <a:headEnd type="triangl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882CCE03-BC83-654B-97B5-7EEB338F7BB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30566" y="3323281"/>
                <a:ext cx="0" cy="752475"/>
              </a:xfrm>
              <a:prstGeom prst="straightConnector1">
                <a:avLst/>
              </a:prstGeom>
              <a:ln w="88900">
                <a:headEnd type="triangl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5C309964-E422-1344-A845-37DBDF1874F0}"/>
                </a:ext>
              </a:extLst>
            </p:cNvPr>
            <p:cNvCxnSpPr>
              <a:cxnSpLocks/>
            </p:cNvCxnSpPr>
            <p:nvPr/>
          </p:nvCxnSpPr>
          <p:spPr>
            <a:xfrm>
              <a:off x="6492401" y="1954963"/>
              <a:ext cx="0" cy="430294"/>
            </a:xfrm>
            <a:prstGeom prst="straightConnector1">
              <a:avLst/>
            </a:prstGeom>
            <a:ln w="25400">
              <a:prstDash val="dash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0619DDB6-730E-4B47-A58B-E2D75D30FB8E}"/>
                </a:ext>
              </a:extLst>
            </p:cNvPr>
            <p:cNvCxnSpPr>
              <a:cxnSpLocks/>
            </p:cNvCxnSpPr>
            <p:nvPr/>
          </p:nvCxnSpPr>
          <p:spPr>
            <a:xfrm>
              <a:off x="7432698" y="1954963"/>
              <a:ext cx="0" cy="509698"/>
            </a:xfrm>
            <a:prstGeom prst="straightConnector1">
              <a:avLst/>
            </a:prstGeom>
            <a:ln w="25400">
              <a:prstDash val="dash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7019632A-BA5D-A44B-AECA-069C6A7B7538}"/>
                </a:ext>
              </a:extLst>
            </p:cNvPr>
            <p:cNvCxnSpPr>
              <a:cxnSpLocks/>
            </p:cNvCxnSpPr>
            <p:nvPr/>
          </p:nvCxnSpPr>
          <p:spPr>
            <a:xfrm>
              <a:off x="8385187" y="1954963"/>
              <a:ext cx="0" cy="509698"/>
            </a:xfrm>
            <a:prstGeom prst="straightConnector1">
              <a:avLst/>
            </a:prstGeom>
            <a:ln w="25400">
              <a:prstDash val="dash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80A2083A-2F9A-704B-A7B6-F603522600C7}"/>
                </a:ext>
              </a:extLst>
            </p:cNvPr>
            <p:cNvCxnSpPr>
              <a:cxnSpLocks/>
            </p:cNvCxnSpPr>
            <p:nvPr/>
          </p:nvCxnSpPr>
          <p:spPr>
            <a:xfrm>
              <a:off x="9337675" y="1954963"/>
              <a:ext cx="0" cy="509698"/>
            </a:xfrm>
            <a:prstGeom prst="straightConnector1">
              <a:avLst/>
            </a:prstGeom>
            <a:ln w="25400">
              <a:prstDash val="dash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EE7C217-F209-F742-B8E3-3E34CE1BE08B}"/>
                </a:ext>
              </a:extLst>
            </p:cNvPr>
            <p:cNvSpPr txBox="1"/>
            <p:nvPr/>
          </p:nvSpPr>
          <p:spPr>
            <a:xfrm>
              <a:off x="5680076" y="2495152"/>
              <a:ext cx="651120" cy="451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dirty="0">
                  <a:solidFill>
                    <a:schemeClr val="bg1"/>
                  </a:solidFill>
                  <a:latin typeface="Helvetica" pitchFamily="2" charset="0"/>
                  <a:cs typeface="Gill Sans" panose="020B0502020104020203" pitchFamily="34" charset="-79"/>
                </a:rPr>
                <a:t>t0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6D07E37-C628-7147-825A-6C527AC5AEDE}"/>
                </a:ext>
              </a:extLst>
            </p:cNvPr>
            <p:cNvSpPr txBox="1"/>
            <p:nvPr/>
          </p:nvSpPr>
          <p:spPr>
            <a:xfrm>
              <a:off x="6673113" y="2495155"/>
              <a:ext cx="590755" cy="451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dirty="0">
                  <a:solidFill>
                    <a:schemeClr val="bg1"/>
                  </a:solidFill>
                  <a:latin typeface="Helvetica" pitchFamily="2" charset="0"/>
                  <a:cs typeface="Gill Sans" panose="020B0502020104020203" pitchFamily="34" charset="-79"/>
                </a:rPr>
                <a:t>t1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97DB2B5-FD46-5C40-8975-2E4EF3EB5ED0}"/>
                </a:ext>
              </a:extLst>
            </p:cNvPr>
            <p:cNvSpPr txBox="1"/>
            <p:nvPr/>
          </p:nvSpPr>
          <p:spPr>
            <a:xfrm>
              <a:off x="7712075" y="2495154"/>
              <a:ext cx="596464" cy="451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dirty="0">
                  <a:solidFill>
                    <a:schemeClr val="bg1"/>
                  </a:solidFill>
                  <a:latin typeface="Helvetica" pitchFamily="2" charset="0"/>
                  <a:cs typeface="Gill Sans" panose="020B0502020104020203" pitchFamily="34" charset="-79"/>
                </a:rPr>
                <a:t>t2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C22725D-8030-1644-9AF1-F88534E0FADB}"/>
                </a:ext>
              </a:extLst>
            </p:cNvPr>
            <p:cNvSpPr txBox="1"/>
            <p:nvPr/>
          </p:nvSpPr>
          <p:spPr>
            <a:xfrm>
              <a:off x="8584955" y="2495154"/>
              <a:ext cx="651120" cy="451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dirty="0">
                  <a:solidFill>
                    <a:schemeClr val="bg1"/>
                  </a:solidFill>
                  <a:latin typeface="Helvetica" pitchFamily="2" charset="0"/>
                  <a:cs typeface="Gill Sans" panose="020B0502020104020203" pitchFamily="34" charset="-79"/>
                </a:rPr>
                <a:t>t3</a:t>
              </a:r>
            </a:p>
          </p:txBody>
        </p:sp>
      </p:grpSp>
      <p:sp>
        <p:nvSpPr>
          <p:cNvPr id="64" name="Left Bracket 63">
            <a:extLst>
              <a:ext uri="{FF2B5EF4-FFF2-40B4-BE49-F238E27FC236}">
                <a16:creationId xmlns:a16="http://schemas.microsoft.com/office/drawing/2014/main" id="{41AC009E-FB50-6B45-BD8A-917942F53F51}"/>
              </a:ext>
            </a:extLst>
          </p:cNvPr>
          <p:cNvSpPr/>
          <p:nvPr/>
        </p:nvSpPr>
        <p:spPr>
          <a:xfrm rot="5400000">
            <a:off x="7070083" y="229392"/>
            <a:ext cx="233708" cy="2694926"/>
          </a:xfrm>
          <a:prstGeom prst="leftBracket">
            <a:avLst/>
          </a:prstGeom>
          <a:ln w="635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1" name="Left Arrow 70">
            <a:extLst>
              <a:ext uri="{FF2B5EF4-FFF2-40B4-BE49-F238E27FC236}">
                <a16:creationId xmlns:a16="http://schemas.microsoft.com/office/drawing/2014/main" id="{C6035DD9-50FE-C548-A8D9-6BF7E718D6E6}"/>
              </a:ext>
            </a:extLst>
          </p:cNvPr>
          <p:cNvSpPr/>
          <p:nvPr/>
        </p:nvSpPr>
        <p:spPr>
          <a:xfrm rot="16200000">
            <a:off x="5858740" y="980211"/>
            <a:ext cx="393701" cy="376379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2CFD550E-1B96-DB46-BB74-472B879EEDC9}"/>
              </a:ext>
            </a:extLst>
          </p:cNvPr>
          <p:cNvSpPr txBox="1"/>
          <p:nvPr/>
        </p:nvSpPr>
        <p:spPr>
          <a:xfrm>
            <a:off x="6197032" y="596434"/>
            <a:ext cx="1750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>
                <a:solidFill>
                  <a:srgbClr val="FF0000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B</a:t>
            </a:r>
            <a:r>
              <a:rPr lang="en-US" b="1" i="1" baseline="-25000" dirty="0" err="1">
                <a:solidFill>
                  <a:srgbClr val="FF0000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burst</a:t>
            </a:r>
            <a:r>
              <a:rPr lang="en-US" b="1" i="1" baseline="-25000" dirty="0">
                <a:solidFill>
                  <a:srgbClr val="FF0000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  </a:t>
            </a:r>
            <a:r>
              <a:rPr lang="en-US" b="1" i="1" dirty="0">
                <a:solidFill>
                  <a:srgbClr val="FF0000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: User load</a:t>
            </a:r>
          </a:p>
        </p:txBody>
      </p:sp>
      <p:sp>
        <p:nvSpPr>
          <p:cNvPr id="73" name="Left Arrow 72">
            <a:extLst>
              <a:ext uri="{FF2B5EF4-FFF2-40B4-BE49-F238E27FC236}">
                <a16:creationId xmlns:a16="http://schemas.microsoft.com/office/drawing/2014/main" id="{C77B1BFB-2520-3A41-A147-16F705746948}"/>
              </a:ext>
            </a:extLst>
          </p:cNvPr>
          <p:cNvSpPr/>
          <p:nvPr/>
        </p:nvSpPr>
        <p:spPr>
          <a:xfrm rot="5400000">
            <a:off x="7206441" y="1940581"/>
            <a:ext cx="564357" cy="804039"/>
          </a:xfrm>
          <a:prstGeom prst="leftArrow">
            <a:avLst/>
          </a:prstGeom>
          <a:solidFill>
            <a:srgbClr val="00B050">
              <a:alpha val="499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DA73064-A52B-7D4E-9DB0-40E38AE5DE41}"/>
              </a:ext>
            </a:extLst>
          </p:cNvPr>
          <p:cNvSpPr txBox="1"/>
          <p:nvPr/>
        </p:nvSpPr>
        <p:spPr>
          <a:xfrm>
            <a:off x="5870162" y="2571750"/>
            <a:ext cx="2801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>
                <a:solidFill>
                  <a:srgbClr val="00B050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B</a:t>
            </a:r>
            <a:r>
              <a:rPr lang="en-US" sz="2800" b="1" i="1" baseline="-25000" dirty="0" err="1">
                <a:solidFill>
                  <a:srgbClr val="00B050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gc</a:t>
            </a:r>
            <a:r>
              <a:rPr lang="en-US" b="1" i="1" baseline="-25000" dirty="0">
                <a:solidFill>
                  <a:srgbClr val="00B050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 </a:t>
            </a:r>
            <a:r>
              <a:rPr lang="en-US" i="1" dirty="0">
                <a:solidFill>
                  <a:srgbClr val="00B05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: </a:t>
            </a:r>
            <a:r>
              <a:rPr lang="en-US" b="1" i="1" dirty="0">
                <a:solidFill>
                  <a:srgbClr val="00B050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GC reclamation speed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5FD9813-0CDB-2042-902E-921CB8832C69}"/>
              </a:ext>
            </a:extLst>
          </p:cNvPr>
          <p:cNvSpPr txBox="1"/>
          <p:nvPr/>
        </p:nvSpPr>
        <p:spPr>
          <a:xfrm>
            <a:off x="434455" y="771872"/>
            <a:ext cx="3969145" cy="461665"/>
          </a:xfrm>
          <a:prstGeom prst="rect">
            <a:avLst/>
          </a:prstGeom>
          <a:solidFill>
            <a:schemeClr val="tx1">
              <a:lumMod val="75000"/>
            </a:schemeClr>
          </a:solidFill>
          <a:ln w="25400">
            <a:solidFill>
              <a:schemeClr val="bg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rgbClr val="00B05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SSD free space </a:t>
            </a:r>
            <a:r>
              <a:rPr lang="en-US" sz="24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&gt;= </a:t>
            </a:r>
            <a:r>
              <a:rPr lang="en-US" sz="2400" i="1" dirty="0">
                <a:solidFill>
                  <a:srgbClr val="FF000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User load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E499DA-7B87-C744-88CB-C60CB17DB7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625" y="2175929"/>
            <a:ext cx="3577013" cy="350272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BCD9E93F-5B30-E040-8055-36F65418FC8B}"/>
              </a:ext>
            </a:extLst>
          </p:cNvPr>
          <p:cNvGrpSpPr/>
          <p:nvPr/>
        </p:nvGrpSpPr>
        <p:grpSpPr>
          <a:xfrm>
            <a:off x="5972851" y="2962930"/>
            <a:ext cx="2844537" cy="523220"/>
            <a:chOff x="6584450" y="3496330"/>
            <a:chExt cx="2844537" cy="52322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EDB6E74-9E7C-A846-BDE6-4DEC2B58AA0E}"/>
                </a:ext>
              </a:extLst>
            </p:cNvPr>
            <p:cNvSpPr txBox="1"/>
            <p:nvPr/>
          </p:nvSpPr>
          <p:spPr>
            <a:xfrm>
              <a:off x="6584450" y="3496330"/>
              <a:ext cx="4507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800" i="1" dirty="0" err="1">
                  <a:solidFill>
                    <a:srgbClr val="00B050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S</a:t>
              </a:r>
              <a:r>
                <a:rPr lang="en-US" sz="2400" i="1" baseline="-25000" dirty="0" err="1">
                  <a:solidFill>
                    <a:srgbClr val="00B050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p</a:t>
              </a:r>
              <a:endParaRPr lang="en-US" sz="2400" i="1" baseline="-25000" dirty="0">
                <a:solidFill>
                  <a:srgbClr val="00B050"/>
                </a:solidFill>
                <a:latin typeface="Gill Sans" panose="020B0502020104020203" pitchFamily="34" charset="-79"/>
                <a:cs typeface="Gill Sans" panose="020B0502020104020203" pitchFamily="34" charset="-79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B7724CE-0204-5E45-A705-3A9FA0E285E4}"/>
                </a:ext>
              </a:extLst>
            </p:cNvPr>
            <p:cNvSpPr txBox="1"/>
            <p:nvPr/>
          </p:nvSpPr>
          <p:spPr>
            <a:xfrm>
              <a:off x="6925032" y="3648730"/>
              <a:ext cx="25039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i="1" dirty="0">
                  <a:solidFill>
                    <a:srgbClr val="00B050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: </a:t>
              </a:r>
              <a:r>
                <a:rPr lang="en-US" b="1" i="1" dirty="0">
                  <a:solidFill>
                    <a:srgbClr val="00B050"/>
                  </a:solidFill>
                  <a:latin typeface="Gill Sans SemiBold" panose="020B0502020104020203" pitchFamily="34" charset="-79"/>
                  <a:cs typeface="Gill Sans SemiBold" panose="020B0502020104020203" pitchFamily="34" charset="-79"/>
                </a:rPr>
                <a:t>Over-provisioning space</a:t>
              </a:r>
            </a:p>
          </p:txBody>
        </p:sp>
      </p:grpSp>
      <p:sp>
        <p:nvSpPr>
          <p:cNvPr id="46" name="Left Arrow 45">
            <a:extLst>
              <a:ext uri="{FF2B5EF4-FFF2-40B4-BE49-F238E27FC236}">
                <a16:creationId xmlns:a16="http://schemas.microsoft.com/office/drawing/2014/main" id="{19582505-CF08-C547-A323-E80CDC314BB2}"/>
              </a:ext>
            </a:extLst>
          </p:cNvPr>
          <p:cNvSpPr/>
          <p:nvPr/>
        </p:nvSpPr>
        <p:spPr>
          <a:xfrm rot="16200000">
            <a:off x="6544539" y="996431"/>
            <a:ext cx="393703" cy="376379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7" name="Left Arrow 46">
            <a:extLst>
              <a:ext uri="{FF2B5EF4-FFF2-40B4-BE49-F238E27FC236}">
                <a16:creationId xmlns:a16="http://schemas.microsoft.com/office/drawing/2014/main" id="{16ACA9B8-16A6-6443-9E18-BE6E9EC83063}"/>
              </a:ext>
            </a:extLst>
          </p:cNvPr>
          <p:cNvSpPr/>
          <p:nvPr/>
        </p:nvSpPr>
        <p:spPr>
          <a:xfrm rot="16200000">
            <a:off x="7234959" y="996431"/>
            <a:ext cx="393703" cy="376379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8" name="Left Arrow 47">
            <a:extLst>
              <a:ext uri="{FF2B5EF4-FFF2-40B4-BE49-F238E27FC236}">
                <a16:creationId xmlns:a16="http://schemas.microsoft.com/office/drawing/2014/main" id="{3A8AD611-DADD-494C-AD7C-56F34E6B5A7E}"/>
              </a:ext>
            </a:extLst>
          </p:cNvPr>
          <p:cNvSpPr/>
          <p:nvPr/>
        </p:nvSpPr>
        <p:spPr>
          <a:xfrm rot="16200000">
            <a:off x="7920759" y="1009132"/>
            <a:ext cx="393703" cy="376379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BE399E8-118D-6849-B24A-8FD067114F17}"/>
              </a:ext>
            </a:extLst>
          </p:cNvPr>
          <p:cNvGrpSpPr/>
          <p:nvPr/>
        </p:nvGrpSpPr>
        <p:grpSpPr>
          <a:xfrm>
            <a:off x="108989" y="3299996"/>
            <a:ext cx="5439627" cy="1053413"/>
            <a:chOff x="80682" y="4084313"/>
            <a:chExt cx="5439627" cy="1053413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C1A646F4-128C-734D-8186-3A763A08C2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682" y="4084313"/>
              <a:ext cx="5439627" cy="595122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7575CFF-AED2-394B-8674-BE4BD5EBB427}"/>
                </a:ext>
              </a:extLst>
            </p:cNvPr>
            <p:cNvSpPr txBox="1"/>
            <p:nvPr/>
          </p:nvSpPr>
          <p:spPr>
            <a:xfrm>
              <a:off x="1473737" y="4737616"/>
              <a:ext cx="19078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i="1" dirty="0">
                  <a:solidFill>
                    <a:srgbClr val="00B050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TW Upper Bound</a:t>
              </a:r>
            </a:p>
          </p:txBody>
        </p:sp>
      </p:grpSp>
      <p:sp>
        <p:nvSpPr>
          <p:cNvPr id="40" name="Down Arrow 39">
            <a:extLst>
              <a:ext uri="{FF2B5EF4-FFF2-40B4-BE49-F238E27FC236}">
                <a16:creationId xmlns:a16="http://schemas.microsoft.com/office/drawing/2014/main" id="{8B956ECD-6B17-7D42-9028-E7936CAFD6C6}"/>
              </a:ext>
            </a:extLst>
          </p:cNvPr>
          <p:cNvSpPr/>
          <p:nvPr/>
        </p:nvSpPr>
        <p:spPr>
          <a:xfrm rot="6315696">
            <a:off x="4439316" y="2032304"/>
            <a:ext cx="784396" cy="1094662"/>
          </a:xfrm>
          <a:prstGeom prst="downArrow">
            <a:avLst>
              <a:gd name="adj1" fmla="val 50000"/>
              <a:gd name="adj2" fmla="val 38697"/>
            </a:avLst>
          </a:prstGeom>
          <a:solidFill>
            <a:schemeClr val="tx1">
              <a:lumMod val="7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846A085-D9DC-0D4B-9DA5-BF84D75497E7}"/>
              </a:ext>
            </a:extLst>
          </p:cNvPr>
          <p:cNvGrpSpPr/>
          <p:nvPr/>
        </p:nvGrpSpPr>
        <p:grpSpPr>
          <a:xfrm>
            <a:off x="4525806" y="957845"/>
            <a:ext cx="1022810" cy="1175833"/>
            <a:chOff x="4525806" y="957845"/>
            <a:chExt cx="1022810" cy="1175833"/>
          </a:xfrm>
        </p:grpSpPr>
        <p:sp>
          <p:nvSpPr>
            <p:cNvPr id="39" name="ssd0">
              <a:extLst>
                <a:ext uri="{FF2B5EF4-FFF2-40B4-BE49-F238E27FC236}">
                  <a16:creationId xmlns:a16="http://schemas.microsoft.com/office/drawing/2014/main" id="{8AE7D03D-B815-5F41-9372-601387D88205}"/>
                </a:ext>
              </a:extLst>
            </p:cNvPr>
            <p:cNvSpPr/>
            <p:nvPr/>
          </p:nvSpPr>
          <p:spPr>
            <a:xfrm>
              <a:off x="4771376" y="1820616"/>
              <a:ext cx="777240" cy="313062"/>
            </a:xfrm>
            <a:prstGeom prst="roundRect">
              <a:avLst/>
            </a:prstGeom>
            <a:solidFill>
              <a:schemeClr val="dk1"/>
            </a:solidFill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SSD</a:t>
              </a:r>
            </a:p>
          </p:txBody>
        </p:sp>
        <p:sp>
          <p:nvSpPr>
            <p:cNvPr id="41" name="Down Arrow 40">
              <a:extLst>
                <a:ext uri="{FF2B5EF4-FFF2-40B4-BE49-F238E27FC236}">
                  <a16:creationId xmlns:a16="http://schemas.microsoft.com/office/drawing/2014/main" id="{5EA00015-3140-BE49-90EA-80D9DF4BFEC3}"/>
                </a:ext>
              </a:extLst>
            </p:cNvPr>
            <p:cNvSpPr/>
            <p:nvPr/>
          </p:nvSpPr>
          <p:spPr>
            <a:xfrm rot="17895692">
              <a:off x="4655345" y="828306"/>
              <a:ext cx="570507" cy="829586"/>
            </a:xfrm>
            <a:prstGeom prst="downArrow">
              <a:avLst>
                <a:gd name="adj1" fmla="val 50000"/>
                <a:gd name="adj2" fmla="val 38697"/>
              </a:avLst>
            </a:prstGeom>
            <a:solidFill>
              <a:schemeClr val="tx1">
                <a:lumMod val="75000"/>
              </a:schemeClr>
            </a:solidFill>
            <a:ln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endParaRPr>
            </a:p>
          </p:txBody>
        </p:sp>
      </p:grpSp>
      <p:sp>
        <p:nvSpPr>
          <p:cNvPr id="42" name="Down Arrow 41">
            <a:extLst>
              <a:ext uri="{FF2B5EF4-FFF2-40B4-BE49-F238E27FC236}">
                <a16:creationId xmlns:a16="http://schemas.microsoft.com/office/drawing/2014/main" id="{0186507E-2F24-3442-A08A-DF5704621F17}"/>
              </a:ext>
            </a:extLst>
          </p:cNvPr>
          <p:cNvSpPr/>
          <p:nvPr/>
        </p:nvSpPr>
        <p:spPr>
          <a:xfrm>
            <a:off x="1831495" y="2617300"/>
            <a:ext cx="1175064" cy="713676"/>
          </a:xfrm>
          <a:prstGeom prst="downArrow">
            <a:avLst>
              <a:gd name="adj1" fmla="val 50000"/>
              <a:gd name="adj2" fmla="val 38697"/>
            </a:avLst>
          </a:prstGeom>
          <a:solidFill>
            <a:schemeClr val="tx1">
              <a:lumMod val="7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1307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71" grpId="0" animBg="1"/>
      <p:bldP spid="72" grpId="0"/>
      <p:bldP spid="73" grpId="0" animBg="1"/>
      <p:bldP spid="74" grpId="0"/>
      <p:bldP spid="25" grpId="0" animBg="1"/>
      <p:bldP spid="46" grpId="0" animBg="1"/>
      <p:bldP spid="47" grpId="0" animBg="1"/>
      <p:bldP spid="48" grpId="0" animBg="1"/>
      <p:bldP spid="40" grpId="0" animBg="1"/>
      <p:bldP spid="4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42C69F-17F8-4947-9A86-FFF8DDC40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57A6D260-F4BD-F547-ABC1-90A4C8C47D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590550"/>
            <a:ext cx="7010400" cy="4381499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F85DE8D-C992-B244-96CD-892E9E8F1FFD}"/>
              </a:ext>
            </a:extLst>
          </p:cNvPr>
          <p:cNvSpPr txBox="1"/>
          <p:nvPr/>
        </p:nvSpPr>
        <p:spPr>
          <a:xfrm>
            <a:off x="0" y="3359319"/>
            <a:ext cx="9144000" cy="507831"/>
          </a:xfrm>
          <a:prstGeom prst="rect">
            <a:avLst/>
          </a:prstGeom>
          <a:solidFill>
            <a:schemeClr val="tx1">
              <a:lumMod val="50000"/>
              <a:alpha val="51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>
                <a:solidFill>
                  <a:srgbClr val="00B05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 IODA </a:t>
            </a:r>
            <a:r>
              <a:rPr lang="en-US" sz="27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closes the gap between </a:t>
            </a:r>
            <a:r>
              <a:rPr lang="en-US" sz="2700" b="1" dirty="0">
                <a:solidFill>
                  <a:srgbClr val="FF000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Base</a:t>
            </a:r>
            <a:r>
              <a:rPr lang="en-US" sz="27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sz="27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and </a:t>
            </a:r>
            <a:r>
              <a:rPr lang="en-US" sz="2700" b="1" dirty="0" err="1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NoGC</a:t>
            </a:r>
            <a:endParaRPr lang="en-US" sz="2700" b="1" dirty="0">
              <a:solidFill>
                <a:srgbClr val="FF0000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8" name="Oval Callout 7">
            <a:extLst>
              <a:ext uri="{FF2B5EF4-FFF2-40B4-BE49-F238E27FC236}">
                <a16:creationId xmlns:a16="http://schemas.microsoft.com/office/drawing/2014/main" id="{BE86CC67-C5C5-F341-84F7-711D4F70B80A}"/>
              </a:ext>
            </a:extLst>
          </p:cNvPr>
          <p:cNvSpPr/>
          <p:nvPr/>
        </p:nvSpPr>
        <p:spPr>
          <a:xfrm>
            <a:off x="914400" y="642703"/>
            <a:ext cx="1845733" cy="727364"/>
          </a:xfrm>
          <a:prstGeom prst="wedgeEllipseCallout">
            <a:avLst>
              <a:gd name="adj1" fmla="val 58418"/>
              <a:gd name="adj2" fmla="val 8641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B05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No Tails!</a:t>
            </a:r>
          </a:p>
        </p:txBody>
      </p:sp>
      <p:sp>
        <p:nvSpPr>
          <p:cNvPr id="4" name="Up Arrow 3">
            <a:extLst>
              <a:ext uri="{FF2B5EF4-FFF2-40B4-BE49-F238E27FC236}">
                <a16:creationId xmlns:a16="http://schemas.microsoft.com/office/drawing/2014/main" id="{1FC8E5BC-98DF-4346-965C-DC52A90BF9F1}"/>
              </a:ext>
            </a:extLst>
          </p:cNvPr>
          <p:cNvSpPr/>
          <p:nvPr/>
        </p:nvSpPr>
        <p:spPr>
          <a:xfrm rot="18069015">
            <a:off x="3965841" y="1731906"/>
            <a:ext cx="1059920" cy="1886292"/>
          </a:xfrm>
          <a:prstGeom prst="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935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59"/>
    </mc:Choice>
    <mc:Fallback xmlns="">
      <p:transition spd="slow" advTm="84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FE31C-74BB-D848-8096-10AA3EA15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 vs. Write Amplification (WA)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DBD4F74-C320-FC43-8712-D7B2373154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7FA3371-AA62-344C-B138-9B33DD3FC48E}"/>
              </a:ext>
            </a:extLst>
          </p:cNvPr>
          <p:cNvGrpSpPr/>
          <p:nvPr/>
        </p:nvGrpSpPr>
        <p:grpSpPr>
          <a:xfrm>
            <a:off x="745066" y="571469"/>
            <a:ext cx="3065966" cy="3764488"/>
            <a:chOff x="609600" y="1006288"/>
            <a:chExt cx="3065966" cy="376448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413B41D-FB3C-0144-BE57-17ECDD1B42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600" y="1006288"/>
              <a:ext cx="3065966" cy="3764488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4141826-6361-154D-B45A-FD29F80D0ED4}"/>
                </a:ext>
              </a:extLst>
            </p:cNvPr>
            <p:cNvSpPr/>
            <p:nvPr/>
          </p:nvSpPr>
          <p:spPr>
            <a:xfrm>
              <a:off x="1447800" y="1018614"/>
              <a:ext cx="457200" cy="37729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6849268-A4CD-434F-8FBF-A25ACA1A8019}"/>
              </a:ext>
            </a:extLst>
          </p:cNvPr>
          <p:cNvGrpSpPr/>
          <p:nvPr/>
        </p:nvGrpSpPr>
        <p:grpSpPr>
          <a:xfrm>
            <a:off x="4800600" y="666750"/>
            <a:ext cx="3200109" cy="3650876"/>
            <a:chOff x="5105400" y="1006288"/>
            <a:chExt cx="3200109" cy="365087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DCF4C89-69C5-DF4C-9837-BCC137F958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39543" y="1018614"/>
              <a:ext cx="3065966" cy="363855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B26548C-5A03-7A44-A8C8-661215BF530C}"/>
                </a:ext>
              </a:extLst>
            </p:cNvPr>
            <p:cNvSpPr/>
            <p:nvPr/>
          </p:nvSpPr>
          <p:spPr>
            <a:xfrm>
              <a:off x="5105400" y="1006288"/>
              <a:ext cx="457200" cy="37729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E31FECEC-415C-834E-A0FE-12DD2314E908}"/>
              </a:ext>
            </a:extLst>
          </p:cNvPr>
          <p:cNvSpPr txBox="1"/>
          <p:nvPr/>
        </p:nvSpPr>
        <p:spPr>
          <a:xfrm>
            <a:off x="782765" y="4548485"/>
            <a:ext cx="76754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i="1" dirty="0">
                <a:solidFill>
                  <a:srgbClr val="0000FF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Relaxed TW for better WA, but at weaker predictability guarantee</a:t>
            </a:r>
          </a:p>
        </p:txBody>
      </p:sp>
    </p:spTree>
    <p:extLst>
      <p:ext uri="{BB962C8B-B14F-4D97-AF65-F5344CB8AC3E}">
        <p14:creationId xmlns:p14="http://schemas.microsoft.com/office/powerpoint/2010/main" val="2102983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285750"/>
            <a:ext cx="9144000" cy="1600200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IODA</a:t>
            </a:r>
            <a:r>
              <a:rPr lang="en-US" dirty="0">
                <a:latin typeface="GILL SANS SEMIBOLD" panose="020B0502020104020203" pitchFamily="34" charset="-79"/>
                <a:cs typeface="GILL SANS SEMIBOLD" panose="020B0502020104020203" pitchFamily="34" charset="-79"/>
              </a:rPr>
              <a:t>: A Host/Device Co-Design </a:t>
            </a:r>
            <a:br>
              <a:rPr lang="en-US" dirty="0">
                <a:latin typeface="GILL SANS SEMIBOLD" panose="020B0502020104020203" pitchFamily="34" charset="-79"/>
                <a:cs typeface="GILL SANS SEMIBOLD" panose="020B0502020104020203" pitchFamily="34" charset="-79"/>
              </a:rPr>
            </a:br>
            <a:r>
              <a:rPr lang="en-US" dirty="0">
                <a:latin typeface="GILL SANS SEMIBOLD" panose="020B0502020104020203" pitchFamily="34" charset="-79"/>
                <a:cs typeface="GILL SANS SEMIBOLD" panose="020B0502020104020203" pitchFamily="34" charset="-79"/>
              </a:rPr>
              <a:t>for Strong Predictability Contract </a:t>
            </a:r>
            <a:br>
              <a:rPr lang="en-US" dirty="0">
                <a:latin typeface="GILL SANS SEMIBOLD" panose="020B0502020104020203" pitchFamily="34" charset="-79"/>
                <a:cs typeface="GILL SANS SEMIBOLD" panose="020B0502020104020203" pitchFamily="34" charset="-79"/>
              </a:rPr>
            </a:br>
            <a:r>
              <a:rPr lang="en-US" dirty="0">
                <a:latin typeface="GILL SANS SEMIBOLD" panose="020B0502020104020203" pitchFamily="34" charset="-79"/>
                <a:cs typeface="GILL SANS SEMIBOLD" panose="020B0502020104020203" pitchFamily="34" charset="-79"/>
              </a:rPr>
              <a:t>on Modern Flash Storage </a:t>
            </a:r>
            <a:endParaRPr lang="en-US" sz="4000" dirty="0">
              <a:latin typeface="GILL SANS SEMIBOLD" panose="020B0502020104020203" pitchFamily="34" charset="-79"/>
              <a:cs typeface="GILL SANS SEMIBOLD" panose="020B0502020104020203" pitchFamily="34" charset="-79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0D9F6E37-5CE7-D048-A494-894B40222CA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560320"/>
            <a:ext cx="3793882" cy="227632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A6D204C-25E1-4146-8191-7671BDCBB4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560320"/>
            <a:ext cx="3793882" cy="22763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53CADE-A1A5-5C4B-B78F-4FADD041F9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560320"/>
            <a:ext cx="3794760" cy="2276856"/>
          </a:xfrm>
          <a:prstGeom prst="rect">
            <a:avLst/>
          </a:prstGeom>
        </p:spPr>
      </p:pic>
      <p:pic>
        <p:nvPicPr>
          <p:cNvPr id="14" name="Picture 2" descr="See the source image">
            <a:extLst>
              <a:ext uri="{FF2B5EF4-FFF2-40B4-BE49-F238E27FC236}">
                <a16:creationId xmlns:a16="http://schemas.microsoft.com/office/drawing/2014/main" id="{5CCDAA17-AA6F-3049-9920-892FAE394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660" y="1852906"/>
            <a:ext cx="1330540" cy="153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 descr="Shape&#10;&#10;Description automatically generated">
            <a:extLst>
              <a:ext uri="{FF2B5EF4-FFF2-40B4-BE49-F238E27FC236}">
                <a16:creationId xmlns:a16="http://schemas.microsoft.com/office/drawing/2014/main" id="{6B6ACE78-6690-5141-9236-8C4ED7A78B5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46012">
            <a:off x="2679139" y="3286771"/>
            <a:ext cx="2777956" cy="369332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CF897F84-5469-EE4E-A9AC-41543CB4F624}"/>
              </a:ext>
            </a:extLst>
          </p:cNvPr>
          <p:cNvGrpSpPr/>
          <p:nvPr/>
        </p:nvGrpSpPr>
        <p:grpSpPr>
          <a:xfrm>
            <a:off x="2376309" y="3790950"/>
            <a:ext cx="2119491" cy="369332"/>
            <a:chOff x="1186477" y="3955018"/>
            <a:chExt cx="2119491" cy="36933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FE2FBBA-7B18-5649-8FBC-58582212929B}"/>
                </a:ext>
              </a:extLst>
            </p:cNvPr>
            <p:cNvSpPr txBox="1"/>
            <p:nvPr/>
          </p:nvSpPr>
          <p:spPr>
            <a:xfrm>
              <a:off x="1186477" y="3955018"/>
              <a:ext cx="21194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b="1" i="1" dirty="0">
                  <a:solidFill>
                    <a:schemeClr val="bg1"/>
                  </a:solidFill>
                  <a:latin typeface="Gill Sans SemiBold" panose="020B0502020104020203" pitchFamily="34" charset="-79"/>
                  <a:cs typeface="Gill Sans SemiBold" panose="020B0502020104020203" pitchFamily="34" charset="-79"/>
                </a:rPr>
                <a:t>IODA close to ideal!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25CFED5-6FE5-4543-A1ED-CF64BC9B1689}"/>
                </a:ext>
              </a:extLst>
            </p:cNvPr>
            <p:cNvCxnSpPr>
              <a:cxnSpLocks/>
            </p:cNvCxnSpPr>
            <p:nvPr/>
          </p:nvCxnSpPr>
          <p:spPr>
            <a:xfrm>
              <a:off x="1279048" y="4306300"/>
              <a:ext cx="1874519" cy="0"/>
            </a:xfrm>
            <a:prstGeom prst="line">
              <a:avLst/>
            </a:prstGeom>
            <a:ln>
              <a:solidFill>
                <a:schemeClr val="tx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0E63836-B624-064E-9DB9-0691D36BD198}"/>
              </a:ext>
            </a:extLst>
          </p:cNvPr>
          <p:cNvSpPr txBox="1"/>
          <p:nvPr/>
        </p:nvSpPr>
        <p:spPr>
          <a:xfrm>
            <a:off x="5805755" y="3014996"/>
            <a:ext cx="1997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i="1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“Small but powerful”</a:t>
            </a:r>
          </a:p>
        </p:txBody>
      </p:sp>
    </p:spTree>
    <p:extLst>
      <p:ext uri="{BB962C8B-B14F-4D97-AF65-F5344CB8AC3E}">
        <p14:creationId xmlns:p14="http://schemas.microsoft.com/office/powerpoint/2010/main" val="1073870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FE31C-74BB-D848-8096-10AA3EA15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Window vs. Write Amplification Tradeoffs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DBD4F74-C320-FC43-8712-D7B2373154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6849268-A4CD-434F-8FBF-A25ACA1A8019}"/>
              </a:ext>
            </a:extLst>
          </p:cNvPr>
          <p:cNvGrpSpPr/>
          <p:nvPr/>
        </p:nvGrpSpPr>
        <p:grpSpPr>
          <a:xfrm>
            <a:off x="2667000" y="860630"/>
            <a:ext cx="3200109" cy="3650876"/>
            <a:chOff x="5105400" y="1006288"/>
            <a:chExt cx="3200109" cy="365087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DCF4C89-69C5-DF4C-9837-BCC137F958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39543" y="1018614"/>
              <a:ext cx="3065966" cy="363855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B26548C-5A03-7A44-A8C8-661215BF530C}"/>
                </a:ext>
              </a:extLst>
            </p:cNvPr>
            <p:cNvSpPr/>
            <p:nvPr/>
          </p:nvSpPr>
          <p:spPr>
            <a:xfrm>
              <a:off x="5105400" y="1006288"/>
              <a:ext cx="457200" cy="37729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E31FECEC-415C-834E-A0FE-12DD2314E908}"/>
              </a:ext>
            </a:extLst>
          </p:cNvPr>
          <p:cNvSpPr txBox="1"/>
          <p:nvPr/>
        </p:nvSpPr>
        <p:spPr>
          <a:xfrm>
            <a:off x="782765" y="4548485"/>
            <a:ext cx="76754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i="1" dirty="0">
                <a:solidFill>
                  <a:srgbClr val="0000FF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Relaxed TW for better WA, but at weaker predictability guarantee</a:t>
            </a:r>
          </a:p>
        </p:txBody>
      </p:sp>
    </p:spTree>
    <p:extLst>
      <p:ext uri="{BB962C8B-B14F-4D97-AF65-F5344CB8AC3E}">
        <p14:creationId xmlns:p14="http://schemas.microsoft.com/office/powerpoint/2010/main" val="210662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05BF0-DFD4-EC4B-BBE4-58E9AB01A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806" y="164803"/>
            <a:ext cx="8621875" cy="546101"/>
          </a:xfrm>
        </p:spPr>
        <p:txBody>
          <a:bodyPr/>
          <a:lstStyle/>
          <a:p>
            <a:r>
              <a:rPr lang="en-US" dirty="0"/>
              <a:t>More in the paper!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9D3E81-4E67-4F42-B701-0FF8B75D2D4A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277807" y="849809"/>
            <a:ext cx="5970594" cy="429369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IODA </a:t>
            </a:r>
            <a:r>
              <a:rPr lang="en-US" i="1" dirty="0"/>
              <a:t>TW</a:t>
            </a:r>
            <a:r>
              <a:rPr lang="en-US" dirty="0"/>
              <a:t> analysis</a:t>
            </a:r>
          </a:p>
          <a:p>
            <a:pPr lvl="1"/>
            <a:r>
              <a:rPr lang="en-US" b="1" i="1" dirty="0">
                <a:latin typeface="Gill Sans" panose="020B0502020104020203" pitchFamily="34" charset="-79"/>
                <a:cs typeface="Gill Sans" panose="020B0502020104020203" pitchFamily="34" charset="-79"/>
              </a:rPr>
              <a:t>6</a:t>
            </a:r>
            <a:r>
              <a:rPr lang="en-US" dirty="0"/>
              <a:t> SSD models</a:t>
            </a:r>
          </a:p>
          <a:p>
            <a:pPr lvl="1"/>
            <a:r>
              <a:rPr lang="en-US" dirty="0"/>
              <a:t>Relaxed </a:t>
            </a:r>
            <a:r>
              <a:rPr lang="en-US" i="1" dirty="0"/>
              <a:t>TW</a:t>
            </a:r>
          </a:p>
          <a:p>
            <a:pPr lvl="1"/>
            <a:r>
              <a:rPr lang="en-US" i="1" dirty="0"/>
              <a:t>TW vs. WAF </a:t>
            </a:r>
            <a:r>
              <a:rPr lang="en-US" dirty="0"/>
              <a:t>tradeoffs</a:t>
            </a:r>
          </a:p>
          <a:p>
            <a:r>
              <a:rPr lang="en-US" dirty="0"/>
              <a:t>Implementation</a:t>
            </a:r>
          </a:p>
          <a:p>
            <a:pPr lvl="1"/>
            <a:r>
              <a:rPr lang="en-US" dirty="0"/>
              <a:t>Platforms: FEMU + </a:t>
            </a:r>
            <a:r>
              <a:rPr lang="en-US" dirty="0" err="1"/>
              <a:t>OpenChannel</a:t>
            </a:r>
            <a:r>
              <a:rPr lang="en-US" dirty="0"/>
              <a:t>-SSD</a:t>
            </a:r>
          </a:p>
          <a:p>
            <a:pPr lvl="1"/>
            <a:r>
              <a:rPr lang="en-US" dirty="0"/>
              <a:t>Kernel: Linux Software-RAID + </a:t>
            </a:r>
            <a:r>
              <a:rPr lang="en-US" dirty="0" err="1"/>
              <a:t>NVMe</a:t>
            </a:r>
            <a:endParaRPr lang="en-US" dirty="0"/>
          </a:p>
          <a:p>
            <a:r>
              <a:rPr lang="en-US" dirty="0"/>
              <a:t>More evaluation results</a:t>
            </a:r>
          </a:p>
          <a:p>
            <a:pPr lvl="1"/>
            <a:r>
              <a:rPr lang="en-US" b="1" i="1" dirty="0">
                <a:latin typeface="Gill Sans" panose="020B0502020104020203" pitchFamily="34" charset="-79"/>
                <a:cs typeface="Gill Sans" panose="020B0502020104020203" pitchFamily="34" charset="-79"/>
              </a:rPr>
              <a:t>9</a:t>
            </a:r>
            <a:r>
              <a:rPr lang="en-US" dirty="0"/>
              <a:t> datacenter block traces + </a:t>
            </a:r>
            <a:r>
              <a:rPr lang="en-US" b="1" i="1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21</a:t>
            </a:r>
            <a:r>
              <a:rPr lang="en-US" dirty="0"/>
              <a:t> real applications</a:t>
            </a:r>
          </a:p>
          <a:p>
            <a:pPr lvl="1"/>
            <a:r>
              <a:rPr lang="en-US" dirty="0"/>
              <a:t>IODA vs. </a:t>
            </a:r>
            <a:r>
              <a:rPr lang="en-US" b="1" i="1" dirty="0">
                <a:latin typeface="Gill Sans" panose="020B0502020104020203" pitchFamily="34" charset="-79"/>
                <a:cs typeface="Gill Sans" panose="020B0502020104020203" pitchFamily="34" charset="-79"/>
              </a:rPr>
              <a:t>7</a:t>
            </a:r>
            <a:r>
              <a:rPr lang="en-US" dirty="0"/>
              <a:t> State-of-the-art approaches</a:t>
            </a:r>
          </a:p>
          <a:p>
            <a:pPr lvl="1"/>
            <a:r>
              <a:rPr lang="en-US" dirty="0"/>
              <a:t>IODA on </a:t>
            </a:r>
            <a:r>
              <a:rPr lang="en-US" dirty="0" err="1"/>
              <a:t>OpenChannel</a:t>
            </a:r>
            <a:r>
              <a:rPr lang="en-US" dirty="0"/>
              <a:t>-SSD</a:t>
            </a:r>
          </a:p>
          <a:p>
            <a:pPr lvl="1"/>
            <a:r>
              <a:rPr lang="en-US" dirty="0"/>
              <a:t>IODA throughput and write latency</a:t>
            </a:r>
          </a:p>
          <a:p>
            <a:pPr lvl="1"/>
            <a:r>
              <a:rPr lang="en-US" dirty="0"/>
              <a:t>…</a:t>
            </a:r>
          </a:p>
          <a:p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3C00DD5-FECF-D143-9AB2-27AADA70E32F}"/>
              </a:ext>
            </a:extLst>
          </p:cNvPr>
          <p:cNvGrpSpPr/>
          <p:nvPr/>
        </p:nvGrpSpPr>
        <p:grpSpPr>
          <a:xfrm>
            <a:off x="5615129" y="174148"/>
            <a:ext cx="2660653" cy="3370280"/>
            <a:chOff x="5402944" y="758845"/>
            <a:chExt cx="2660653" cy="3370280"/>
          </a:xfrm>
        </p:grpSpPr>
        <p:pic>
          <p:nvPicPr>
            <p:cNvPr id="13" name="Picture 12" descr="A close-up of a document&#10;&#10;Description automatically generated with medium confidence">
              <a:extLst>
                <a:ext uri="{FF2B5EF4-FFF2-40B4-BE49-F238E27FC236}">
                  <a16:creationId xmlns:a16="http://schemas.microsoft.com/office/drawing/2014/main" id="{3F1BC5BF-5739-A24D-A2CC-61225E9B0C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7087" y="758845"/>
              <a:ext cx="2416510" cy="312724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11" name="Picture 10" descr="Text&#10;&#10;Description automatically generated">
              <a:extLst>
                <a:ext uri="{FF2B5EF4-FFF2-40B4-BE49-F238E27FC236}">
                  <a16:creationId xmlns:a16="http://schemas.microsoft.com/office/drawing/2014/main" id="{575344C6-FAB8-9542-B898-8B04FFA0FC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5344" y="889425"/>
              <a:ext cx="2414016" cy="312402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7" name="Picture 6" descr="A screenshot of a computer&#10;&#10;Description automatically generated with medium confidence">
              <a:extLst>
                <a:ext uri="{FF2B5EF4-FFF2-40B4-BE49-F238E27FC236}">
                  <a16:creationId xmlns:a16="http://schemas.microsoft.com/office/drawing/2014/main" id="{BE887CA4-4ED3-E741-B915-7641359773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2944" y="1002525"/>
              <a:ext cx="2416009" cy="3126600"/>
            </a:xfrm>
            <a:prstGeom prst="rect">
              <a:avLst/>
            </a:prstGeom>
            <a:ln w="9525">
              <a:solidFill>
                <a:schemeClr val="bg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1053698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0F0A9-64D3-8547-9B27-1658B2A34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413" y="150805"/>
            <a:ext cx="7911988" cy="546101"/>
          </a:xfrm>
        </p:spPr>
        <p:txBody>
          <a:bodyPr/>
          <a:lstStyle/>
          <a:p>
            <a:r>
              <a:rPr lang="en-US" dirty="0"/>
              <a:t>IODA Stack and Evaluation Setup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2686C-5C3E-2746-B40C-04312BF0A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22</a:t>
            </a:fld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003A85E-A77C-B14E-8B2D-4244DC4DDF61}"/>
              </a:ext>
            </a:extLst>
          </p:cNvPr>
          <p:cNvCxnSpPr>
            <a:cxnSpLocks/>
          </p:cNvCxnSpPr>
          <p:nvPr/>
        </p:nvCxnSpPr>
        <p:spPr>
          <a:xfrm>
            <a:off x="612648" y="3604940"/>
            <a:ext cx="4187952" cy="0"/>
          </a:xfrm>
          <a:prstGeom prst="straightConnector1">
            <a:avLst/>
          </a:prstGeom>
          <a:ln w="25400">
            <a:solidFill>
              <a:schemeClr val="tx1">
                <a:lumMod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8F33EE4-7F25-554B-80EF-3A2BCCF0ED0B}"/>
              </a:ext>
            </a:extLst>
          </p:cNvPr>
          <p:cNvGrpSpPr/>
          <p:nvPr/>
        </p:nvGrpSpPr>
        <p:grpSpPr>
          <a:xfrm>
            <a:off x="2577704" y="3312762"/>
            <a:ext cx="1472396" cy="589679"/>
            <a:chOff x="7263310" y="6111566"/>
            <a:chExt cx="912468" cy="365434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DB1C757-5884-1342-A153-588638572040}"/>
                </a:ext>
              </a:extLst>
            </p:cNvPr>
            <p:cNvGrpSpPr/>
            <p:nvPr/>
          </p:nvGrpSpPr>
          <p:grpSpPr>
            <a:xfrm>
              <a:off x="7263310" y="6112013"/>
              <a:ext cx="364987" cy="364987"/>
              <a:chOff x="4337904" y="5889580"/>
              <a:chExt cx="364987" cy="364987"/>
            </a:xfrm>
          </p:grpSpPr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3F0C8B10-9B5E-D545-9FCC-ECDE198707CC}"/>
                  </a:ext>
                </a:extLst>
              </p:cNvPr>
              <p:cNvCxnSpPr>
                <a:cxnSpLocks/>
                <a:stCxn id="34" idx="2"/>
                <a:endCxn id="34" idx="6"/>
              </p:cNvCxnSpPr>
              <p:nvPr/>
            </p:nvCxnSpPr>
            <p:spPr>
              <a:xfrm>
                <a:off x="4337904" y="6072074"/>
                <a:ext cx="364987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9E59DB90-4104-1546-B419-49951B0FBDE1}"/>
                  </a:ext>
                </a:extLst>
              </p:cNvPr>
              <p:cNvGrpSpPr/>
              <p:nvPr/>
            </p:nvGrpSpPr>
            <p:grpSpPr>
              <a:xfrm>
                <a:off x="4337904" y="5889580"/>
                <a:ext cx="364987" cy="364987"/>
                <a:chOff x="5029200" y="609600"/>
                <a:chExt cx="2225068" cy="2225068"/>
              </a:xfrm>
            </p:grpSpPr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9DD3E94E-DAE1-8945-B06E-707789F8960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029200" y="609600"/>
                  <a:ext cx="2225068" cy="2225068"/>
                </a:xfrm>
                <a:prstGeom prst="ellipse">
                  <a:avLst/>
                </a:prstGeom>
                <a:solidFill>
                  <a:srgbClr val="0096FF">
                    <a:alpha val="17000"/>
                  </a:srgbClr>
                </a:solidFill>
                <a:ln w="254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100" dirty="0">
                    <a:solidFill>
                      <a:schemeClr val="bg1"/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endParaRPr>
                </a:p>
              </p:txBody>
            </p: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AF52477A-F9B1-9749-8ACD-C37758310215}"/>
                    </a:ext>
                  </a:extLst>
                </p:cNvPr>
                <p:cNvCxnSpPr>
                  <a:cxnSpLocks/>
                  <a:stCxn id="34" idx="0"/>
                  <a:endCxn id="34" idx="4"/>
                </p:cNvCxnSpPr>
                <p:nvPr/>
              </p:nvCxnSpPr>
              <p:spPr>
                <a:xfrm>
                  <a:off x="6141734" y="609600"/>
                  <a:ext cx="0" cy="222506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92FD9F2C-7733-7D46-B80E-CC86C10B0ADE}"/>
                    </a:ext>
                  </a:extLst>
                </p:cNvPr>
                <p:cNvCxnSpPr>
                  <a:cxnSpLocks/>
                  <a:stCxn id="34" idx="1"/>
                  <a:endCxn id="34" idx="5"/>
                </p:cNvCxnSpPr>
                <p:nvPr/>
              </p:nvCxnSpPr>
              <p:spPr>
                <a:xfrm>
                  <a:off x="5355054" y="935454"/>
                  <a:ext cx="1573360" cy="157336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17FA5E04-16D9-7B40-A52C-FBABC4CA094A}"/>
                    </a:ext>
                  </a:extLst>
                </p:cNvPr>
                <p:cNvCxnSpPr>
                  <a:cxnSpLocks/>
                  <a:stCxn id="34" idx="7"/>
                  <a:endCxn id="34" idx="3"/>
                </p:cNvCxnSpPr>
                <p:nvPr/>
              </p:nvCxnSpPr>
              <p:spPr>
                <a:xfrm flipH="1">
                  <a:off x="5355054" y="935454"/>
                  <a:ext cx="1573360" cy="157336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C7F9313F-029D-9D43-A051-7B175BC60188}"/>
                    </a:ext>
                  </a:extLst>
                </p:cNvPr>
                <p:cNvCxnSpPr>
                  <a:cxnSpLocks/>
                  <a:stCxn id="42" idx="2"/>
                  <a:endCxn id="42" idx="6"/>
                </p:cNvCxnSpPr>
                <p:nvPr/>
              </p:nvCxnSpPr>
              <p:spPr>
                <a:xfrm>
                  <a:off x="5479445" y="1719414"/>
                  <a:ext cx="1319686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DD8A14B8-CCC7-724B-A456-3AFBCF81D30E}"/>
                    </a:ext>
                  </a:extLst>
                </p:cNvPr>
                <p:cNvCxnSpPr>
                  <a:cxnSpLocks/>
                  <a:stCxn id="42" idx="0"/>
                  <a:endCxn id="42" idx="4"/>
                </p:cNvCxnSpPr>
                <p:nvPr/>
              </p:nvCxnSpPr>
              <p:spPr>
                <a:xfrm>
                  <a:off x="6139288" y="1059571"/>
                  <a:ext cx="0" cy="131968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31A15A75-1191-4549-83BB-47C239A80AD6}"/>
                    </a:ext>
                  </a:extLst>
                </p:cNvPr>
                <p:cNvCxnSpPr>
                  <a:cxnSpLocks/>
                  <a:stCxn id="42" idx="1"/>
                  <a:endCxn id="42" idx="5"/>
                </p:cNvCxnSpPr>
                <p:nvPr/>
              </p:nvCxnSpPr>
              <p:spPr>
                <a:xfrm>
                  <a:off x="5672709" y="1252835"/>
                  <a:ext cx="933158" cy="93315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89F49416-F586-2C4E-ABF3-7E6BBD27CBA9}"/>
                    </a:ext>
                  </a:extLst>
                </p:cNvPr>
                <p:cNvCxnSpPr>
                  <a:cxnSpLocks/>
                  <a:stCxn id="42" idx="3"/>
                  <a:endCxn id="42" idx="7"/>
                </p:cNvCxnSpPr>
                <p:nvPr/>
              </p:nvCxnSpPr>
              <p:spPr>
                <a:xfrm flipV="1">
                  <a:off x="5672709" y="1252835"/>
                  <a:ext cx="933158" cy="93315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81807F02-14D9-AB4E-8045-F4F93B3D413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479444" y="1059572"/>
                  <a:ext cx="1319685" cy="1319685"/>
                </a:xfrm>
                <a:prstGeom prst="ellipse">
                  <a:avLst/>
                </a:prstGeom>
                <a:solidFill>
                  <a:schemeClr val="tx1"/>
                </a:solidFill>
                <a:ln w="254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93A8B81-E902-EF4B-BB74-67F3D457E7DA}"/>
                </a:ext>
              </a:extLst>
            </p:cNvPr>
            <p:cNvSpPr txBox="1"/>
            <p:nvPr/>
          </p:nvSpPr>
          <p:spPr>
            <a:xfrm>
              <a:off x="7319637" y="6202047"/>
              <a:ext cx="251531" cy="1859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350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SQ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C30B9C6-B416-9549-B0ED-7B0C00EF5916}"/>
                </a:ext>
              </a:extLst>
            </p:cNvPr>
            <p:cNvGrpSpPr/>
            <p:nvPr/>
          </p:nvGrpSpPr>
          <p:grpSpPr>
            <a:xfrm>
              <a:off x="7810791" y="6111566"/>
              <a:ext cx="364987" cy="364987"/>
              <a:chOff x="4337904" y="5889580"/>
              <a:chExt cx="364987" cy="364987"/>
            </a:xfrm>
          </p:grpSpPr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D64AE186-959A-9B45-ACFC-593ABAE775C9}"/>
                  </a:ext>
                </a:extLst>
              </p:cNvPr>
              <p:cNvCxnSpPr>
                <a:cxnSpLocks/>
                <a:stCxn id="23" idx="2"/>
                <a:endCxn id="23" idx="6"/>
              </p:cNvCxnSpPr>
              <p:nvPr/>
            </p:nvCxnSpPr>
            <p:spPr>
              <a:xfrm>
                <a:off x="4337904" y="6072074"/>
                <a:ext cx="364987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D8A6CFDB-9056-F849-8FE7-3D1DA7A7EB84}"/>
                  </a:ext>
                </a:extLst>
              </p:cNvPr>
              <p:cNvGrpSpPr/>
              <p:nvPr/>
            </p:nvGrpSpPr>
            <p:grpSpPr>
              <a:xfrm>
                <a:off x="4337904" y="5889580"/>
                <a:ext cx="364987" cy="364987"/>
                <a:chOff x="5029200" y="609600"/>
                <a:chExt cx="2225068" cy="2225068"/>
              </a:xfrm>
            </p:grpSpPr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1EDA416C-075A-194F-8A15-CED84125435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029200" y="609600"/>
                  <a:ext cx="2225068" cy="2225068"/>
                </a:xfrm>
                <a:prstGeom prst="ellipse">
                  <a:avLst/>
                </a:prstGeom>
                <a:solidFill>
                  <a:srgbClr val="0096FF">
                    <a:alpha val="17000"/>
                  </a:srgbClr>
                </a:solidFill>
                <a:ln w="254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100" dirty="0">
                    <a:solidFill>
                      <a:schemeClr val="bg1"/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endParaRPr>
                </a:p>
              </p:txBody>
            </p: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B1ADC5FF-2675-DA4E-A094-551E96E0F4B2}"/>
                    </a:ext>
                  </a:extLst>
                </p:cNvPr>
                <p:cNvCxnSpPr>
                  <a:cxnSpLocks/>
                  <a:stCxn id="23" idx="0"/>
                  <a:endCxn id="23" idx="4"/>
                </p:cNvCxnSpPr>
                <p:nvPr/>
              </p:nvCxnSpPr>
              <p:spPr>
                <a:xfrm>
                  <a:off x="6141734" y="609600"/>
                  <a:ext cx="0" cy="222506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899B1596-2A5D-FD43-8ACE-F8741A488130}"/>
                    </a:ext>
                  </a:extLst>
                </p:cNvPr>
                <p:cNvCxnSpPr>
                  <a:cxnSpLocks/>
                  <a:stCxn id="23" idx="1"/>
                  <a:endCxn id="23" idx="5"/>
                </p:cNvCxnSpPr>
                <p:nvPr/>
              </p:nvCxnSpPr>
              <p:spPr>
                <a:xfrm>
                  <a:off x="5355054" y="935454"/>
                  <a:ext cx="1573360" cy="157336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67183C31-626D-BB45-A2BE-5C7AA2684966}"/>
                    </a:ext>
                  </a:extLst>
                </p:cNvPr>
                <p:cNvCxnSpPr>
                  <a:cxnSpLocks/>
                  <a:stCxn id="23" idx="7"/>
                  <a:endCxn id="23" idx="3"/>
                </p:cNvCxnSpPr>
                <p:nvPr/>
              </p:nvCxnSpPr>
              <p:spPr>
                <a:xfrm flipH="1">
                  <a:off x="5355054" y="935454"/>
                  <a:ext cx="1573360" cy="157336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51ED6C3C-BE30-4444-A7A0-C28EE0BDA33F}"/>
                    </a:ext>
                  </a:extLst>
                </p:cNvPr>
                <p:cNvCxnSpPr>
                  <a:cxnSpLocks/>
                  <a:stCxn id="31" idx="2"/>
                  <a:endCxn id="31" idx="6"/>
                </p:cNvCxnSpPr>
                <p:nvPr/>
              </p:nvCxnSpPr>
              <p:spPr>
                <a:xfrm>
                  <a:off x="5479445" y="1719414"/>
                  <a:ext cx="1319686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4571013F-57CB-D04F-9622-71E6E803A358}"/>
                    </a:ext>
                  </a:extLst>
                </p:cNvPr>
                <p:cNvCxnSpPr>
                  <a:cxnSpLocks/>
                  <a:stCxn id="31" idx="0"/>
                  <a:endCxn id="31" idx="4"/>
                </p:cNvCxnSpPr>
                <p:nvPr/>
              </p:nvCxnSpPr>
              <p:spPr>
                <a:xfrm>
                  <a:off x="6139288" y="1059571"/>
                  <a:ext cx="0" cy="131968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7133E3FD-9E06-F041-B125-218676866974}"/>
                    </a:ext>
                  </a:extLst>
                </p:cNvPr>
                <p:cNvCxnSpPr>
                  <a:cxnSpLocks/>
                  <a:stCxn id="31" idx="1"/>
                  <a:endCxn id="31" idx="5"/>
                </p:cNvCxnSpPr>
                <p:nvPr/>
              </p:nvCxnSpPr>
              <p:spPr>
                <a:xfrm>
                  <a:off x="5672709" y="1252835"/>
                  <a:ext cx="933158" cy="93315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CE962BF4-F44E-EF40-B855-6EB8ED18F97C}"/>
                    </a:ext>
                  </a:extLst>
                </p:cNvPr>
                <p:cNvCxnSpPr>
                  <a:cxnSpLocks/>
                  <a:stCxn id="31" idx="3"/>
                  <a:endCxn id="31" idx="7"/>
                </p:cNvCxnSpPr>
                <p:nvPr/>
              </p:nvCxnSpPr>
              <p:spPr>
                <a:xfrm flipV="1">
                  <a:off x="5672709" y="1252835"/>
                  <a:ext cx="933158" cy="93315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52A376F3-F056-6940-9C3B-5155F38FC4F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479444" y="1059572"/>
                  <a:ext cx="1319685" cy="1319685"/>
                </a:xfrm>
                <a:prstGeom prst="ellipse">
                  <a:avLst/>
                </a:prstGeom>
                <a:solidFill>
                  <a:schemeClr val="tx1"/>
                </a:solidFill>
                <a:ln w="254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46C0C58-654B-8644-B6AB-14C9315D4CC7}"/>
                </a:ext>
              </a:extLst>
            </p:cNvPr>
            <p:cNvSpPr txBox="1"/>
            <p:nvPr/>
          </p:nvSpPr>
          <p:spPr>
            <a:xfrm>
              <a:off x="7853707" y="6202047"/>
              <a:ext cx="278353" cy="1859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350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CQ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F374A994-0B69-6E49-9D42-5BA1F575371C}"/>
              </a:ext>
            </a:extLst>
          </p:cNvPr>
          <p:cNvSpPr txBox="1"/>
          <p:nvPr/>
        </p:nvSpPr>
        <p:spPr>
          <a:xfrm>
            <a:off x="609600" y="2573723"/>
            <a:ext cx="8697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Kernel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4C745DC-A64D-B94B-AFE9-14B939670692}"/>
              </a:ext>
            </a:extLst>
          </p:cNvPr>
          <p:cNvSpPr txBox="1"/>
          <p:nvPr/>
        </p:nvSpPr>
        <p:spPr>
          <a:xfrm>
            <a:off x="609825" y="4240205"/>
            <a:ext cx="7104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SSDs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2F92CE22-E945-C84E-8107-785ECF4B7046}"/>
              </a:ext>
            </a:extLst>
          </p:cNvPr>
          <p:cNvGrpSpPr/>
          <p:nvPr/>
        </p:nvGrpSpPr>
        <p:grpSpPr>
          <a:xfrm>
            <a:off x="608558" y="1581150"/>
            <a:ext cx="4202206" cy="506465"/>
            <a:chOff x="608558" y="1112602"/>
            <a:chExt cx="4202206" cy="506465"/>
          </a:xfrm>
        </p:grpSpPr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30EDCE91-7A44-564D-9CD3-49AAC60FA529}"/>
                </a:ext>
              </a:extLst>
            </p:cNvPr>
            <p:cNvCxnSpPr>
              <a:cxnSpLocks/>
            </p:cNvCxnSpPr>
            <p:nvPr/>
          </p:nvCxnSpPr>
          <p:spPr>
            <a:xfrm>
              <a:off x="608558" y="1619067"/>
              <a:ext cx="4202206" cy="0"/>
            </a:xfrm>
            <a:prstGeom prst="straightConnector1">
              <a:avLst/>
            </a:prstGeom>
            <a:ln w="25400">
              <a:solidFill>
                <a:schemeClr val="tx1">
                  <a:lumMod val="50000"/>
                </a:schemeClr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09520D2-FE89-5946-ADCB-13621CAEB753}"/>
                </a:ext>
              </a:extLst>
            </p:cNvPr>
            <p:cNvSpPr txBox="1"/>
            <p:nvPr/>
          </p:nvSpPr>
          <p:spPr>
            <a:xfrm>
              <a:off x="634454" y="1112602"/>
              <a:ext cx="6896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User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FEF21211-3ADD-AB44-BF30-08304039883C}"/>
                </a:ext>
              </a:extLst>
            </p:cNvPr>
            <p:cNvSpPr/>
            <p:nvPr/>
          </p:nvSpPr>
          <p:spPr>
            <a:xfrm>
              <a:off x="2199906" y="1123950"/>
              <a:ext cx="2210901" cy="38100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Storage Workloads</a:t>
              </a:r>
            </a:p>
          </p:txBody>
        </p:sp>
      </p:grp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997DB791-99E8-D145-8E09-BB90CE8D3D3A}"/>
              </a:ext>
            </a:extLst>
          </p:cNvPr>
          <p:cNvSpPr/>
          <p:nvPr/>
        </p:nvSpPr>
        <p:spPr>
          <a:xfrm>
            <a:off x="2199905" y="2272648"/>
            <a:ext cx="2210901" cy="381000"/>
          </a:xfrm>
          <a:prstGeom prst="roundRect">
            <a:avLst/>
          </a:prstGeom>
          <a:solidFill>
            <a:srgbClr val="0096FF">
              <a:alpha val="17000"/>
            </a:srgb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Software-RAID</a:t>
            </a: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1C742E75-5C95-CF41-B4CB-A5578FB255F5}"/>
              </a:ext>
            </a:extLst>
          </p:cNvPr>
          <p:cNvSpPr/>
          <p:nvPr/>
        </p:nvSpPr>
        <p:spPr>
          <a:xfrm>
            <a:off x="2199905" y="2791681"/>
            <a:ext cx="2210901" cy="381000"/>
          </a:xfrm>
          <a:prstGeom prst="roundRect">
            <a:avLst/>
          </a:prstGeom>
          <a:solidFill>
            <a:srgbClr val="0096FF">
              <a:alpha val="17000"/>
            </a:srgb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NVMe</a:t>
            </a:r>
            <a:r>
              <a:rPr lang="en-US" sz="20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Driver</a:t>
            </a: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22BD2492-6C16-A842-8BB0-76138B95045E}"/>
              </a:ext>
            </a:extLst>
          </p:cNvPr>
          <p:cNvSpPr/>
          <p:nvPr/>
        </p:nvSpPr>
        <p:spPr>
          <a:xfrm>
            <a:off x="3918076" y="4191107"/>
            <a:ext cx="892688" cy="572862"/>
          </a:xfrm>
          <a:prstGeom prst="roundRect">
            <a:avLst/>
          </a:prstGeom>
          <a:solidFill>
            <a:srgbClr val="0096FF">
              <a:alpha val="17000"/>
            </a:srgb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FEMU</a:t>
            </a: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B51B06C5-B5FE-9F4E-92D0-93565D73A455}"/>
              </a:ext>
            </a:extLst>
          </p:cNvPr>
          <p:cNvSpPr/>
          <p:nvPr/>
        </p:nvSpPr>
        <p:spPr>
          <a:xfrm>
            <a:off x="1981200" y="4193058"/>
            <a:ext cx="1862537" cy="575284"/>
          </a:xfrm>
          <a:prstGeom prst="roundRect">
            <a:avLst/>
          </a:prstGeom>
          <a:solidFill>
            <a:srgbClr val="0096FF">
              <a:alpha val="17000"/>
            </a:srgb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OpenChannel</a:t>
            </a:r>
            <a:r>
              <a:rPr lang="en-US" sz="20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-SSD</a:t>
            </a: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E725C8D3-3F44-8140-8B25-8CAFB7CE7884}"/>
              </a:ext>
            </a:extLst>
          </p:cNvPr>
          <p:cNvGrpSpPr/>
          <p:nvPr/>
        </p:nvGrpSpPr>
        <p:grpSpPr>
          <a:xfrm>
            <a:off x="1185390" y="705476"/>
            <a:ext cx="1467706" cy="874135"/>
            <a:chOff x="1185390" y="705476"/>
            <a:chExt cx="1467706" cy="874135"/>
          </a:xfrm>
        </p:grpSpPr>
        <p:sp>
          <p:nvSpPr>
            <p:cNvPr id="8" name="Rectangular Callout 7">
              <a:extLst>
                <a:ext uri="{FF2B5EF4-FFF2-40B4-BE49-F238E27FC236}">
                  <a16:creationId xmlns:a16="http://schemas.microsoft.com/office/drawing/2014/main" id="{35374180-4774-584B-AB8B-74752F5A33D0}"/>
                </a:ext>
              </a:extLst>
            </p:cNvPr>
            <p:cNvSpPr/>
            <p:nvPr/>
          </p:nvSpPr>
          <p:spPr>
            <a:xfrm>
              <a:off x="1185390" y="742951"/>
              <a:ext cx="1329210" cy="836660"/>
            </a:xfrm>
            <a:custGeom>
              <a:avLst/>
              <a:gdLst>
                <a:gd name="connsiteX0" fmla="*/ 0 w 1329210"/>
                <a:gd name="connsiteY0" fmla="*/ 0 h 582393"/>
                <a:gd name="connsiteX1" fmla="*/ 775373 w 1329210"/>
                <a:gd name="connsiteY1" fmla="*/ 0 h 582393"/>
                <a:gd name="connsiteX2" fmla="*/ 775373 w 1329210"/>
                <a:gd name="connsiteY2" fmla="*/ 0 h 582393"/>
                <a:gd name="connsiteX3" fmla="*/ 1107675 w 1329210"/>
                <a:gd name="connsiteY3" fmla="*/ 0 h 582393"/>
                <a:gd name="connsiteX4" fmla="*/ 1329210 w 1329210"/>
                <a:gd name="connsiteY4" fmla="*/ 0 h 582393"/>
                <a:gd name="connsiteX5" fmla="*/ 1329210 w 1329210"/>
                <a:gd name="connsiteY5" fmla="*/ 339729 h 582393"/>
                <a:gd name="connsiteX6" fmla="*/ 1329210 w 1329210"/>
                <a:gd name="connsiteY6" fmla="*/ 339729 h 582393"/>
                <a:gd name="connsiteX7" fmla="*/ 1329210 w 1329210"/>
                <a:gd name="connsiteY7" fmla="*/ 485328 h 582393"/>
                <a:gd name="connsiteX8" fmla="*/ 1329210 w 1329210"/>
                <a:gd name="connsiteY8" fmla="*/ 582393 h 582393"/>
                <a:gd name="connsiteX9" fmla="*/ 1107675 w 1329210"/>
                <a:gd name="connsiteY9" fmla="*/ 582393 h 582393"/>
                <a:gd name="connsiteX10" fmla="*/ 1217304 w 1329210"/>
                <a:gd name="connsiteY10" fmla="*/ 836660 h 582393"/>
                <a:gd name="connsiteX11" fmla="*/ 775373 w 1329210"/>
                <a:gd name="connsiteY11" fmla="*/ 582393 h 582393"/>
                <a:gd name="connsiteX12" fmla="*/ 0 w 1329210"/>
                <a:gd name="connsiteY12" fmla="*/ 582393 h 582393"/>
                <a:gd name="connsiteX13" fmla="*/ 0 w 1329210"/>
                <a:gd name="connsiteY13" fmla="*/ 485328 h 582393"/>
                <a:gd name="connsiteX14" fmla="*/ 0 w 1329210"/>
                <a:gd name="connsiteY14" fmla="*/ 339729 h 582393"/>
                <a:gd name="connsiteX15" fmla="*/ 0 w 1329210"/>
                <a:gd name="connsiteY15" fmla="*/ 339729 h 582393"/>
                <a:gd name="connsiteX16" fmla="*/ 0 w 1329210"/>
                <a:gd name="connsiteY16" fmla="*/ 0 h 582393"/>
                <a:gd name="connsiteX0" fmla="*/ 0 w 1329210"/>
                <a:gd name="connsiteY0" fmla="*/ 0 h 836660"/>
                <a:gd name="connsiteX1" fmla="*/ 775373 w 1329210"/>
                <a:gd name="connsiteY1" fmla="*/ 0 h 836660"/>
                <a:gd name="connsiteX2" fmla="*/ 775373 w 1329210"/>
                <a:gd name="connsiteY2" fmla="*/ 0 h 836660"/>
                <a:gd name="connsiteX3" fmla="*/ 1107675 w 1329210"/>
                <a:gd name="connsiteY3" fmla="*/ 0 h 836660"/>
                <a:gd name="connsiteX4" fmla="*/ 1329210 w 1329210"/>
                <a:gd name="connsiteY4" fmla="*/ 0 h 836660"/>
                <a:gd name="connsiteX5" fmla="*/ 1329210 w 1329210"/>
                <a:gd name="connsiteY5" fmla="*/ 339729 h 836660"/>
                <a:gd name="connsiteX6" fmla="*/ 1329210 w 1329210"/>
                <a:gd name="connsiteY6" fmla="*/ 339729 h 836660"/>
                <a:gd name="connsiteX7" fmla="*/ 1329210 w 1329210"/>
                <a:gd name="connsiteY7" fmla="*/ 485328 h 836660"/>
                <a:gd name="connsiteX8" fmla="*/ 1329210 w 1329210"/>
                <a:gd name="connsiteY8" fmla="*/ 582393 h 836660"/>
                <a:gd name="connsiteX9" fmla="*/ 1107675 w 1329210"/>
                <a:gd name="connsiteY9" fmla="*/ 582393 h 836660"/>
                <a:gd name="connsiteX10" fmla="*/ 1217304 w 1329210"/>
                <a:gd name="connsiteY10" fmla="*/ 836660 h 836660"/>
                <a:gd name="connsiteX11" fmla="*/ 950034 w 1329210"/>
                <a:gd name="connsiteY11" fmla="*/ 582393 h 836660"/>
                <a:gd name="connsiteX12" fmla="*/ 0 w 1329210"/>
                <a:gd name="connsiteY12" fmla="*/ 582393 h 836660"/>
                <a:gd name="connsiteX13" fmla="*/ 0 w 1329210"/>
                <a:gd name="connsiteY13" fmla="*/ 485328 h 836660"/>
                <a:gd name="connsiteX14" fmla="*/ 0 w 1329210"/>
                <a:gd name="connsiteY14" fmla="*/ 339729 h 836660"/>
                <a:gd name="connsiteX15" fmla="*/ 0 w 1329210"/>
                <a:gd name="connsiteY15" fmla="*/ 339729 h 836660"/>
                <a:gd name="connsiteX16" fmla="*/ 0 w 1329210"/>
                <a:gd name="connsiteY16" fmla="*/ 0 h 836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29210" h="836660">
                  <a:moveTo>
                    <a:pt x="0" y="0"/>
                  </a:moveTo>
                  <a:lnTo>
                    <a:pt x="775373" y="0"/>
                  </a:lnTo>
                  <a:lnTo>
                    <a:pt x="775373" y="0"/>
                  </a:lnTo>
                  <a:lnTo>
                    <a:pt x="1107675" y="0"/>
                  </a:lnTo>
                  <a:lnTo>
                    <a:pt x="1329210" y="0"/>
                  </a:lnTo>
                  <a:lnTo>
                    <a:pt x="1329210" y="339729"/>
                  </a:lnTo>
                  <a:lnTo>
                    <a:pt x="1329210" y="339729"/>
                  </a:lnTo>
                  <a:lnTo>
                    <a:pt x="1329210" y="485328"/>
                  </a:lnTo>
                  <a:lnTo>
                    <a:pt x="1329210" y="582393"/>
                  </a:lnTo>
                  <a:lnTo>
                    <a:pt x="1107675" y="582393"/>
                  </a:lnTo>
                  <a:lnTo>
                    <a:pt x="1217304" y="836660"/>
                  </a:lnTo>
                  <a:lnTo>
                    <a:pt x="950034" y="582393"/>
                  </a:lnTo>
                  <a:lnTo>
                    <a:pt x="0" y="582393"/>
                  </a:lnTo>
                  <a:lnTo>
                    <a:pt x="0" y="485328"/>
                  </a:lnTo>
                  <a:lnTo>
                    <a:pt x="0" y="339729"/>
                  </a:lnTo>
                  <a:lnTo>
                    <a:pt x="0" y="339729"/>
                  </a:lnTo>
                  <a:lnTo>
                    <a:pt x="0" y="0"/>
                  </a:ln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58E3DD8-6A1C-A24D-92FC-2750D803514D}"/>
                </a:ext>
              </a:extLst>
            </p:cNvPr>
            <p:cNvSpPr txBox="1"/>
            <p:nvPr/>
          </p:nvSpPr>
          <p:spPr>
            <a:xfrm>
              <a:off x="1206866" y="705476"/>
              <a:ext cx="14462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b="1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9</a:t>
              </a:r>
              <a:r>
                <a:rPr lang="en-US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 datacenter 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I/O traces</a:t>
              </a: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828C2020-E9DA-3540-A77A-651279653DCA}"/>
              </a:ext>
            </a:extLst>
          </p:cNvPr>
          <p:cNvGrpSpPr/>
          <p:nvPr/>
        </p:nvGrpSpPr>
        <p:grpSpPr>
          <a:xfrm>
            <a:off x="2663955" y="713196"/>
            <a:ext cx="1376367" cy="870239"/>
            <a:chOff x="2663955" y="713196"/>
            <a:chExt cx="1376367" cy="870239"/>
          </a:xfrm>
        </p:grpSpPr>
        <p:sp>
          <p:nvSpPr>
            <p:cNvPr id="49" name="Rectangular Callout 48">
              <a:extLst>
                <a:ext uri="{FF2B5EF4-FFF2-40B4-BE49-F238E27FC236}">
                  <a16:creationId xmlns:a16="http://schemas.microsoft.com/office/drawing/2014/main" id="{F6DE4CCF-573E-A340-BCE4-962999458635}"/>
                </a:ext>
              </a:extLst>
            </p:cNvPr>
            <p:cNvSpPr/>
            <p:nvPr/>
          </p:nvSpPr>
          <p:spPr>
            <a:xfrm>
              <a:off x="2663955" y="742950"/>
              <a:ext cx="1376367" cy="840485"/>
            </a:xfrm>
            <a:custGeom>
              <a:avLst/>
              <a:gdLst>
                <a:gd name="connsiteX0" fmla="*/ 0 w 1376367"/>
                <a:gd name="connsiteY0" fmla="*/ 0 h 400110"/>
                <a:gd name="connsiteX1" fmla="*/ 229395 w 1376367"/>
                <a:gd name="connsiteY1" fmla="*/ 0 h 400110"/>
                <a:gd name="connsiteX2" fmla="*/ 229395 w 1376367"/>
                <a:gd name="connsiteY2" fmla="*/ 0 h 400110"/>
                <a:gd name="connsiteX3" fmla="*/ 573486 w 1376367"/>
                <a:gd name="connsiteY3" fmla="*/ 0 h 400110"/>
                <a:gd name="connsiteX4" fmla="*/ 1376367 w 1376367"/>
                <a:gd name="connsiteY4" fmla="*/ 0 h 400110"/>
                <a:gd name="connsiteX5" fmla="*/ 1376367 w 1376367"/>
                <a:gd name="connsiteY5" fmla="*/ 233398 h 400110"/>
                <a:gd name="connsiteX6" fmla="*/ 1376367 w 1376367"/>
                <a:gd name="connsiteY6" fmla="*/ 233398 h 400110"/>
                <a:gd name="connsiteX7" fmla="*/ 1376367 w 1376367"/>
                <a:gd name="connsiteY7" fmla="*/ 333425 h 400110"/>
                <a:gd name="connsiteX8" fmla="*/ 1376367 w 1376367"/>
                <a:gd name="connsiteY8" fmla="*/ 400110 h 400110"/>
                <a:gd name="connsiteX9" fmla="*/ 573486 w 1376367"/>
                <a:gd name="connsiteY9" fmla="*/ 400110 h 400110"/>
                <a:gd name="connsiteX10" fmla="*/ 469768 w 1376367"/>
                <a:gd name="connsiteY10" fmla="*/ 624788 h 400110"/>
                <a:gd name="connsiteX11" fmla="*/ 229395 w 1376367"/>
                <a:gd name="connsiteY11" fmla="*/ 400110 h 400110"/>
                <a:gd name="connsiteX12" fmla="*/ 0 w 1376367"/>
                <a:gd name="connsiteY12" fmla="*/ 400110 h 400110"/>
                <a:gd name="connsiteX13" fmla="*/ 0 w 1376367"/>
                <a:gd name="connsiteY13" fmla="*/ 333425 h 400110"/>
                <a:gd name="connsiteX14" fmla="*/ 0 w 1376367"/>
                <a:gd name="connsiteY14" fmla="*/ 233398 h 400110"/>
                <a:gd name="connsiteX15" fmla="*/ 0 w 1376367"/>
                <a:gd name="connsiteY15" fmla="*/ 233398 h 400110"/>
                <a:gd name="connsiteX16" fmla="*/ 0 w 1376367"/>
                <a:gd name="connsiteY16" fmla="*/ 0 h 400110"/>
                <a:gd name="connsiteX0" fmla="*/ 0 w 1376367"/>
                <a:gd name="connsiteY0" fmla="*/ 0 h 624788"/>
                <a:gd name="connsiteX1" fmla="*/ 229395 w 1376367"/>
                <a:gd name="connsiteY1" fmla="*/ 0 h 624788"/>
                <a:gd name="connsiteX2" fmla="*/ 229395 w 1376367"/>
                <a:gd name="connsiteY2" fmla="*/ 0 h 624788"/>
                <a:gd name="connsiteX3" fmla="*/ 573486 w 1376367"/>
                <a:gd name="connsiteY3" fmla="*/ 0 h 624788"/>
                <a:gd name="connsiteX4" fmla="*/ 1376367 w 1376367"/>
                <a:gd name="connsiteY4" fmla="*/ 0 h 624788"/>
                <a:gd name="connsiteX5" fmla="*/ 1376367 w 1376367"/>
                <a:gd name="connsiteY5" fmla="*/ 233398 h 624788"/>
                <a:gd name="connsiteX6" fmla="*/ 1376367 w 1376367"/>
                <a:gd name="connsiteY6" fmla="*/ 233398 h 624788"/>
                <a:gd name="connsiteX7" fmla="*/ 1376367 w 1376367"/>
                <a:gd name="connsiteY7" fmla="*/ 333425 h 624788"/>
                <a:gd name="connsiteX8" fmla="*/ 1376367 w 1376367"/>
                <a:gd name="connsiteY8" fmla="*/ 400110 h 624788"/>
                <a:gd name="connsiteX9" fmla="*/ 573486 w 1376367"/>
                <a:gd name="connsiteY9" fmla="*/ 400110 h 624788"/>
                <a:gd name="connsiteX10" fmla="*/ 469768 w 1376367"/>
                <a:gd name="connsiteY10" fmla="*/ 624788 h 624788"/>
                <a:gd name="connsiteX11" fmla="*/ 506798 w 1376367"/>
                <a:gd name="connsiteY11" fmla="*/ 400110 h 624788"/>
                <a:gd name="connsiteX12" fmla="*/ 0 w 1376367"/>
                <a:gd name="connsiteY12" fmla="*/ 400110 h 624788"/>
                <a:gd name="connsiteX13" fmla="*/ 0 w 1376367"/>
                <a:gd name="connsiteY13" fmla="*/ 333425 h 624788"/>
                <a:gd name="connsiteX14" fmla="*/ 0 w 1376367"/>
                <a:gd name="connsiteY14" fmla="*/ 233398 h 624788"/>
                <a:gd name="connsiteX15" fmla="*/ 0 w 1376367"/>
                <a:gd name="connsiteY15" fmla="*/ 233398 h 624788"/>
                <a:gd name="connsiteX16" fmla="*/ 0 w 1376367"/>
                <a:gd name="connsiteY16" fmla="*/ 0 h 624788"/>
                <a:gd name="connsiteX0" fmla="*/ 0 w 1376367"/>
                <a:gd name="connsiteY0" fmla="*/ 0 h 624788"/>
                <a:gd name="connsiteX1" fmla="*/ 229395 w 1376367"/>
                <a:gd name="connsiteY1" fmla="*/ 0 h 624788"/>
                <a:gd name="connsiteX2" fmla="*/ 229395 w 1376367"/>
                <a:gd name="connsiteY2" fmla="*/ 0 h 624788"/>
                <a:gd name="connsiteX3" fmla="*/ 573486 w 1376367"/>
                <a:gd name="connsiteY3" fmla="*/ 0 h 624788"/>
                <a:gd name="connsiteX4" fmla="*/ 1376367 w 1376367"/>
                <a:gd name="connsiteY4" fmla="*/ 0 h 624788"/>
                <a:gd name="connsiteX5" fmla="*/ 1376367 w 1376367"/>
                <a:gd name="connsiteY5" fmla="*/ 233398 h 624788"/>
                <a:gd name="connsiteX6" fmla="*/ 1376367 w 1376367"/>
                <a:gd name="connsiteY6" fmla="*/ 233398 h 624788"/>
                <a:gd name="connsiteX7" fmla="*/ 1376367 w 1376367"/>
                <a:gd name="connsiteY7" fmla="*/ 333425 h 624788"/>
                <a:gd name="connsiteX8" fmla="*/ 1376367 w 1376367"/>
                <a:gd name="connsiteY8" fmla="*/ 400110 h 624788"/>
                <a:gd name="connsiteX9" fmla="*/ 768695 w 1376367"/>
                <a:gd name="connsiteY9" fmla="*/ 400110 h 624788"/>
                <a:gd name="connsiteX10" fmla="*/ 469768 w 1376367"/>
                <a:gd name="connsiteY10" fmla="*/ 624788 h 624788"/>
                <a:gd name="connsiteX11" fmla="*/ 506798 w 1376367"/>
                <a:gd name="connsiteY11" fmla="*/ 400110 h 624788"/>
                <a:gd name="connsiteX12" fmla="*/ 0 w 1376367"/>
                <a:gd name="connsiteY12" fmla="*/ 400110 h 624788"/>
                <a:gd name="connsiteX13" fmla="*/ 0 w 1376367"/>
                <a:gd name="connsiteY13" fmla="*/ 333425 h 624788"/>
                <a:gd name="connsiteX14" fmla="*/ 0 w 1376367"/>
                <a:gd name="connsiteY14" fmla="*/ 233398 h 624788"/>
                <a:gd name="connsiteX15" fmla="*/ 0 w 1376367"/>
                <a:gd name="connsiteY15" fmla="*/ 233398 h 624788"/>
                <a:gd name="connsiteX16" fmla="*/ 0 w 1376367"/>
                <a:gd name="connsiteY16" fmla="*/ 0 h 624788"/>
                <a:gd name="connsiteX0" fmla="*/ 0 w 1376367"/>
                <a:gd name="connsiteY0" fmla="*/ 0 h 655611"/>
                <a:gd name="connsiteX1" fmla="*/ 229395 w 1376367"/>
                <a:gd name="connsiteY1" fmla="*/ 0 h 655611"/>
                <a:gd name="connsiteX2" fmla="*/ 229395 w 1376367"/>
                <a:gd name="connsiteY2" fmla="*/ 0 h 655611"/>
                <a:gd name="connsiteX3" fmla="*/ 573486 w 1376367"/>
                <a:gd name="connsiteY3" fmla="*/ 0 h 655611"/>
                <a:gd name="connsiteX4" fmla="*/ 1376367 w 1376367"/>
                <a:gd name="connsiteY4" fmla="*/ 0 h 655611"/>
                <a:gd name="connsiteX5" fmla="*/ 1376367 w 1376367"/>
                <a:gd name="connsiteY5" fmla="*/ 233398 h 655611"/>
                <a:gd name="connsiteX6" fmla="*/ 1376367 w 1376367"/>
                <a:gd name="connsiteY6" fmla="*/ 233398 h 655611"/>
                <a:gd name="connsiteX7" fmla="*/ 1376367 w 1376367"/>
                <a:gd name="connsiteY7" fmla="*/ 333425 h 655611"/>
                <a:gd name="connsiteX8" fmla="*/ 1376367 w 1376367"/>
                <a:gd name="connsiteY8" fmla="*/ 400110 h 655611"/>
                <a:gd name="connsiteX9" fmla="*/ 768695 w 1376367"/>
                <a:gd name="connsiteY9" fmla="*/ 400110 h 655611"/>
                <a:gd name="connsiteX10" fmla="*/ 644428 w 1376367"/>
                <a:gd name="connsiteY10" fmla="*/ 655611 h 655611"/>
                <a:gd name="connsiteX11" fmla="*/ 506798 w 1376367"/>
                <a:gd name="connsiteY11" fmla="*/ 400110 h 655611"/>
                <a:gd name="connsiteX12" fmla="*/ 0 w 1376367"/>
                <a:gd name="connsiteY12" fmla="*/ 400110 h 655611"/>
                <a:gd name="connsiteX13" fmla="*/ 0 w 1376367"/>
                <a:gd name="connsiteY13" fmla="*/ 333425 h 655611"/>
                <a:gd name="connsiteX14" fmla="*/ 0 w 1376367"/>
                <a:gd name="connsiteY14" fmla="*/ 233398 h 655611"/>
                <a:gd name="connsiteX15" fmla="*/ 0 w 1376367"/>
                <a:gd name="connsiteY15" fmla="*/ 233398 h 655611"/>
                <a:gd name="connsiteX16" fmla="*/ 0 w 1376367"/>
                <a:gd name="connsiteY16" fmla="*/ 0 h 655611"/>
                <a:gd name="connsiteX0" fmla="*/ 0 w 1376367"/>
                <a:gd name="connsiteY0" fmla="*/ 0 h 603933"/>
                <a:gd name="connsiteX1" fmla="*/ 229395 w 1376367"/>
                <a:gd name="connsiteY1" fmla="*/ 0 h 603933"/>
                <a:gd name="connsiteX2" fmla="*/ 229395 w 1376367"/>
                <a:gd name="connsiteY2" fmla="*/ 0 h 603933"/>
                <a:gd name="connsiteX3" fmla="*/ 573486 w 1376367"/>
                <a:gd name="connsiteY3" fmla="*/ 0 h 603933"/>
                <a:gd name="connsiteX4" fmla="*/ 1376367 w 1376367"/>
                <a:gd name="connsiteY4" fmla="*/ 0 h 603933"/>
                <a:gd name="connsiteX5" fmla="*/ 1376367 w 1376367"/>
                <a:gd name="connsiteY5" fmla="*/ 233398 h 603933"/>
                <a:gd name="connsiteX6" fmla="*/ 1376367 w 1376367"/>
                <a:gd name="connsiteY6" fmla="*/ 233398 h 603933"/>
                <a:gd name="connsiteX7" fmla="*/ 1376367 w 1376367"/>
                <a:gd name="connsiteY7" fmla="*/ 333425 h 603933"/>
                <a:gd name="connsiteX8" fmla="*/ 1376367 w 1376367"/>
                <a:gd name="connsiteY8" fmla="*/ 400110 h 603933"/>
                <a:gd name="connsiteX9" fmla="*/ 768695 w 1376367"/>
                <a:gd name="connsiteY9" fmla="*/ 400110 h 603933"/>
                <a:gd name="connsiteX10" fmla="*/ 654702 w 1376367"/>
                <a:gd name="connsiteY10" fmla="*/ 603933 h 603933"/>
                <a:gd name="connsiteX11" fmla="*/ 506798 w 1376367"/>
                <a:gd name="connsiteY11" fmla="*/ 400110 h 603933"/>
                <a:gd name="connsiteX12" fmla="*/ 0 w 1376367"/>
                <a:gd name="connsiteY12" fmla="*/ 400110 h 603933"/>
                <a:gd name="connsiteX13" fmla="*/ 0 w 1376367"/>
                <a:gd name="connsiteY13" fmla="*/ 333425 h 603933"/>
                <a:gd name="connsiteX14" fmla="*/ 0 w 1376367"/>
                <a:gd name="connsiteY14" fmla="*/ 233398 h 603933"/>
                <a:gd name="connsiteX15" fmla="*/ 0 w 1376367"/>
                <a:gd name="connsiteY15" fmla="*/ 233398 h 603933"/>
                <a:gd name="connsiteX16" fmla="*/ 0 w 1376367"/>
                <a:gd name="connsiteY16" fmla="*/ 0 h 603933"/>
                <a:gd name="connsiteX0" fmla="*/ 0 w 1376367"/>
                <a:gd name="connsiteY0" fmla="*/ 0 h 603933"/>
                <a:gd name="connsiteX1" fmla="*/ 229395 w 1376367"/>
                <a:gd name="connsiteY1" fmla="*/ 0 h 603933"/>
                <a:gd name="connsiteX2" fmla="*/ 229395 w 1376367"/>
                <a:gd name="connsiteY2" fmla="*/ 0 h 603933"/>
                <a:gd name="connsiteX3" fmla="*/ 573486 w 1376367"/>
                <a:gd name="connsiteY3" fmla="*/ 0 h 603933"/>
                <a:gd name="connsiteX4" fmla="*/ 1376367 w 1376367"/>
                <a:gd name="connsiteY4" fmla="*/ 0 h 603933"/>
                <a:gd name="connsiteX5" fmla="*/ 1376367 w 1376367"/>
                <a:gd name="connsiteY5" fmla="*/ 233398 h 603933"/>
                <a:gd name="connsiteX6" fmla="*/ 1376367 w 1376367"/>
                <a:gd name="connsiteY6" fmla="*/ 233398 h 603933"/>
                <a:gd name="connsiteX7" fmla="*/ 1376367 w 1376367"/>
                <a:gd name="connsiteY7" fmla="*/ 333425 h 603933"/>
                <a:gd name="connsiteX8" fmla="*/ 1376367 w 1376367"/>
                <a:gd name="connsiteY8" fmla="*/ 400110 h 603933"/>
                <a:gd name="connsiteX9" fmla="*/ 768695 w 1376367"/>
                <a:gd name="connsiteY9" fmla="*/ 400110 h 603933"/>
                <a:gd name="connsiteX10" fmla="*/ 654702 w 1376367"/>
                <a:gd name="connsiteY10" fmla="*/ 603933 h 603933"/>
                <a:gd name="connsiteX11" fmla="*/ 578717 w 1376367"/>
                <a:gd name="connsiteY11" fmla="*/ 400110 h 603933"/>
                <a:gd name="connsiteX12" fmla="*/ 0 w 1376367"/>
                <a:gd name="connsiteY12" fmla="*/ 400110 h 603933"/>
                <a:gd name="connsiteX13" fmla="*/ 0 w 1376367"/>
                <a:gd name="connsiteY13" fmla="*/ 333425 h 603933"/>
                <a:gd name="connsiteX14" fmla="*/ 0 w 1376367"/>
                <a:gd name="connsiteY14" fmla="*/ 233398 h 603933"/>
                <a:gd name="connsiteX15" fmla="*/ 0 w 1376367"/>
                <a:gd name="connsiteY15" fmla="*/ 233398 h 603933"/>
                <a:gd name="connsiteX16" fmla="*/ 0 w 1376367"/>
                <a:gd name="connsiteY16" fmla="*/ 0 h 603933"/>
                <a:gd name="connsiteX0" fmla="*/ 0 w 1376367"/>
                <a:gd name="connsiteY0" fmla="*/ 0 h 603933"/>
                <a:gd name="connsiteX1" fmla="*/ 229395 w 1376367"/>
                <a:gd name="connsiteY1" fmla="*/ 0 h 603933"/>
                <a:gd name="connsiteX2" fmla="*/ 229395 w 1376367"/>
                <a:gd name="connsiteY2" fmla="*/ 0 h 603933"/>
                <a:gd name="connsiteX3" fmla="*/ 573486 w 1376367"/>
                <a:gd name="connsiteY3" fmla="*/ 0 h 603933"/>
                <a:gd name="connsiteX4" fmla="*/ 1376367 w 1376367"/>
                <a:gd name="connsiteY4" fmla="*/ 0 h 603933"/>
                <a:gd name="connsiteX5" fmla="*/ 1376367 w 1376367"/>
                <a:gd name="connsiteY5" fmla="*/ 233398 h 603933"/>
                <a:gd name="connsiteX6" fmla="*/ 1376367 w 1376367"/>
                <a:gd name="connsiteY6" fmla="*/ 233398 h 603933"/>
                <a:gd name="connsiteX7" fmla="*/ 1376367 w 1376367"/>
                <a:gd name="connsiteY7" fmla="*/ 333425 h 603933"/>
                <a:gd name="connsiteX8" fmla="*/ 1376367 w 1376367"/>
                <a:gd name="connsiteY8" fmla="*/ 400110 h 603933"/>
                <a:gd name="connsiteX9" fmla="*/ 686502 w 1376367"/>
                <a:gd name="connsiteY9" fmla="*/ 400110 h 603933"/>
                <a:gd name="connsiteX10" fmla="*/ 654702 w 1376367"/>
                <a:gd name="connsiteY10" fmla="*/ 603933 h 603933"/>
                <a:gd name="connsiteX11" fmla="*/ 578717 w 1376367"/>
                <a:gd name="connsiteY11" fmla="*/ 400110 h 603933"/>
                <a:gd name="connsiteX12" fmla="*/ 0 w 1376367"/>
                <a:gd name="connsiteY12" fmla="*/ 400110 h 603933"/>
                <a:gd name="connsiteX13" fmla="*/ 0 w 1376367"/>
                <a:gd name="connsiteY13" fmla="*/ 333425 h 603933"/>
                <a:gd name="connsiteX14" fmla="*/ 0 w 1376367"/>
                <a:gd name="connsiteY14" fmla="*/ 233398 h 603933"/>
                <a:gd name="connsiteX15" fmla="*/ 0 w 1376367"/>
                <a:gd name="connsiteY15" fmla="*/ 233398 h 603933"/>
                <a:gd name="connsiteX16" fmla="*/ 0 w 1376367"/>
                <a:gd name="connsiteY16" fmla="*/ 0 h 60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6367" h="603933">
                  <a:moveTo>
                    <a:pt x="0" y="0"/>
                  </a:moveTo>
                  <a:lnTo>
                    <a:pt x="229395" y="0"/>
                  </a:lnTo>
                  <a:lnTo>
                    <a:pt x="229395" y="0"/>
                  </a:lnTo>
                  <a:lnTo>
                    <a:pt x="573486" y="0"/>
                  </a:lnTo>
                  <a:lnTo>
                    <a:pt x="1376367" y="0"/>
                  </a:lnTo>
                  <a:lnTo>
                    <a:pt x="1376367" y="233398"/>
                  </a:lnTo>
                  <a:lnTo>
                    <a:pt x="1376367" y="233398"/>
                  </a:lnTo>
                  <a:lnTo>
                    <a:pt x="1376367" y="333425"/>
                  </a:lnTo>
                  <a:lnTo>
                    <a:pt x="1376367" y="400110"/>
                  </a:lnTo>
                  <a:lnTo>
                    <a:pt x="686502" y="400110"/>
                  </a:lnTo>
                  <a:lnTo>
                    <a:pt x="654702" y="603933"/>
                  </a:lnTo>
                  <a:lnTo>
                    <a:pt x="578717" y="400110"/>
                  </a:lnTo>
                  <a:lnTo>
                    <a:pt x="0" y="400110"/>
                  </a:lnTo>
                  <a:lnTo>
                    <a:pt x="0" y="333425"/>
                  </a:lnTo>
                  <a:lnTo>
                    <a:pt x="0" y="233398"/>
                  </a:lnTo>
                  <a:lnTo>
                    <a:pt x="0" y="233398"/>
                  </a:lnTo>
                  <a:lnTo>
                    <a:pt x="0" y="0"/>
                  </a:ln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0334B08F-BA1E-C04B-B007-230EE2D76199}"/>
                </a:ext>
              </a:extLst>
            </p:cNvPr>
            <p:cNvSpPr txBox="1"/>
            <p:nvPr/>
          </p:nvSpPr>
          <p:spPr>
            <a:xfrm>
              <a:off x="2722306" y="713196"/>
              <a:ext cx="12811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6</a:t>
              </a:r>
              <a:r>
                <a:rPr lang="en-US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FileBench</a:t>
              </a:r>
              <a:endParaRPr lang="en-US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endParaRPr>
            </a:p>
            <a:p>
              <a:pPr algn="ctr"/>
              <a:r>
                <a:rPr lang="en-US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Workloads</a:t>
              </a: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957689B1-6704-C343-8C72-007DB7F3CAF4}"/>
              </a:ext>
            </a:extLst>
          </p:cNvPr>
          <p:cNvGrpSpPr/>
          <p:nvPr/>
        </p:nvGrpSpPr>
        <p:grpSpPr>
          <a:xfrm>
            <a:off x="4182246" y="682179"/>
            <a:ext cx="1854730" cy="886570"/>
            <a:chOff x="4182246" y="682179"/>
            <a:chExt cx="1854730" cy="886570"/>
          </a:xfrm>
        </p:grpSpPr>
        <p:sp>
          <p:nvSpPr>
            <p:cNvPr id="51" name="Rectangular Callout 50">
              <a:extLst>
                <a:ext uri="{FF2B5EF4-FFF2-40B4-BE49-F238E27FC236}">
                  <a16:creationId xmlns:a16="http://schemas.microsoft.com/office/drawing/2014/main" id="{C45CEFE8-9FF4-BA4A-AACF-5D3639AF883C}"/>
                </a:ext>
              </a:extLst>
            </p:cNvPr>
            <p:cNvSpPr/>
            <p:nvPr/>
          </p:nvSpPr>
          <p:spPr>
            <a:xfrm>
              <a:off x="4182246" y="745928"/>
              <a:ext cx="1847541" cy="822821"/>
            </a:xfrm>
            <a:custGeom>
              <a:avLst/>
              <a:gdLst>
                <a:gd name="connsiteX0" fmla="*/ 0 w 1840162"/>
                <a:gd name="connsiteY0" fmla="*/ 0 h 546101"/>
                <a:gd name="connsiteX1" fmla="*/ 306694 w 1840162"/>
                <a:gd name="connsiteY1" fmla="*/ 0 h 546101"/>
                <a:gd name="connsiteX2" fmla="*/ 306694 w 1840162"/>
                <a:gd name="connsiteY2" fmla="*/ 0 h 546101"/>
                <a:gd name="connsiteX3" fmla="*/ 766734 w 1840162"/>
                <a:gd name="connsiteY3" fmla="*/ 0 h 546101"/>
                <a:gd name="connsiteX4" fmla="*/ 1840162 w 1840162"/>
                <a:gd name="connsiteY4" fmla="*/ 0 h 546101"/>
                <a:gd name="connsiteX5" fmla="*/ 1840162 w 1840162"/>
                <a:gd name="connsiteY5" fmla="*/ 318559 h 546101"/>
                <a:gd name="connsiteX6" fmla="*/ 1840162 w 1840162"/>
                <a:gd name="connsiteY6" fmla="*/ 318559 h 546101"/>
                <a:gd name="connsiteX7" fmla="*/ 1840162 w 1840162"/>
                <a:gd name="connsiteY7" fmla="*/ 455084 h 546101"/>
                <a:gd name="connsiteX8" fmla="*/ 1840162 w 1840162"/>
                <a:gd name="connsiteY8" fmla="*/ 546101 h 546101"/>
                <a:gd name="connsiteX9" fmla="*/ 766734 w 1840162"/>
                <a:gd name="connsiteY9" fmla="*/ 546101 h 546101"/>
                <a:gd name="connsiteX10" fmla="*/ -7379 w 1840162"/>
                <a:gd name="connsiteY10" fmla="*/ 822821 h 546101"/>
                <a:gd name="connsiteX11" fmla="*/ 306694 w 1840162"/>
                <a:gd name="connsiteY11" fmla="*/ 546101 h 546101"/>
                <a:gd name="connsiteX12" fmla="*/ 0 w 1840162"/>
                <a:gd name="connsiteY12" fmla="*/ 546101 h 546101"/>
                <a:gd name="connsiteX13" fmla="*/ 0 w 1840162"/>
                <a:gd name="connsiteY13" fmla="*/ 455084 h 546101"/>
                <a:gd name="connsiteX14" fmla="*/ 0 w 1840162"/>
                <a:gd name="connsiteY14" fmla="*/ 318559 h 546101"/>
                <a:gd name="connsiteX15" fmla="*/ 0 w 1840162"/>
                <a:gd name="connsiteY15" fmla="*/ 318559 h 546101"/>
                <a:gd name="connsiteX16" fmla="*/ 0 w 1840162"/>
                <a:gd name="connsiteY16" fmla="*/ 0 h 546101"/>
                <a:gd name="connsiteX0" fmla="*/ 7379 w 1847541"/>
                <a:gd name="connsiteY0" fmla="*/ 0 h 822821"/>
                <a:gd name="connsiteX1" fmla="*/ 314073 w 1847541"/>
                <a:gd name="connsiteY1" fmla="*/ 0 h 822821"/>
                <a:gd name="connsiteX2" fmla="*/ 314073 w 1847541"/>
                <a:gd name="connsiteY2" fmla="*/ 0 h 822821"/>
                <a:gd name="connsiteX3" fmla="*/ 774113 w 1847541"/>
                <a:gd name="connsiteY3" fmla="*/ 0 h 822821"/>
                <a:gd name="connsiteX4" fmla="*/ 1847541 w 1847541"/>
                <a:gd name="connsiteY4" fmla="*/ 0 h 822821"/>
                <a:gd name="connsiteX5" fmla="*/ 1847541 w 1847541"/>
                <a:gd name="connsiteY5" fmla="*/ 318559 h 822821"/>
                <a:gd name="connsiteX6" fmla="*/ 1847541 w 1847541"/>
                <a:gd name="connsiteY6" fmla="*/ 318559 h 822821"/>
                <a:gd name="connsiteX7" fmla="*/ 1847541 w 1847541"/>
                <a:gd name="connsiteY7" fmla="*/ 455084 h 822821"/>
                <a:gd name="connsiteX8" fmla="*/ 1847541 w 1847541"/>
                <a:gd name="connsiteY8" fmla="*/ 546101 h 822821"/>
                <a:gd name="connsiteX9" fmla="*/ 445340 w 1847541"/>
                <a:gd name="connsiteY9" fmla="*/ 556375 h 822821"/>
                <a:gd name="connsiteX10" fmla="*/ 0 w 1847541"/>
                <a:gd name="connsiteY10" fmla="*/ 822821 h 822821"/>
                <a:gd name="connsiteX11" fmla="*/ 314073 w 1847541"/>
                <a:gd name="connsiteY11" fmla="*/ 546101 h 822821"/>
                <a:gd name="connsiteX12" fmla="*/ 7379 w 1847541"/>
                <a:gd name="connsiteY12" fmla="*/ 546101 h 822821"/>
                <a:gd name="connsiteX13" fmla="*/ 7379 w 1847541"/>
                <a:gd name="connsiteY13" fmla="*/ 455084 h 822821"/>
                <a:gd name="connsiteX14" fmla="*/ 7379 w 1847541"/>
                <a:gd name="connsiteY14" fmla="*/ 318559 h 822821"/>
                <a:gd name="connsiteX15" fmla="*/ 7379 w 1847541"/>
                <a:gd name="connsiteY15" fmla="*/ 318559 h 822821"/>
                <a:gd name="connsiteX16" fmla="*/ 7379 w 1847541"/>
                <a:gd name="connsiteY16" fmla="*/ 0 h 822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47541" h="822821">
                  <a:moveTo>
                    <a:pt x="7379" y="0"/>
                  </a:moveTo>
                  <a:lnTo>
                    <a:pt x="314073" y="0"/>
                  </a:lnTo>
                  <a:lnTo>
                    <a:pt x="314073" y="0"/>
                  </a:lnTo>
                  <a:lnTo>
                    <a:pt x="774113" y="0"/>
                  </a:lnTo>
                  <a:lnTo>
                    <a:pt x="1847541" y="0"/>
                  </a:lnTo>
                  <a:lnTo>
                    <a:pt x="1847541" y="318559"/>
                  </a:lnTo>
                  <a:lnTo>
                    <a:pt x="1847541" y="318559"/>
                  </a:lnTo>
                  <a:lnTo>
                    <a:pt x="1847541" y="455084"/>
                  </a:lnTo>
                  <a:lnTo>
                    <a:pt x="1847541" y="546101"/>
                  </a:lnTo>
                  <a:lnTo>
                    <a:pt x="445340" y="556375"/>
                  </a:lnTo>
                  <a:lnTo>
                    <a:pt x="0" y="822821"/>
                  </a:lnTo>
                  <a:lnTo>
                    <a:pt x="314073" y="546101"/>
                  </a:lnTo>
                  <a:lnTo>
                    <a:pt x="7379" y="546101"/>
                  </a:lnTo>
                  <a:lnTo>
                    <a:pt x="7379" y="455084"/>
                  </a:lnTo>
                  <a:lnTo>
                    <a:pt x="7379" y="318559"/>
                  </a:lnTo>
                  <a:lnTo>
                    <a:pt x="7379" y="318559"/>
                  </a:lnTo>
                  <a:lnTo>
                    <a:pt x="7379" y="0"/>
                  </a:ln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828C40DD-E269-F240-8F00-9D2AED2D3109}"/>
                </a:ext>
              </a:extLst>
            </p:cNvPr>
            <p:cNvSpPr txBox="1"/>
            <p:nvPr/>
          </p:nvSpPr>
          <p:spPr>
            <a:xfrm>
              <a:off x="4195619" y="682179"/>
              <a:ext cx="18413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15</a:t>
              </a:r>
              <a:r>
                <a:rPr lang="en-US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 Data Intensive Applications</a:t>
              </a: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E771D0A5-B010-594B-86B0-34044A1B1D60}"/>
              </a:ext>
            </a:extLst>
          </p:cNvPr>
          <p:cNvGrpSpPr/>
          <p:nvPr/>
        </p:nvGrpSpPr>
        <p:grpSpPr>
          <a:xfrm>
            <a:off x="5147149" y="3061571"/>
            <a:ext cx="3692051" cy="1394208"/>
            <a:chOff x="5147149" y="3061571"/>
            <a:chExt cx="3692051" cy="1394208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B48ECFA1-CA91-7045-9F35-54180816D907}"/>
                </a:ext>
              </a:extLst>
            </p:cNvPr>
            <p:cNvSpPr txBox="1"/>
            <p:nvPr/>
          </p:nvSpPr>
          <p:spPr>
            <a:xfrm>
              <a:off x="5474734" y="3583380"/>
              <a:ext cx="1344599" cy="369332"/>
            </a:xfrm>
            <a:prstGeom prst="rect">
              <a:avLst/>
            </a:prstGeom>
            <a:solidFill>
              <a:srgbClr val="0000FF">
                <a:alpha val="10000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Speculation 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1D232754-1FC0-F94D-AB6E-DC81B0BBBC52}"/>
                </a:ext>
              </a:extLst>
            </p:cNvPr>
            <p:cNvSpPr txBox="1"/>
            <p:nvPr/>
          </p:nvSpPr>
          <p:spPr>
            <a:xfrm>
              <a:off x="5475779" y="3080869"/>
              <a:ext cx="1343554" cy="369332"/>
            </a:xfrm>
            <a:prstGeom prst="rect">
              <a:avLst/>
            </a:prstGeom>
            <a:solidFill>
              <a:srgbClr val="0000FF">
                <a:alpha val="10000"/>
              </a:srgb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Preemption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5F2BE360-4813-3143-A9BD-9ADA293045C1}"/>
                </a:ext>
              </a:extLst>
            </p:cNvPr>
            <p:cNvSpPr txBox="1"/>
            <p:nvPr/>
          </p:nvSpPr>
          <p:spPr>
            <a:xfrm>
              <a:off x="7035033" y="3568426"/>
              <a:ext cx="1441164" cy="369332"/>
            </a:xfrm>
            <a:prstGeom prst="rect">
              <a:avLst/>
            </a:prstGeom>
            <a:solidFill>
              <a:srgbClr val="0000FF">
                <a:alpha val="1000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Suspension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7945D2CE-B4CC-4348-A4DF-E5E33DAAA561}"/>
                </a:ext>
              </a:extLst>
            </p:cNvPr>
            <p:cNvSpPr txBox="1"/>
            <p:nvPr/>
          </p:nvSpPr>
          <p:spPr>
            <a:xfrm>
              <a:off x="7035033" y="3061571"/>
              <a:ext cx="1441164" cy="369332"/>
            </a:xfrm>
            <a:prstGeom prst="rect">
              <a:avLst/>
            </a:prstGeom>
            <a:solidFill>
              <a:srgbClr val="0000FF">
                <a:alpha val="10000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Coordination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D3EE7ADC-1971-ED48-83DC-1B2D06680128}"/>
                </a:ext>
              </a:extLst>
            </p:cNvPr>
            <p:cNvSpPr txBox="1"/>
            <p:nvPr/>
          </p:nvSpPr>
          <p:spPr>
            <a:xfrm>
              <a:off x="5147149" y="4086447"/>
              <a:ext cx="1258486" cy="369332"/>
            </a:xfrm>
            <a:prstGeom prst="rect">
              <a:avLst/>
            </a:prstGeom>
            <a:solidFill>
              <a:srgbClr val="0000FF">
                <a:alpha val="10000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Partitioning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D3733D04-E5A0-714E-AA55-D7AEF4662D20}"/>
                </a:ext>
              </a:extLst>
            </p:cNvPr>
            <p:cNvSpPr txBox="1"/>
            <p:nvPr/>
          </p:nvSpPr>
          <p:spPr>
            <a:xfrm>
              <a:off x="7865664" y="4067247"/>
              <a:ext cx="973536" cy="369332"/>
            </a:xfrm>
            <a:prstGeom prst="rect">
              <a:avLst/>
            </a:prstGeom>
            <a:solidFill>
              <a:srgbClr val="0000FF">
                <a:alpha val="10000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Tiny-Tail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86EE3869-FA48-0F43-96E2-5F140A8308F7}"/>
                </a:ext>
              </a:extLst>
            </p:cNvPr>
            <p:cNvSpPr txBox="1"/>
            <p:nvPr/>
          </p:nvSpPr>
          <p:spPr>
            <a:xfrm>
              <a:off x="6533742" y="4085891"/>
              <a:ext cx="1221873" cy="369332"/>
            </a:xfrm>
            <a:prstGeom prst="rect">
              <a:avLst/>
            </a:prstGeom>
            <a:solidFill>
              <a:srgbClr val="0000FF">
                <a:alpha val="10000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SLO-aware</a:t>
              </a: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C21646C1-2953-8743-BCD5-56B0BB8D3332}"/>
              </a:ext>
            </a:extLst>
          </p:cNvPr>
          <p:cNvGrpSpPr/>
          <p:nvPr/>
        </p:nvGrpSpPr>
        <p:grpSpPr>
          <a:xfrm>
            <a:off x="4800600" y="2495550"/>
            <a:ext cx="3550434" cy="2010388"/>
            <a:chOff x="4800600" y="2495550"/>
            <a:chExt cx="3550434" cy="2010388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D60B6F1C-348D-B540-BBF9-E9D11153CE4D}"/>
                </a:ext>
              </a:extLst>
            </p:cNvPr>
            <p:cNvSpPr txBox="1"/>
            <p:nvPr/>
          </p:nvSpPr>
          <p:spPr>
            <a:xfrm>
              <a:off x="6067717" y="2495550"/>
              <a:ext cx="22833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400" i="1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vs. State-of-the-art</a:t>
              </a:r>
            </a:p>
          </p:txBody>
        </p: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76AE5B61-E83F-0F4F-961D-06F73DDE64E7}"/>
                </a:ext>
              </a:extLst>
            </p:cNvPr>
            <p:cNvGrpSpPr/>
            <p:nvPr/>
          </p:nvGrpSpPr>
          <p:grpSpPr>
            <a:xfrm>
              <a:off x="4800600" y="2724150"/>
              <a:ext cx="1201238" cy="1781788"/>
              <a:chOff x="4866479" y="2982181"/>
              <a:chExt cx="1201238" cy="1781788"/>
            </a:xfrm>
          </p:grpSpPr>
          <p:cxnSp>
            <p:nvCxnSpPr>
              <p:cNvPr id="60" name="Straight Arrow Connector 59">
                <a:extLst>
                  <a:ext uri="{FF2B5EF4-FFF2-40B4-BE49-F238E27FC236}">
                    <a16:creationId xmlns:a16="http://schemas.microsoft.com/office/drawing/2014/main" id="{528CC291-9227-FF4F-A46B-3F0A6327477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866479" y="2982181"/>
                <a:ext cx="553585" cy="1781788"/>
              </a:xfrm>
              <a:prstGeom prst="straightConnector1">
                <a:avLst/>
              </a:prstGeom>
              <a:ln w="25400" cap="rnd">
                <a:solidFill>
                  <a:schemeClr val="tx1">
                    <a:lumMod val="50000"/>
                  </a:schemeClr>
                </a:solidFill>
                <a:prstDash val="dash"/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78">
                <a:extLst>
                  <a:ext uri="{FF2B5EF4-FFF2-40B4-BE49-F238E27FC236}">
                    <a16:creationId xmlns:a16="http://schemas.microsoft.com/office/drawing/2014/main" id="{10E3ADC4-E00D-264E-9BCE-2DCC45B019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20064" y="2982181"/>
                <a:ext cx="647653" cy="0"/>
              </a:xfrm>
              <a:prstGeom prst="straightConnector1">
                <a:avLst/>
              </a:prstGeom>
              <a:ln w="25400" cap="rnd">
                <a:solidFill>
                  <a:schemeClr val="tx1">
                    <a:lumMod val="50000"/>
                  </a:schemeClr>
                </a:solidFill>
                <a:prstDash val="dash"/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FBFB1E19-2D81-2345-A7A0-D2AF09173474}"/>
              </a:ext>
            </a:extLst>
          </p:cNvPr>
          <p:cNvGrpSpPr/>
          <p:nvPr/>
        </p:nvGrpSpPr>
        <p:grpSpPr>
          <a:xfrm>
            <a:off x="5309764" y="1248122"/>
            <a:ext cx="3140027" cy="1001774"/>
            <a:chOff x="5309764" y="1248122"/>
            <a:chExt cx="3140027" cy="1001774"/>
          </a:xfrm>
        </p:grpSpPr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CF6983D0-2E02-1541-B8BD-0D5A508122FA}"/>
                </a:ext>
              </a:extLst>
            </p:cNvPr>
            <p:cNvSpPr txBox="1"/>
            <p:nvPr/>
          </p:nvSpPr>
          <p:spPr>
            <a:xfrm>
              <a:off x="5309764" y="1788231"/>
              <a:ext cx="3140027" cy="461665"/>
            </a:xfrm>
            <a:prstGeom prst="rect">
              <a:avLst/>
            </a:prstGeom>
            <a:solidFill>
              <a:srgbClr val="00B050"/>
            </a:solidFill>
          </p:spPr>
          <p:txBody>
            <a:bodyPr wrap="none" rtlCol="0">
              <a:spAutoFit/>
            </a:bodyPr>
            <a:lstStyle/>
            <a:p>
              <a:pPr algn="l"/>
              <a:r>
                <a:rPr lang="en-US" sz="2400" i="1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Metric: Read tail latencies</a:t>
              </a:r>
            </a:p>
          </p:txBody>
        </p:sp>
        <p:sp>
          <p:nvSpPr>
            <p:cNvPr id="94" name="Down Arrow 93">
              <a:extLst>
                <a:ext uri="{FF2B5EF4-FFF2-40B4-BE49-F238E27FC236}">
                  <a16:creationId xmlns:a16="http://schemas.microsoft.com/office/drawing/2014/main" id="{A858FA6C-1800-3F43-AACB-91AE481E78B9}"/>
                </a:ext>
              </a:extLst>
            </p:cNvPr>
            <p:cNvSpPr/>
            <p:nvPr/>
          </p:nvSpPr>
          <p:spPr>
            <a:xfrm rot="17895692">
              <a:off x="5491138" y="1118583"/>
              <a:ext cx="570507" cy="829586"/>
            </a:xfrm>
            <a:prstGeom prst="downArrow">
              <a:avLst>
                <a:gd name="adj1" fmla="val 50000"/>
                <a:gd name="adj2" fmla="val 38697"/>
              </a:avLst>
            </a:prstGeom>
            <a:solidFill>
              <a:schemeClr val="tx1">
                <a:lumMod val="75000"/>
              </a:schemeClr>
            </a:solidFill>
            <a:ln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908852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oda">
            <a:extLst>
              <a:ext uri="{FF2B5EF4-FFF2-40B4-BE49-F238E27FC236}">
                <a16:creationId xmlns:a16="http://schemas.microsoft.com/office/drawing/2014/main" id="{E543297B-0479-D644-8F21-1014AB07EF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2" y="749808"/>
            <a:ext cx="5715000" cy="4000500"/>
          </a:xfrm>
          <a:prstGeom prst="rect">
            <a:avLst/>
          </a:prstGeom>
        </p:spPr>
      </p:pic>
      <p:pic>
        <p:nvPicPr>
          <p:cNvPr id="11" name="iod2">
            <a:extLst>
              <a:ext uri="{FF2B5EF4-FFF2-40B4-BE49-F238E27FC236}">
                <a16:creationId xmlns:a16="http://schemas.microsoft.com/office/drawing/2014/main" id="{67CA56C9-2AF9-AF49-8D01-D8CBA216A9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2" y="749808"/>
            <a:ext cx="5715000" cy="4000500"/>
          </a:xfrm>
          <a:prstGeom prst="rect">
            <a:avLst/>
          </a:prstGeom>
        </p:spPr>
      </p:pic>
      <p:pic>
        <p:nvPicPr>
          <p:cNvPr id="9" name="iod1">
            <a:extLst>
              <a:ext uri="{FF2B5EF4-FFF2-40B4-BE49-F238E27FC236}">
                <a16:creationId xmlns:a16="http://schemas.microsoft.com/office/drawing/2014/main" id="{A55705CB-CED2-C74A-B5BE-9788FCB747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2" y="749808"/>
            <a:ext cx="5715000" cy="4000500"/>
          </a:xfrm>
          <a:prstGeom prst="rect">
            <a:avLst/>
          </a:prstGeom>
        </p:spPr>
      </p:pic>
      <p:pic>
        <p:nvPicPr>
          <p:cNvPr id="7" name="ideal">
            <a:extLst>
              <a:ext uri="{FF2B5EF4-FFF2-40B4-BE49-F238E27FC236}">
                <a16:creationId xmlns:a16="http://schemas.microsoft.com/office/drawing/2014/main" id="{56D42E4B-DBDD-E34C-A17B-CE59D54DED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2" y="749808"/>
            <a:ext cx="5715000" cy="4000500"/>
          </a:xfrm>
          <a:prstGeom prst="rect">
            <a:avLst/>
          </a:prstGeom>
        </p:spPr>
      </p:pic>
      <p:pic>
        <p:nvPicPr>
          <p:cNvPr id="5" name="base">
            <a:extLst>
              <a:ext uri="{FF2B5EF4-FFF2-40B4-BE49-F238E27FC236}">
                <a16:creationId xmlns:a16="http://schemas.microsoft.com/office/drawing/2014/main" id="{1CACB081-D2E4-3349-A683-6701330761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2" y="749808"/>
            <a:ext cx="5715000" cy="40005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6775A5-5D4C-E748-9C60-DD2AC6719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IODA Evaluation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D3E644B-0AAA-D84A-A1C3-6B25EA9BD472}"/>
              </a:ext>
            </a:extLst>
          </p:cNvPr>
          <p:cNvSpPr/>
          <p:nvPr/>
        </p:nvSpPr>
        <p:spPr>
          <a:xfrm>
            <a:off x="2502695" y="4350257"/>
            <a:ext cx="2133600" cy="50215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D3C81F2-6958-5E49-A549-A17D1E1472AF}"/>
              </a:ext>
            </a:extLst>
          </p:cNvPr>
          <p:cNvSpPr/>
          <p:nvPr/>
        </p:nvSpPr>
        <p:spPr>
          <a:xfrm rot="16200000">
            <a:off x="-510920" y="2498979"/>
            <a:ext cx="2133600" cy="50215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9B86C74-05F4-F44F-A61B-8CA778C02CFB}"/>
              </a:ext>
            </a:extLst>
          </p:cNvPr>
          <p:cNvGrpSpPr/>
          <p:nvPr/>
        </p:nvGrpSpPr>
        <p:grpSpPr>
          <a:xfrm>
            <a:off x="4800600" y="509623"/>
            <a:ext cx="2485644" cy="1300127"/>
            <a:chOff x="4800600" y="509623"/>
            <a:chExt cx="2485644" cy="130012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C318019-30F9-4B40-8C79-04F41DACE45C}"/>
                </a:ext>
              </a:extLst>
            </p:cNvPr>
            <p:cNvSpPr txBox="1"/>
            <p:nvPr/>
          </p:nvSpPr>
          <p:spPr>
            <a:xfrm>
              <a:off x="4924044" y="509623"/>
              <a:ext cx="2362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Predictable Latency Flag </a:t>
              </a:r>
              <a:r>
                <a:rPr lang="en-US" i="1" dirty="0">
                  <a:solidFill>
                    <a:srgbClr val="800000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+ Reconstruction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204B8349-835C-214A-82CC-74449459EE2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00600" y="971550"/>
              <a:ext cx="457200" cy="838200"/>
            </a:xfrm>
            <a:prstGeom prst="straightConnector1">
              <a:avLst/>
            </a:prstGeom>
            <a:ln w="38100" cmpd="sng">
              <a:solidFill>
                <a:schemeClr val="bg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1C1586D-2B62-654D-AB60-766181939709}"/>
              </a:ext>
            </a:extLst>
          </p:cNvPr>
          <p:cNvGrpSpPr/>
          <p:nvPr/>
        </p:nvGrpSpPr>
        <p:grpSpPr>
          <a:xfrm>
            <a:off x="5575695" y="1229390"/>
            <a:ext cx="2946675" cy="646331"/>
            <a:chOff x="5257800" y="1494126"/>
            <a:chExt cx="2946675" cy="64633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DE59193-8A17-9E43-AA1D-623690EF11B4}"/>
                </a:ext>
              </a:extLst>
            </p:cNvPr>
            <p:cNvSpPr txBox="1"/>
            <p:nvPr/>
          </p:nvSpPr>
          <p:spPr>
            <a:xfrm>
              <a:off x="5943600" y="1494126"/>
              <a:ext cx="226087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i="1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Predictable Latency Flag</a:t>
              </a:r>
            </a:p>
            <a:p>
              <a:pPr algn="l"/>
              <a:r>
                <a:rPr lang="en-US" i="1" dirty="0">
                  <a:solidFill>
                    <a:srgbClr val="FFC000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+ Busy Remaining Time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0320F529-F948-F144-AD81-0A0B9444E3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57800" y="1868169"/>
              <a:ext cx="693836" cy="272288"/>
            </a:xfrm>
            <a:prstGeom prst="straightConnector1">
              <a:avLst/>
            </a:prstGeom>
            <a:ln w="38100" cmpd="sng">
              <a:solidFill>
                <a:schemeClr val="bg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2315606-5204-C947-BDD2-1D8A790451BC}"/>
              </a:ext>
            </a:extLst>
          </p:cNvPr>
          <p:cNvGrpSpPr/>
          <p:nvPr/>
        </p:nvGrpSpPr>
        <p:grpSpPr>
          <a:xfrm>
            <a:off x="2220056" y="1955791"/>
            <a:ext cx="1132744" cy="539011"/>
            <a:chOff x="6352135" y="2769856"/>
            <a:chExt cx="1132744" cy="53901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9468713-0867-7045-9C4B-AD1218BBD319}"/>
                </a:ext>
              </a:extLst>
            </p:cNvPr>
            <p:cNvSpPr txBox="1"/>
            <p:nvPr/>
          </p:nvSpPr>
          <p:spPr>
            <a:xfrm>
              <a:off x="6352135" y="2769856"/>
              <a:ext cx="6110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solidFill>
                    <a:srgbClr val="FF0000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Base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1B042AC2-4C72-194A-BA9D-8954F4A311C6}"/>
                </a:ext>
              </a:extLst>
            </p:cNvPr>
            <p:cNvCxnSpPr>
              <a:cxnSpLocks/>
            </p:cNvCxnSpPr>
            <p:nvPr/>
          </p:nvCxnSpPr>
          <p:spPr>
            <a:xfrm>
              <a:off x="6768504" y="3112478"/>
              <a:ext cx="716375" cy="196389"/>
            </a:xfrm>
            <a:prstGeom prst="straightConnector1">
              <a:avLst/>
            </a:prstGeom>
            <a:ln w="38100" cmpd="sng">
              <a:solidFill>
                <a:schemeClr val="bg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1D2FED0-0D2B-4F42-96F4-37EC78D2C1AE}"/>
              </a:ext>
            </a:extLst>
          </p:cNvPr>
          <p:cNvGrpSpPr/>
          <p:nvPr/>
        </p:nvGrpSpPr>
        <p:grpSpPr>
          <a:xfrm>
            <a:off x="5575696" y="2125524"/>
            <a:ext cx="2618511" cy="646331"/>
            <a:chOff x="5585964" y="1494126"/>
            <a:chExt cx="2618511" cy="646331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4F2DF80-DB04-8C41-B619-CBF84B00FD84}"/>
                </a:ext>
              </a:extLst>
            </p:cNvPr>
            <p:cNvSpPr txBox="1"/>
            <p:nvPr/>
          </p:nvSpPr>
          <p:spPr>
            <a:xfrm>
              <a:off x="5943600" y="1494126"/>
              <a:ext cx="226087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i="1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Predictable Latency Flag</a:t>
              </a:r>
            </a:p>
            <a:p>
              <a:pPr algn="ctr"/>
              <a:r>
                <a:rPr lang="en-US" i="1" dirty="0">
                  <a:solidFill>
                    <a:srgbClr val="00B050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+ Time Window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7D986C33-BE67-D84D-93FE-2D661A747E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85964" y="1868171"/>
              <a:ext cx="529448" cy="1"/>
            </a:xfrm>
            <a:prstGeom prst="straightConnector1">
              <a:avLst/>
            </a:prstGeom>
            <a:ln w="38100" cmpd="sng">
              <a:solidFill>
                <a:schemeClr val="bg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024C29F-B2E4-EC4C-9070-595124AB1FDF}"/>
              </a:ext>
            </a:extLst>
          </p:cNvPr>
          <p:cNvGrpSpPr/>
          <p:nvPr/>
        </p:nvGrpSpPr>
        <p:grpSpPr>
          <a:xfrm>
            <a:off x="5796893" y="2873615"/>
            <a:ext cx="2978701" cy="522088"/>
            <a:chOff x="5715000" y="3112600"/>
            <a:chExt cx="2978701" cy="522088"/>
          </a:xfrm>
        </p:grpSpPr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D1AAAF71-6F06-4647-838A-C41BAC14C739}"/>
                </a:ext>
              </a:extLst>
            </p:cNvPr>
            <p:cNvSpPr/>
            <p:nvPr/>
          </p:nvSpPr>
          <p:spPr>
            <a:xfrm>
              <a:off x="5729221" y="3112600"/>
              <a:ext cx="2948231" cy="522088"/>
            </a:xfrm>
            <a:prstGeom prst="round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02BC1F8-61B1-4F4D-A8F9-8F06D944F138}"/>
                </a:ext>
              </a:extLst>
            </p:cNvPr>
            <p:cNvSpPr txBox="1"/>
            <p:nvPr/>
          </p:nvSpPr>
          <p:spPr>
            <a:xfrm>
              <a:off x="5715000" y="3129273"/>
              <a:ext cx="29787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400" b="1" i="1" dirty="0">
                  <a:solidFill>
                    <a:srgbClr val="00B050"/>
                  </a:solidFill>
                  <a:latin typeface="Gill Sans SemiBold" panose="020B0502020104020203" pitchFamily="34" charset="-79"/>
                  <a:cs typeface="Gill Sans SemiBold" panose="020B0502020104020203" pitchFamily="34" charset="-79"/>
                </a:rPr>
                <a:t>IODA is close to Ideal!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166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A0CD6E-F18C-3E4E-ABD3-507FF73784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34738"/>
            <a:ext cx="4699498" cy="5143500"/>
          </a:xfrm>
          <a:prstGeom prst="rect">
            <a:avLst/>
          </a:prstGeom>
        </p:spPr>
      </p:pic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A61ECDD0-E601-6547-8490-2D60FC2B3273}"/>
              </a:ext>
            </a:extLst>
          </p:cNvPr>
          <p:cNvSpPr/>
          <p:nvPr/>
        </p:nvSpPr>
        <p:spPr>
          <a:xfrm>
            <a:off x="4757895" y="209550"/>
            <a:ext cx="3852705" cy="948859"/>
          </a:xfrm>
          <a:prstGeom prst="roundRect">
            <a:avLst/>
          </a:prstGeom>
          <a:noFill/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IODA Results: </a:t>
            </a:r>
            <a:r>
              <a:rPr lang="en-US" dirty="0">
                <a:solidFill>
                  <a:schemeClr val="tx1">
                    <a:lumMod val="65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(</a:t>
            </a:r>
            <a:r>
              <a:rPr lang="en-US" i="1" dirty="0">
                <a:solidFill>
                  <a:schemeClr val="tx1">
                    <a:lumMod val="65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95</a:t>
            </a:r>
            <a:r>
              <a:rPr lang="en-US" i="1" baseline="30000" dirty="0">
                <a:solidFill>
                  <a:schemeClr val="tx1">
                    <a:lumMod val="65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th</a:t>
            </a:r>
            <a:r>
              <a:rPr lang="en-US" dirty="0">
                <a:solidFill>
                  <a:schemeClr val="tx1">
                    <a:lumMod val="65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– </a:t>
            </a:r>
            <a:r>
              <a:rPr lang="en-US" i="1" dirty="0">
                <a:solidFill>
                  <a:schemeClr val="tx1">
                    <a:lumMod val="65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99.99</a:t>
            </a:r>
            <a:r>
              <a:rPr lang="en-US" i="1" baseline="30000" dirty="0">
                <a:solidFill>
                  <a:schemeClr val="tx1">
                    <a:lumMod val="65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th</a:t>
            </a:r>
            <a:r>
              <a:rPr lang="en-US" dirty="0">
                <a:solidFill>
                  <a:schemeClr val="tx1">
                    <a:lumMod val="65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)</a:t>
            </a:r>
            <a:endParaRPr lang="en-US" dirty="0">
              <a:solidFill>
                <a:srgbClr val="0096FF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pPr algn="ctr"/>
            <a:r>
              <a:rPr lang="en-US" sz="2000" dirty="0">
                <a:solidFill>
                  <a:srgbClr val="00B050"/>
                </a:solidFill>
                <a:latin typeface="Helvetica" pitchFamily="2" charset="0"/>
                <a:cs typeface="Gill Sans" panose="020B0502020104020203" pitchFamily="34" charset="-79"/>
              </a:rPr>
              <a:t>Up to 75x</a:t>
            </a:r>
            <a:r>
              <a:rPr lang="en-US" sz="2000" dirty="0">
                <a:solidFill>
                  <a:srgbClr val="00B05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improvement</a:t>
            </a:r>
            <a:r>
              <a:rPr lang="en-US" i="1" dirty="0">
                <a:solidFill>
                  <a:srgbClr val="00B05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over </a:t>
            </a:r>
            <a:r>
              <a:rPr lang="en-US" i="1" dirty="0">
                <a:solidFill>
                  <a:srgbClr val="FF000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Base</a:t>
            </a:r>
            <a:r>
              <a:rPr lang="en-US" dirty="0">
                <a:solidFill>
                  <a:srgbClr val="0000FF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153A30F-2023-B549-8998-9FD0871958BA}"/>
              </a:ext>
            </a:extLst>
          </p:cNvPr>
          <p:cNvGrpSpPr/>
          <p:nvPr/>
        </p:nvGrpSpPr>
        <p:grpSpPr>
          <a:xfrm>
            <a:off x="4880188" y="1207850"/>
            <a:ext cx="3730412" cy="2811700"/>
            <a:chOff x="4880188" y="1657283"/>
            <a:chExt cx="3730412" cy="2811700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4F4FE625-A2BD-8246-9A66-B52E763EDCD4}"/>
                </a:ext>
              </a:extLst>
            </p:cNvPr>
            <p:cNvSpPr/>
            <p:nvPr/>
          </p:nvSpPr>
          <p:spPr>
            <a:xfrm>
              <a:off x="4880188" y="1801983"/>
              <a:ext cx="3730412" cy="2667000"/>
            </a:xfrm>
            <a:prstGeom prst="roundRect">
              <a:avLst/>
            </a:prstGeom>
            <a:noFill/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endParaRPr>
            </a:p>
            <a:p>
              <a:endParaRPr lang="en-US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endParaRPr>
            </a:p>
            <a:p>
              <a:endParaRPr lang="en-US" sz="2000" dirty="0">
                <a:solidFill>
                  <a:srgbClr val="0096FF"/>
                </a:solidFill>
                <a:latin typeface="Gill Sans" panose="020B0502020104020203" pitchFamily="34" charset="-79"/>
                <a:cs typeface="Gill Sans" panose="020B0502020104020203" pitchFamily="34" charset="-79"/>
              </a:endParaRPr>
            </a:p>
            <a:p>
              <a:endParaRPr lang="en-US" sz="2000" dirty="0">
                <a:solidFill>
                  <a:srgbClr val="0096FF"/>
                </a:solidFill>
                <a:latin typeface="Gill Sans" panose="020B0502020104020203" pitchFamily="34" charset="-79"/>
                <a:cs typeface="Gill Sans" panose="020B0502020104020203" pitchFamily="34" charset="-79"/>
              </a:endParaRPr>
            </a:p>
            <a:p>
              <a:pPr algn="ctr"/>
              <a:endParaRPr lang="en-US" sz="2000" i="1" dirty="0">
                <a:solidFill>
                  <a:srgbClr val="00B050"/>
                </a:solidFill>
                <a:latin typeface="Gill Sans" panose="020B0502020104020203" pitchFamily="34" charset="-79"/>
                <a:cs typeface="Gill Sans" panose="020B0502020104020203" pitchFamily="34" charset="-79"/>
              </a:endParaRPr>
            </a:p>
            <a:p>
              <a:pPr algn="ctr"/>
              <a:endParaRPr lang="en-US" sz="2000" i="1" dirty="0">
                <a:solidFill>
                  <a:srgbClr val="00B050"/>
                </a:solidFill>
                <a:latin typeface="Gill Sans" panose="020B0502020104020203" pitchFamily="34" charset="-79"/>
                <a:cs typeface="Gill Sans" panose="020B0502020104020203" pitchFamily="34" charset="-79"/>
              </a:endParaRPr>
            </a:p>
            <a:p>
              <a:pPr algn="ctr"/>
              <a:r>
                <a:rPr lang="en-US" sz="2000" i="1" dirty="0">
                  <a:solidFill>
                    <a:srgbClr val="00B050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IODA is more deterministic and efficient in cutting tail latencies!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7F752B5-0BCB-CC4D-A9DC-002229F14222}"/>
                </a:ext>
              </a:extLst>
            </p:cNvPr>
            <p:cNvGrpSpPr/>
            <p:nvPr/>
          </p:nvGrpSpPr>
          <p:grpSpPr>
            <a:xfrm>
              <a:off x="4924506" y="2244342"/>
              <a:ext cx="3655439" cy="1394208"/>
              <a:chOff x="5014325" y="3061571"/>
              <a:chExt cx="3655439" cy="1394208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C1B20F8-5960-B841-98DE-0CAF58037B69}"/>
                  </a:ext>
                </a:extLst>
              </p:cNvPr>
              <p:cNvSpPr txBox="1"/>
              <p:nvPr/>
            </p:nvSpPr>
            <p:spPr>
              <a:xfrm>
                <a:off x="5305298" y="3583380"/>
                <a:ext cx="1344599" cy="369332"/>
              </a:xfrm>
              <a:prstGeom prst="rect">
                <a:avLst/>
              </a:prstGeom>
              <a:solidFill>
                <a:srgbClr val="0000FF">
                  <a:alpha val="10000"/>
                </a:srgb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Speculation 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FE36BC8-6C6C-3D4A-A930-39B49EDE8958}"/>
                  </a:ext>
                </a:extLst>
              </p:cNvPr>
              <p:cNvSpPr txBox="1"/>
              <p:nvPr/>
            </p:nvSpPr>
            <p:spPr>
              <a:xfrm>
                <a:off x="5306343" y="3080869"/>
                <a:ext cx="1343554" cy="369332"/>
              </a:xfrm>
              <a:prstGeom prst="rect">
                <a:avLst/>
              </a:prstGeom>
              <a:solidFill>
                <a:srgbClr val="0000FF">
                  <a:alpha val="10000"/>
                </a:srgb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Preemption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94A32D5-56B3-A942-8DE5-B4D0755AD624}"/>
                  </a:ext>
                </a:extLst>
              </p:cNvPr>
              <p:cNvSpPr txBox="1"/>
              <p:nvPr/>
            </p:nvSpPr>
            <p:spPr>
              <a:xfrm>
                <a:off x="6865597" y="3568426"/>
                <a:ext cx="1441164" cy="369332"/>
              </a:xfrm>
              <a:prstGeom prst="rect">
                <a:avLst/>
              </a:prstGeom>
              <a:solidFill>
                <a:srgbClr val="0000FF">
                  <a:alpha val="10000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Suspension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46DB580-E078-E042-9CCC-079A03653920}"/>
                  </a:ext>
                </a:extLst>
              </p:cNvPr>
              <p:cNvSpPr txBox="1"/>
              <p:nvPr/>
            </p:nvSpPr>
            <p:spPr>
              <a:xfrm>
                <a:off x="6865597" y="3061571"/>
                <a:ext cx="1441164" cy="369332"/>
              </a:xfrm>
              <a:prstGeom prst="rect">
                <a:avLst/>
              </a:prstGeom>
              <a:solidFill>
                <a:srgbClr val="0000FF">
                  <a:alpha val="10000"/>
                </a:srgb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Coordination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E762D14-F2F1-9449-9A5D-BC89D2C0AE30}"/>
                  </a:ext>
                </a:extLst>
              </p:cNvPr>
              <p:cNvSpPr txBox="1"/>
              <p:nvPr/>
            </p:nvSpPr>
            <p:spPr>
              <a:xfrm>
                <a:off x="5014325" y="4086447"/>
                <a:ext cx="1334812" cy="369332"/>
              </a:xfrm>
              <a:prstGeom prst="rect">
                <a:avLst/>
              </a:prstGeom>
              <a:solidFill>
                <a:srgbClr val="0000FF">
                  <a:alpha val="10000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Partitioning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8F4B9CD-FCA1-1544-AD02-3A18693445A6}"/>
                  </a:ext>
                </a:extLst>
              </p:cNvPr>
              <p:cNvSpPr txBox="1"/>
              <p:nvPr/>
            </p:nvSpPr>
            <p:spPr>
              <a:xfrm>
                <a:off x="7696228" y="4067247"/>
                <a:ext cx="973536" cy="369332"/>
              </a:xfrm>
              <a:prstGeom prst="rect">
                <a:avLst/>
              </a:prstGeom>
              <a:solidFill>
                <a:srgbClr val="0000FF">
                  <a:alpha val="10000"/>
                </a:srgb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Tiny-Tail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43AB252-F00F-044E-9507-D048FD88B9DD}"/>
                  </a:ext>
                </a:extLst>
              </p:cNvPr>
              <p:cNvSpPr txBox="1"/>
              <p:nvPr/>
            </p:nvSpPr>
            <p:spPr>
              <a:xfrm>
                <a:off x="6411746" y="4085891"/>
                <a:ext cx="1221873" cy="369332"/>
              </a:xfrm>
              <a:prstGeom prst="rect">
                <a:avLst/>
              </a:prstGeom>
              <a:solidFill>
                <a:srgbClr val="0000FF">
                  <a:alpha val="10000"/>
                </a:srgb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SLO-aware</a:t>
                </a:r>
              </a:p>
            </p:txBody>
          </p: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2734DE9-C895-FA48-84A6-6D56772EB7DC}"/>
                </a:ext>
              </a:extLst>
            </p:cNvPr>
            <p:cNvSpPr txBox="1"/>
            <p:nvPr/>
          </p:nvSpPr>
          <p:spPr>
            <a:xfrm>
              <a:off x="4978174" y="1657283"/>
              <a:ext cx="70839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3600" i="1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vs. 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DEBC2D5-6E2C-044F-B307-7197F7AC6FA5}"/>
              </a:ext>
            </a:extLst>
          </p:cNvPr>
          <p:cNvGrpSpPr/>
          <p:nvPr/>
        </p:nvGrpSpPr>
        <p:grpSpPr>
          <a:xfrm>
            <a:off x="835456" y="641774"/>
            <a:ext cx="3545470" cy="3594879"/>
            <a:chOff x="835456" y="641774"/>
            <a:chExt cx="3545470" cy="3594879"/>
          </a:xfrm>
        </p:grpSpPr>
        <p:sp>
          <p:nvSpPr>
            <p:cNvPr id="28" name="Left Arrow 27">
              <a:extLst>
                <a:ext uri="{FF2B5EF4-FFF2-40B4-BE49-F238E27FC236}">
                  <a16:creationId xmlns:a16="http://schemas.microsoft.com/office/drawing/2014/main" id="{9CD2DBFE-BAE7-C341-9102-690AC3F0471E}"/>
                </a:ext>
              </a:extLst>
            </p:cNvPr>
            <p:cNvSpPr/>
            <p:nvPr/>
          </p:nvSpPr>
          <p:spPr>
            <a:xfrm rot="1809377">
              <a:off x="835459" y="641774"/>
              <a:ext cx="631962" cy="462722"/>
            </a:xfrm>
            <a:prstGeom prst="leftArrow">
              <a:avLst/>
            </a:prstGeom>
            <a:gradFill flip="none" rotWithShape="1">
              <a:gsLst>
                <a:gs pos="0">
                  <a:srgbClr val="FF0000"/>
                </a:gs>
                <a:gs pos="49000">
                  <a:schemeClr val="accent2">
                    <a:lumMod val="45000"/>
                    <a:lumOff val="55000"/>
                  </a:schemeClr>
                </a:gs>
                <a:gs pos="100000">
                  <a:srgbClr val="00FF00"/>
                </a:gs>
              </a:gsLst>
              <a:lin ang="135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endParaRPr>
            </a:p>
          </p:txBody>
        </p:sp>
        <p:sp>
          <p:nvSpPr>
            <p:cNvPr id="29" name="Left Arrow 28">
              <a:extLst>
                <a:ext uri="{FF2B5EF4-FFF2-40B4-BE49-F238E27FC236}">
                  <a16:creationId xmlns:a16="http://schemas.microsoft.com/office/drawing/2014/main" id="{A8A6EB87-35E3-7442-AF4C-97CE8564034F}"/>
                </a:ext>
              </a:extLst>
            </p:cNvPr>
            <p:cNvSpPr/>
            <p:nvPr/>
          </p:nvSpPr>
          <p:spPr>
            <a:xfrm rot="1809377">
              <a:off x="2207062" y="717974"/>
              <a:ext cx="631962" cy="462722"/>
            </a:xfrm>
            <a:prstGeom prst="leftArrow">
              <a:avLst/>
            </a:prstGeom>
            <a:gradFill flip="none" rotWithShape="1">
              <a:gsLst>
                <a:gs pos="0">
                  <a:srgbClr val="FF0000"/>
                </a:gs>
                <a:gs pos="49000">
                  <a:schemeClr val="accent2">
                    <a:lumMod val="45000"/>
                    <a:lumOff val="55000"/>
                  </a:schemeClr>
                </a:gs>
                <a:gs pos="100000">
                  <a:srgbClr val="00FF00"/>
                </a:gs>
              </a:gsLst>
              <a:lin ang="135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endParaRPr>
            </a:p>
          </p:txBody>
        </p:sp>
        <p:sp>
          <p:nvSpPr>
            <p:cNvPr id="30" name="Left Arrow 29">
              <a:extLst>
                <a:ext uri="{FF2B5EF4-FFF2-40B4-BE49-F238E27FC236}">
                  <a16:creationId xmlns:a16="http://schemas.microsoft.com/office/drawing/2014/main" id="{49767827-0A44-1745-B266-DEA6A581E47D}"/>
                </a:ext>
              </a:extLst>
            </p:cNvPr>
            <p:cNvSpPr/>
            <p:nvPr/>
          </p:nvSpPr>
          <p:spPr>
            <a:xfrm rot="1809377">
              <a:off x="3578662" y="641774"/>
              <a:ext cx="631962" cy="462722"/>
            </a:xfrm>
            <a:prstGeom prst="leftArrow">
              <a:avLst/>
            </a:prstGeom>
            <a:gradFill flip="none" rotWithShape="1">
              <a:gsLst>
                <a:gs pos="0">
                  <a:srgbClr val="FF0000"/>
                </a:gs>
                <a:gs pos="49000">
                  <a:schemeClr val="accent2">
                    <a:lumMod val="45000"/>
                    <a:lumOff val="55000"/>
                  </a:schemeClr>
                </a:gs>
                <a:gs pos="100000">
                  <a:srgbClr val="00FF00"/>
                </a:gs>
              </a:gsLst>
              <a:lin ang="135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endParaRPr>
            </a:p>
          </p:txBody>
        </p:sp>
        <p:sp>
          <p:nvSpPr>
            <p:cNvPr id="31" name="Left Arrow 30">
              <a:extLst>
                <a:ext uri="{FF2B5EF4-FFF2-40B4-BE49-F238E27FC236}">
                  <a16:creationId xmlns:a16="http://schemas.microsoft.com/office/drawing/2014/main" id="{A0A3BD14-7659-3F46-9908-DC295830A007}"/>
                </a:ext>
              </a:extLst>
            </p:cNvPr>
            <p:cNvSpPr/>
            <p:nvPr/>
          </p:nvSpPr>
          <p:spPr>
            <a:xfrm rot="1809377">
              <a:off x="835456" y="2242201"/>
              <a:ext cx="631962" cy="462722"/>
            </a:xfrm>
            <a:prstGeom prst="leftArrow">
              <a:avLst/>
            </a:prstGeom>
            <a:gradFill flip="none" rotWithShape="1">
              <a:gsLst>
                <a:gs pos="0">
                  <a:srgbClr val="FF0000"/>
                </a:gs>
                <a:gs pos="49000">
                  <a:schemeClr val="accent2">
                    <a:lumMod val="45000"/>
                    <a:lumOff val="55000"/>
                  </a:schemeClr>
                </a:gs>
                <a:gs pos="100000">
                  <a:srgbClr val="00FF00"/>
                </a:gs>
              </a:gsLst>
              <a:lin ang="135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endParaRPr>
            </a:p>
          </p:txBody>
        </p:sp>
        <p:sp>
          <p:nvSpPr>
            <p:cNvPr id="32" name="Left Arrow 31">
              <a:extLst>
                <a:ext uri="{FF2B5EF4-FFF2-40B4-BE49-F238E27FC236}">
                  <a16:creationId xmlns:a16="http://schemas.microsoft.com/office/drawing/2014/main" id="{4C19DBE9-80CB-B944-829D-C51F515EB436}"/>
                </a:ext>
              </a:extLst>
            </p:cNvPr>
            <p:cNvSpPr/>
            <p:nvPr/>
          </p:nvSpPr>
          <p:spPr>
            <a:xfrm rot="1809377">
              <a:off x="2223936" y="2151768"/>
              <a:ext cx="631962" cy="462722"/>
            </a:xfrm>
            <a:prstGeom prst="leftArrow">
              <a:avLst/>
            </a:prstGeom>
            <a:gradFill flip="none" rotWithShape="1">
              <a:gsLst>
                <a:gs pos="0">
                  <a:srgbClr val="FF0000"/>
                </a:gs>
                <a:gs pos="49000">
                  <a:schemeClr val="accent2">
                    <a:lumMod val="45000"/>
                    <a:lumOff val="55000"/>
                  </a:schemeClr>
                </a:gs>
                <a:gs pos="100000">
                  <a:srgbClr val="00FF00"/>
                </a:gs>
              </a:gsLst>
              <a:lin ang="135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endParaRPr>
            </a:p>
          </p:txBody>
        </p:sp>
        <p:sp>
          <p:nvSpPr>
            <p:cNvPr id="33" name="Left Arrow 32">
              <a:extLst>
                <a:ext uri="{FF2B5EF4-FFF2-40B4-BE49-F238E27FC236}">
                  <a16:creationId xmlns:a16="http://schemas.microsoft.com/office/drawing/2014/main" id="{6CE54525-E501-5248-AE1F-B42117855C52}"/>
                </a:ext>
              </a:extLst>
            </p:cNvPr>
            <p:cNvSpPr/>
            <p:nvPr/>
          </p:nvSpPr>
          <p:spPr>
            <a:xfrm rot="1809377">
              <a:off x="3740117" y="2151768"/>
              <a:ext cx="631962" cy="462722"/>
            </a:xfrm>
            <a:prstGeom prst="leftArrow">
              <a:avLst/>
            </a:prstGeom>
            <a:gradFill flip="none" rotWithShape="1">
              <a:gsLst>
                <a:gs pos="0">
                  <a:srgbClr val="FF0000"/>
                </a:gs>
                <a:gs pos="49000">
                  <a:schemeClr val="accent2">
                    <a:lumMod val="45000"/>
                    <a:lumOff val="55000"/>
                  </a:schemeClr>
                </a:gs>
                <a:gs pos="100000">
                  <a:srgbClr val="00FF00"/>
                </a:gs>
              </a:gsLst>
              <a:lin ang="135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endParaRPr>
            </a:p>
          </p:txBody>
        </p:sp>
        <p:sp>
          <p:nvSpPr>
            <p:cNvPr id="34" name="Left Arrow 33">
              <a:extLst>
                <a:ext uri="{FF2B5EF4-FFF2-40B4-BE49-F238E27FC236}">
                  <a16:creationId xmlns:a16="http://schemas.microsoft.com/office/drawing/2014/main" id="{F686D08B-50DA-E043-B3C1-B7ACEA99F18A}"/>
                </a:ext>
              </a:extLst>
            </p:cNvPr>
            <p:cNvSpPr/>
            <p:nvPr/>
          </p:nvSpPr>
          <p:spPr>
            <a:xfrm rot="1809377">
              <a:off x="854294" y="3706404"/>
              <a:ext cx="631962" cy="462722"/>
            </a:xfrm>
            <a:prstGeom prst="leftArrow">
              <a:avLst/>
            </a:prstGeom>
            <a:gradFill flip="none" rotWithShape="1">
              <a:gsLst>
                <a:gs pos="0">
                  <a:srgbClr val="FF0000"/>
                </a:gs>
                <a:gs pos="49000">
                  <a:schemeClr val="accent2">
                    <a:lumMod val="45000"/>
                    <a:lumOff val="55000"/>
                  </a:schemeClr>
                </a:gs>
                <a:gs pos="100000">
                  <a:srgbClr val="00FF00"/>
                </a:gs>
              </a:gsLst>
              <a:lin ang="135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endParaRPr>
            </a:p>
          </p:txBody>
        </p:sp>
        <p:sp>
          <p:nvSpPr>
            <p:cNvPr id="35" name="Left Arrow 34">
              <a:extLst>
                <a:ext uri="{FF2B5EF4-FFF2-40B4-BE49-F238E27FC236}">
                  <a16:creationId xmlns:a16="http://schemas.microsoft.com/office/drawing/2014/main" id="{DC35B0AF-3CB8-2049-8FF6-8F5CF2F7E961}"/>
                </a:ext>
              </a:extLst>
            </p:cNvPr>
            <p:cNvSpPr/>
            <p:nvPr/>
          </p:nvSpPr>
          <p:spPr>
            <a:xfrm rot="1809377">
              <a:off x="2188714" y="3645578"/>
              <a:ext cx="631962" cy="462722"/>
            </a:xfrm>
            <a:prstGeom prst="leftArrow">
              <a:avLst/>
            </a:prstGeom>
            <a:gradFill flip="none" rotWithShape="1">
              <a:gsLst>
                <a:gs pos="0">
                  <a:srgbClr val="FF0000"/>
                </a:gs>
                <a:gs pos="49000">
                  <a:schemeClr val="accent2">
                    <a:lumMod val="45000"/>
                    <a:lumOff val="55000"/>
                  </a:schemeClr>
                </a:gs>
                <a:gs pos="100000">
                  <a:srgbClr val="00FF00"/>
                </a:gs>
              </a:gsLst>
              <a:lin ang="135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endParaRPr>
            </a:p>
          </p:txBody>
        </p:sp>
        <p:sp>
          <p:nvSpPr>
            <p:cNvPr id="36" name="Left Arrow 35">
              <a:extLst>
                <a:ext uri="{FF2B5EF4-FFF2-40B4-BE49-F238E27FC236}">
                  <a16:creationId xmlns:a16="http://schemas.microsoft.com/office/drawing/2014/main" id="{2D66DF59-12B3-F04F-BF01-B285F36804AA}"/>
                </a:ext>
              </a:extLst>
            </p:cNvPr>
            <p:cNvSpPr/>
            <p:nvPr/>
          </p:nvSpPr>
          <p:spPr>
            <a:xfrm rot="1809377">
              <a:off x="3748964" y="3773931"/>
              <a:ext cx="631962" cy="462722"/>
            </a:xfrm>
            <a:prstGeom prst="leftArrow">
              <a:avLst/>
            </a:prstGeom>
            <a:gradFill flip="none" rotWithShape="1">
              <a:gsLst>
                <a:gs pos="0">
                  <a:srgbClr val="FF0000"/>
                </a:gs>
                <a:gs pos="49000">
                  <a:schemeClr val="accent2">
                    <a:lumMod val="45000"/>
                    <a:lumOff val="55000"/>
                  </a:schemeClr>
                </a:gs>
                <a:gs pos="100000">
                  <a:srgbClr val="00FF00"/>
                </a:gs>
              </a:gsLst>
              <a:lin ang="135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2275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F8915-0D3C-6F48-9779-4555FB93B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IODA Throughput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7F61E830-481E-5C4E-B154-7EA6626134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012" y="1236504"/>
            <a:ext cx="5715000" cy="2400300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24D7AF8-5521-5244-9B1A-81E82078F163}"/>
              </a:ext>
            </a:extLst>
          </p:cNvPr>
          <p:cNvSpPr txBox="1"/>
          <p:nvPr/>
        </p:nvSpPr>
        <p:spPr>
          <a:xfrm>
            <a:off x="944078" y="3794045"/>
            <a:ext cx="8621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i="1" dirty="0">
                <a:solidFill>
                  <a:srgbClr val="00B05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IODA doesn’t sacrifice the array’s aggregate bandwidth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B1C9FE0-1BB1-4E45-9333-BD372E896D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569" y="1238250"/>
            <a:ext cx="5715000" cy="24003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919BDA-CAB1-0E49-9360-AAC8CB55D5FF}"/>
              </a:ext>
            </a:extLst>
          </p:cNvPr>
          <p:cNvSpPr txBox="1"/>
          <p:nvPr/>
        </p:nvSpPr>
        <p:spPr>
          <a:xfrm rot="16200000">
            <a:off x="1197014" y="202668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Helvetica" pitchFamily="2" charset="0"/>
                <a:cs typeface="Gill Sans" panose="020B0502020104020203" pitchFamily="34" charset="-79"/>
              </a:rPr>
              <a:t>(K IOPS)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90EE3CB-40DB-7E45-9D15-E7ED2663BBA0}"/>
              </a:ext>
            </a:extLst>
          </p:cNvPr>
          <p:cNvSpPr/>
          <p:nvPr/>
        </p:nvSpPr>
        <p:spPr>
          <a:xfrm>
            <a:off x="2362200" y="3105150"/>
            <a:ext cx="4800600" cy="5301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noFill/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22131CC-814B-DE4F-AD36-AC82703719F4}"/>
              </a:ext>
            </a:extLst>
          </p:cNvPr>
          <p:cNvSpPr/>
          <p:nvPr/>
        </p:nvSpPr>
        <p:spPr>
          <a:xfrm>
            <a:off x="2851277" y="3130963"/>
            <a:ext cx="1083644" cy="3430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Read Only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9921980-634E-AC4D-815D-F682C4A2B5B4}"/>
              </a:ext>
            </a:extLst>
          </p:cNvPr>
          <p:cNvSpPr/>
          <p:nvPr/>
        </p:nvSpPr>
        <p:spPr>
          <a:xfrm>
            <a:off x="3898024" y="2350008"/>
            <a:ext cx="1893176" cy="7157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noFill/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DFE5B54-4D71-C34E-A189-B9DCEA11D72B}"/>
              </a:ext>
            </a:extLst>
          </p:cNvPr>
          <p:cNvSpPr/>
          <p:nvPr/>
        </p:nvSpPr>
        <p:spPr>
          <a:xfrm>
            <a:off x="5867400" y="3133715"/>
            <a:ext cx="1207093" cy="3430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Write Only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2ECEB34-3454-3846-B60B-64205CC31BBD}"/>
              </a:ext>
            </a:extLst>
          </p:cNvPr>
          <p:cNvSpPr/>
          <p:nvPr/>
        </p:nvSpPr>
        <p:spPr>
          <a:xfrm>
            <a:off x="4354713" y="3131230"/>
            <a:ext cx="1207093" cy="3430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RW 80/20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99D5895-E419-7247-85EF-ABB210FED511}"/>
              </a:ext>
            </a:extLst>
          </p:cNvPr>
          <p:cNvSpPr/>
          <p:nvPr/>
        </p:nvSpPr>
        <p:spPr>
          <a:xfrm>
            <a:off x="3843017" y="2038350"/>
            <a:ext cx="990600" cy="57459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Read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48D3B5D-592B-E844-A765-BDB2C0549B82}"/>
              </a:ext>
            </a:extLst>
          </p:cNvPr>
          <p:cNvSpPr/>
          <p:nvPr/>
        </p:nvSpPr>
        <p:spPr>
          <a:xfrm>
            <a:off x="4882320" y="2451934"/>
            <a:ext cx="1143000" cy="57459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Write</a:t>
            </a:r>
          </a:p>
        </p:txBody>
      </p:sp>
    </p:spTree>
    <p:extLst>
      <p:ext uri="{BB962C8B-B14F-4D97-AF65-F5344CB8AC3E}">
        <p14:creationId xmlns:p14="http://schemas.microsoft.com/office/powerpoint/2010/main" val="12016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2" grpId="0" animBg="1"/>
      <p:bldP spid="34" grpId="0" animBg="1"/>
      <p:bldP spid="4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0F0A9-64D3-8547-9B27-1658B2A34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IODA Takeaways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E88F9E-BACF-4F43-9E30-B63BEA86B4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 A </a:t>
            </a:r>
            <a:r>
              <a:rPr lang="en-US" sz="2400" b="1" i="1" spc="30" dirty="0">
                <a:solidFill>
                  <a:srgbClr val="00B050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Co-Design</a:t>
            </a:r>
            <a:r>
              <a:rPr lang="en-US" sz="2600" dirty="0"/>
              <a:t> Approach for Performance Predictability</a:t>
            </a:r>
          </a:p>
        </p:txBody>
      </p:sp>
      <p:pic>
        <p:nvPicPr>
          <p:cNvPr id="1026" name="Picture 2" descr="business deal, greeting, hands, handshake icon">
            <a:extLst>
              <a:ext uri="{FF2B5EF4-FFF2-40B4-BE49-F238E27FC236}">
                <a16:creationId xmlns:a16="http://schemas.microsoft.com/office/drawing/2014/main" id="{9AC4F688-C2A0-9D4D-A5D4-3EA1EAA8F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143501"/>
            <a:ext cx="654843" cy="654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business deal, greeting, hands, handshake icon">
            <a:extLst>
              <a:ext uri="{FF2B5EF4-FFF2-40B4-BE49-F238E27FC236}">
                <a16:creationId xmlns:a16="http://schemas.microsoft.com/office/drawing/2014/main" id="{F9CF8FA1-C90B-3347-A9F0-DCABCE88C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720" y="5442045"/>
            <a:ext cx="787305" cy="787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BA3AFFC-D8F7-3D41-AF55-4A04406FDDBA}"/>
              </a:ext>
            </a:extLst>
          </p:cNvPr>
          <p:cNvGrpSpPr/>
          <p:nvPr/>
        </p:nvGrpSpPr>
        <p:grpSpPr>
          <a:xfrm>
            <a:off x="3505200" y="5314950"/>
            <a:ext cx="1371600" cy="1370374"/>
            <a:chOff x="3797173" y="3459714"/>
            <a:chExt cx="1371600" cy="1370374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97FEDD68-3CCC-8B4D-A781-F01B208B7E77}"/>
                </a:ext>
              </a:extLst>
            </p:cNvPr>
            <p:cNvSpPr/>
            <p:nvPr/>
          </p:nvSpPr>
          <p:spPr>
            <a:xfrm>
              <a:off x="3797173" y="3459714"/>
              <a:ext cx="1371600" cy="354783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Host</a:t>
              </a: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42BABB82-F531-CB47-BCA6-B23B99807D7A}"/>
                </a:ext>
              </a:extLst>
            </p:cNvPr>
            <p:cNvSpPr/>
            <p:nvPr/>
          </p:nvSpPr>
          <p:spPr>
            <a:xfrm>
              <a:off x="3797173" y="4475305"/>
              <a:ext cx="1371600" cy="354783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SSD</a:t>
              </a:r>
            </a:p>
          </p:txBody>
        </p:sp>
        <p:pic>
          <p:nvPicPr>
            <p:cNvPr id="11" name="Picture 2" descr="business deal, greeting, hands, handshake icon">
              <a:extLst>
                <a:ext uri="{FF2B5EF4-FFF2-40B4-BE49-F238E27FC236}">
                  <a16:creationId xmlns:a16="http://schemas.microsoft.com/office/drawing/2014/main" id="{6E005819-1BAE-9148-A1F3-E178E0266B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949573" y="3636011"/>
              <a:ext cx="996279" cy="996279"/>
            </a:xfrm>
            <a:prstGeom prst="rect">
              <a:avLst/>
            </a:prstGeom>
            <a:noFill/>
          </p:spPr>
        </p:pic>
      </p:grp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A012D3D-30F7-3C46-84AE-05805FCD131A}"/>
              </a:ext>
            </a:extLst>
          </p:cNvPr>
          <p:cNvSpPr/>
          <p:nvPr/>
        </p:nvSpPr>
        <p:spPr>
          <a:xfrm>
            <a:off x="5499227" y="6330540"/>
            <a:ext cx="1371600" cy="35478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SSD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B8936E2C-8384-5C41-8B8F-64589360B296}"/>
              </a:ext>
            </a:extLst>
          </p:cNvPr>
          <p:cNvSpPr/>
          <p:nvPr/>
        </p:nvSpPr>
        <p:spPr>
          <a:xfrm>
            <a:off x="1523999" y="6335785"/>
            <a:ext cx="1371600" cy="35478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SSD</a:t>
            </a:r>
          </a:p>
        </p:txBody>
      </p:sp>
      <p:pic>
        <p:nvPicPr>
          <p:cNvPr id="14" name="Picture 2" descr="business deal, greeting, hands, handshake icon">
            <a:extLst>
              <a:ext uri="{FF2B5EF4-FFF2-40B4-BE49-F238E27FC236}">
                <a16:creationId xmlns:a16="http://schemas.microsoft.com/office/drawing/2014/main" id="{06A870E0-FBEC-2A40-9FCE-CFA3787107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921" y="5426385"/>
            <a:ext cx="787305" cy="787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6631C51-C892-9E45-AD2D-B925C96B6846}"/>
              </a:ext>
            </a:extLst>
          </p:cNvPr>
          <p:cNvSpPr txBox="1"/>
          <p:nvPr/>
        </p:nvSpPr>
        <p:spPr>
          <a:xfrm>
            <a:off x="381000" y="1230690"/>
            <a:ext cx="688323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800100" lvl="1" indent="-342900">
              <a:buFontTx/>
              <a:buChar char="-"/>
            </a:pP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Proactive </a:t>
            </a:r>
            <a:r>
              <a:rPr lang="en-US" sz="2400" i="1" spc="3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reconstruction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via </a:t>
            </a:r>
            <a:r>
              <a:rPr lang="en-US" sz="2400" i="1" spc="30" dirty="0">
                <a:solidFill>
                  <a:srgbClr val="00B05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fast-fail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interface</a:t>
            </a:r>
          </a:p>
          <a:p>
            <a:pPr marL="800100" lvl="1" indent="-342900">
              <a:buFontTx/>
              <a:buChar char="-"/>
            </a:pPr>
            <a:r>
              <a:rPr lang="en-US" sz="2400" i="1" dirty="0">
                <a:solidFill>
                  <a:srgbClr val="00B05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BRT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for improved latencies</a:t>
            </a:r>
          </a:p>
          <a:p>
            <a:pPr marL="800100" lvl="1" indent="-342900">
              <a:buFontTx/>
              <a:buChar char="-"/>
            </a:pPr>
            <a:r>
              <a:rPr lang="en-US" sz="2400" i="1" spc="30" dirty="0">
                <a:solidFill>
                  <a:srgbClr val="00B05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TW</a:t>
            </a:r>
            <a:r>
              <a:rPr lang="en-US" sz="2400" i="1" spc="30" dirty="0">
                <a:solidFill>
                  <a:srgbClr val="0000FF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formulation to program the window length</a:t>
            </a:r>
          </a:p>
          <a:p>
            <a:pPr marL="800100" lvl="1" indent="-342900">
              <a:buFontTx/>
              <a:buChar char="-"/>
            </a:pPr>
            <a:r>
              <a:rPr lang="en-US" sz="2400" dirty="0">
                <a:solidFill>
                  <a:srgbClr val="00B05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Cross-device synchronization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510416-129A-0649-9072-695040356F6D}"/>
              </a:ext>
            </a:extLst>
          </p:cNvPr>
          <p:cNvSpPr txBox="1"/>
          <p:nvPr/>
        </p:nvSpPr>
        <p:spPr>
          <a:xfrm>
            <a:off x="3283984" y="2868106"/>
            <a:ext cx="27397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4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Thank you!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9967F1-95B8-E74E-9CD2-9749434EA90A}"/>
              </a:ext>
            </a:extLst>
          </p:cNvPr>
          <p:cNvSpPr txBox="1"/>
          <p:nvPr/>
        </p:nvSpPr>
        <p:spPr>
          <a:xfrm>
            <a:off x="2505561" y="4684687"/>
            <a:ext cx="45684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IODA: </a:t>
            </a:r>
            <a:r>
              <a:rPr lang="en-US" sz="2000" dirty="0">
                <a:solidFill>
                  <a:srgbClr val="A2273C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https://</a:t>
            </a:r>
            <a:r>
              <a:rPr lang="en-US" sz="2000" dirty="0" err="1">
                <a:solidFill>
                  <a:srgbClr val="A2273C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github.com</a:t>
            </a:r>
            <a:r>
              <a:rPr lang="en-US" sz="2000" dirty="0">
                <a:solidFill>
                  <a:srgbClr val="A2273C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/</a:t>
            </a:r>
            <a:r>
              <a:rPr lang="en-US" sz="2000" dirty="0" err="1">
                <a:solidFill>
                  <a:srgbClr val="A2273C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huaicheng</a:t>
            </a:r>
            <a:r>
              <a:rPr lang="en-US" sz="2000" dirty="0">
                <a:solidFill>
                  <a:srgbClr val="A2273C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/IODA</a:t>
            </a:r>
          </a:p>
        </p:txBody>
      </p:sp>
    </p:spTree>
    <p:extLst>
      <p:ext uri="{BB962C8B-B14F-4D97-AF65-F5344CB8AC3E}">
        <p14:creationId xmlns:p14="http://schemas.microsoft.com/office/powerpoint/2010/main" val="735883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ounded Rectangle 86">
            <a:extLst>
              <a:ext uri="{FF2B5EF4-FFF2-40B4-BE49-F238E27FC236}">
                <a16:creationId xmlns:a16="http://schemas.microsoft.com/office/drawing/2014/main" id="{6C60E203-7179-F649-BA23-0580895F9195}"/>
              </a:ext>
            </a:extLst>
          </p:cNvPr>
          <p:cNvSpPr/>
          <p:nvPr/>
        </p:nvSpPr>
        <p:spPr>
          <a:xfrm>
            <a:off x="748544" y="819150"/>
            <a:ext cx="1537456" cy="2819399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AB471766-BE48-D845-8126-8D26E3F7CA86}"/>
              </a:ext>
            </a:extLst>
          </p:cNvPr>
          <p:cNvSpPr/>
          <p:nvPr/>
        </p:nvSpPr>
        <p:spPr>
          <a:xfrm>
            <a:off x="3641958" y="829330"/>
            <a:ext cx="4892442" cy="2809219"/>
          </a:xfrm>
          <a:prstGeom prst="roundRect">
            <a:avLst/>
          </a:prstGeom>
          <a:solidFill>
            <a:schemeClr val="dk1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65698F-5480-2049-BE42-506FF2888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“Attack of </a:t>
            </a:r>
            <a:r>
              <a:rPr lang="en-US" altLang="zh-CN" i="1" dirty="0"/>
              <a:t>GC” ⎼</a:t>
            </a:r>
            <a:r>
              <a:rPr lang="en-US" altLang="zh-CN" dirty="0"/>
              <a:t> Unpredictability in SSDs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2FB1936-DD30-5045-820D-B8B0845B1FF2}"/>
              </a:ext>
            </a:extLst>
          </p:cNvPr>
          <p:cNvGrpSpPr/>
          <p:nvPr/>
        </p:nvGrpSpPr>
        <p:grpSpPr>
          <a:xfrm>
            <a:off x="3808072" y="1276350"/>
            <a:ext cx="2404313" cy="1959452"/>
            <a:chOff x="2362199" y="2340399"/>
            <a:chExt cx="3205751" cy="261260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7FFAE83-1DF6-8943-844C-AE2B072525C7}"/>
                </a:ext>
              </a:extLst>
            </p:cNvPr>
            <p:cNvSpPr/>
            <p:nvPr/>
          </p:nvSpPr>
          <p:spPr>
            <a:xfrm>
              <a:off x="2362199" y="3009903"/>
              <a:ext cx="3205751" cy="1943098"/>
            </a:xfrm>
            <a:prstGeom prst="rect">
              <a:avLst/>
            </a:prstGeom>
            <a:noFill/>
            <a:ln w="25400" cap="sq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B0A9C89-6647-3643-924D-D4FB12C08FB0}"/>
                </a:ext>
              </a:extLst>
            </p:cNvPr>
            <p:cNvSpPr txBox="1"/>
            <p:nvPr/>
          </p:nvSpPr>
          <p:spPr>
            <a:xfrm>
              <a:off x="3341539" y="2340399"/>
              <a:ext cx="136003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i="1" dirty="0">
                  <a:latin typeface="Gill Sans" panose="020B0502020104020203" pitchFamily="34" charset="-79"/>
                  <a:cs typeface="Gill Sans" panose="020B0502020104020203" pitchFamily="34" charset="-79"/>
                </a:rPr>
                <a:t>Controller</a:t>
              </a: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FC7B1824-F840-6E46-9C40-C8DDA7B9E493}"/>
              </a:ext>
            </a:extLst>
          </p:cNvPr>
          <p:cNvGrpSpPr/>
          <p:nvPr/>
        </p:nvGrpSpPr>
        <p:grpSpPr>
          <a:xfrm>
            <a:off x="6837022" y="1276350"/>
            <a:ext cx="1371599" cy="1872196"/>
            <a:chOff x="6477001" y="2340398"/>
            <a:chExt cx="1828799" cy="249626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B80E67B-FC38-254D-849C-F1EFEEC98E2E}"/>
                </a:ext>
              </a:extLst>
            </p:cNvPr>
            <p:cNvSpPr txBox="1"/>
            <p:nvPr/>
          </p:nvSpPr>
          <p:spPr>
            <a:xfrm>
              <a:off x="6477001" y="2340398"/>
              <a:ext cx="1707904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i="1" dirty="0">
                  <a:latin typeface="Gill Sans" panose="020B0502020104020203" pitchFamily="34" charset="-79"/>
                  <a:cs typeface="Gill Sans" panose="020B0502020104020203" pitchFamily="34" charset="-79"/>
                </a:rPr>
                <a:t>NAND Flash</a:t>
              </a:r>
            </a:p>
          </p:txBody>
        </p: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5732CA08-B5CE-5847-A35B-5FCE30724E9F}"/>
                </a:ext>
              </a:extLst>
            </p:cNvPr>
            <p:cNvGrpSpPr/>
            <p:nvPr/>
          </p:nvGrpSpPr>
          <p:grpSpPr>
            <a:xfrm>
              <a:off x="6553200" y="3082808"/>
              <a:ext cx="1752600" cy="1753851"/>
              <a:chOff x="6553200" y="3082808"/>
              <a:chExt cx="1752600" cy="1753851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F176FE13-A1F5-DA43-B5A8-5FA849843377}"/>
                  </a:ext>
                </a:extLst>
              </p:cNvPr>
              <p:cNvSpPr/>
              <p:nvPr/>
            </p:nvSpPr>
            <p:spPr>
              <a:xfrm>
                <a:off x="6553200" y="3082808"/>
                <a:ext cx="228600" cy="224518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0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E88ADE1F-0F29-0C45-B8AD-875504139D86}"/>
                  </a:ext>
                </a:extLst>
              </p:cNvPr>
              <p:cNvSpPr/>
              <p:nvPr/>
            </p:nvSpPr>
            <p:spPr>
              <a:xfrm>
                <a:off x="6934200" y="3082808"/>
                <a:ext cx="228600" cy="224518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0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endParaRP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C4187D7B-954D-B846-A990-FF1AA68BA033}"/>
                  </a:ext>
                </a:extLst>
              </p:cNvPr>
              <p:cNvSpPr/>
              <p:nvPr/>
            </p:nvSpPr>
            <p:spPr>
              <a:xfrm>
                <a:off x="7315200" y="3082808"/>
                <a:ext cx="228600" cy="224518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0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endParaRP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C0DCBD1E-9E4B-F643-9F25-BB1D1918D265}"/>
                  </a:ext>
                </a:extLst>
              </p:cNvPr>
              <p:cNvSpPr/>
              <p:nvPr/>
            </p:nvSpPr>
            <p:spPr>
              <a:xfrm>
                <a:off x="7696200" y="3082808"/>
                <a:ext cx="228600" cy="224518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0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5AB7A168-59EC-B445-9468-7DDA79631D22}"/>
                  </a:ext>
                </a:extLst>
              </p:cNvPr>
              <p:cNvSpPr/>
              <p:nvPr/>
            </p:nvSpPr>
            <p:spPr>
              <a:xfrm>
                <a:off x="8077200" y="3082808"/>
                <a:ext cx="228600" cy="224518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00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endParaRP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F613F849-8AA6-5240-AF9D-501682A9787D}"/>
                  </a:ext>
                </a:extLst>
              </p:cNvPr>
              <p:cNvSpPr/>
              <p:nvPr/>
            </p:nvSpPr>
            <p:spPr>
              <a:xfrm>
                <a:off x="6553200" y="3469141"/>
                <a:ext cx="228600" cy="224518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0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289595EA-2F7A-B54F-95B6-B5FC7A0D01E4}"/>
                  </a:ext>
                </a:extLst>
              </p:cNvPr>
              <p:cNvSpPr/>
              <p:nvPr/>
            </p:nvSpPr>
            <p:spPr>
              <a:xfrm>
                <a:off x="6934200" y="3469141"/>
                <a:ext cx="228600" cy="224518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0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1C11E662-F643-2442-ABEA-AFD8A23ABC1F}"/>
                  </a:ext>
                </a:extLst>
              </p:cNvPr>
              <p:cNvSpPr/>
              <p:nvPr/>
            </p:nvSpPr>
            <p:spPr>
              <a:xfrm>
                <a:off x="7315200" y="3469141"/>
                <a:ext cx="228600" cy="224518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0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19DC4BFA-3BB0-7444-9B70-DBA41A04B1D8}"/>
                  </a:ext>
                </a:extLst>
              </p:cNvPr>
              <p:cNvSpPr/>
              <p:nvPr/>
            </p:nvSpPr>
            <p:spPr>
              <a:xfrm>
                <a:off x="7696200" y="3469141"/>
                <a:ext cx="228600" cy="224518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0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endParaRP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A5C42678-D708-0F49-BDA3-F42F2C72F5C7}"/>
                  </a:ext>
                </a:extLst>
              </p:cNvPr>
              <p:cNvSpPr/>
              <p:nvPr/>
            </p:nvSpPr>
            <p:spPr>
              <a:xfrm>
                <a:off x="8077200" y="3469141"/>
                <a:ext cx="228600" cy="224518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00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endParaRP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2ACD195A-FE1A-CA4C-91C8-DAD4F87B0F4E}"/>
                  </a:ext>
                </a:extLst>
              </p:cNvPr>
              <p:cNvSpPr/>
              <p:nvPr/>
            </p:nvSpPr>
            <p:spPr>
              <a:xfrm>
                <a:off x="6553200" y="3850141"/>
                <a:ext cx="228600" cy="224518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0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endParaRP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49EF36AB-3AFA-924A-94E8-53EC42F62A8D}"/>
                  </a:ext>
                </a:extLst>
              </p:cNvPr>
              <p:cNvSpPr/>
              <p:nvPr/>
            </p:nvSpPr>
            <p:spPr>
              <a:xfrm>
                <a:off x="6934200" y="3850141"/>
                <a:ext cx="228600" cy="224518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0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endParaRP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EED9E453-227F-B649-ACD3-7F686567AE18}"/>
                  </a:ext>
                </a:extLst>
              </p:cNvPr>
              <p:cNvSpPr/>
              <p:nvPr/>
            </p:nvSpPr>
            <p:spPr>
              <a:xfrm>
                <a:off x="7315200" y="3850141"/>
                <a:ext cx="228600" cy="224518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0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endParaRP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FBE9E57F-3BD6-6F4A-A4B3-4F34AA3D7F46}"/>
                  </a:ext>
                </a:extLst>
              </p:cNvPr>
              <p:cNvSpPr/>
              <p:nvPr/>
            </p:nvSpPr>
            <p:spPr>
              <a:xfrm>
                <a:off x="7696200" y="3850141"/>
                <a:ext cx="228600" cy="224518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0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endParaRP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1ED02FE9-E9C9-5343-AFCD-E3395796BA00}"/>
                  </a:ext>
                </a:extLst>
              </p:cNvPr>
              <p:cNvSpPr/>
              <p:nvPr/>
            </p:nvSpPr>
            <p:spPr>
              <a:xfrm>
                <a:off x="8077200" y="3850141"/>
                <a:ext cx="228600" cy="224518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0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endParaRP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66DFF2DC-A7B9-874E-AB1A-681A61A213BF}"/>
                  </a:ext>
                </a:extLst>
              </p:cNvPr>
              <p:cNvSpPr/>
              <p:nvPr/>
            </p:nvSpPr>
            <p:spPr>
              <a:xfrm>
                <a:off x="6553200" y="4231141"/>
                <a:ext cx="228600" cy="224518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0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endParaRP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77E4EE9B-D0DC-DD4E-A15C-9EF83792027A}"/>
                  </a:ext>
                </a:extLst>
              </p:cNvPr>
              <p:cNvSpPr/>
              <p:nvPr/>
            </p:nvSpPr>
            <p:spPr>
              <a:xfrm>
                <a:off x="6934200" y="4231141"/>
                <a:ext cx="228600" cy="224518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0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endParaRP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D4515F78-EA2F-DD47-8547-55354CF8F532}"/>
                  </a:ext>
                </a:extLst>
              </p:cNvPr>
              <p:cNvSpPr/>
              <p:nvPr/>
            </p:nvSpPr>
            <p:spPr>
              <a:xfrm>
                <a:off x="7315200" y="4231141"/>
                <a:ext cx="228600" cy="224518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0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endParaRP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30B2716D-8FF5-BE40-ACAB-DC28C7CED599}"/>
                  </a:ext>
                </a:extLst>
              </p:cNvPr>
              <p:cNvSpPr/>
              <p:nvPr/>
            </p:nvSpPr>
            <p:spPr>
              <a:xfrm>
                <a:off x="7696200" y="4231141"/>
                <a:ext cx="228600" cy="224518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0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E8508C4-DA64-0D4A-81AB-75D74581661B}"/>
                  </a:ext>
                </a:extLst>
              </p:cNvPr>
              <p:cNvSpPr/>
              <p:nvPr/>
            </p:nvSpPr>
            <p:spPr>
              <a:xfrm>
                <a:off x="8077200" y="4231141"/>
                <a:ext cx="228600" cy="224518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0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7E0D3C1A-426F-6448-936C-6045AFE4EC62}"/>
                  </a:ext>
                </a:extLst>
              </p:cNvPr>
              <p:cNvSpPr/>
              <p:nvPr/>
            </p:nvSpPr>
            <p:spPr>
              <a:xfrm>
                <a:off x="6553200" y="4612141"/>
                <a:ext cx="228600" cy="224518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00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endParaRP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DF77DF64-8558-E647-AFCA-32EBA5048304}"/>
                  </a:ext>
                </a:extLst>
              </p:cNvPr>
              <p:cNvSpPr/>
              <p:nvPr/>
            </p:nvSpPr>
            <p:spPr>
              <a:xfrm>
                <a:off x="6934200" y="4612141"/>
                <a:ext cx="228600" cy="224518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00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endParaRP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3A2E36E9-88E9-1E4A-A49C-9B89291D9BEF}"/>
                  </a:ext>
                </a:extLst>
              </p:cNvPr>
              <p:cNvSpPr/>
              <p:nvPr/>
            </p:nvSpPr>
            <p:spPr>
              <a:xfrm>
                <a:off x="7315200" y="4612141"/>
                <a:ext cx="228600" cy="224518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00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endParaRP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E0254270-3995-4243-B0D0-A75B8A8E6FDF}"/>
                  </a:ext>
                </a:extLst>
              </p:cNvPr>
              <p:cNvSpPr/>
              <p:nvPr/>
            </p:nvSpPr>
            <p:spPr>
              <a:xfrm>
                <a:off x="7696200" y="4612141"/>
                <a:ext cx="228600" cy="224518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00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endParaRP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A969CC01-42EA-8142-A69A-33ED63B265AF}"/>
                  </a:ext>
                </a:extLst>
              </p:cNvPr>
              <p:cNvSpPr/>
              <p:nvPr/>
            </p:nvSpPr>
            <p:spPr>
              <a:xfrm>
                <a:off x="8077200" y="4612141"/>
                <a:ext cx="228600" cy="224518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00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endParaRPr>
              </a:p>
            </p:txBody>
          </p:sp>
        </p:grpSp>
      </p:grpSp>
      <p:sp>
        <p:nvSpPr>
          <p:cNvPr id="54" name="Up-Down Arrow 53">
            <a:extLst>
              <a:ext uri="{FF2B5EF4-FFF2-40B4-BE49-F238E27FC236}">
                <a16:creationId xmlns:a16="http://schemas.microsoft.com/office/drawing/2014/main" id="{B2BBEFD4-F66B-5647-BECD-B2BBC3730FA4}"/>
              </a:ext>
            </a:extLst>
          </p:cNvPr>
          <p:cNvSpPr/>
          <p:nvPr/>
        </p:nvSpPr>
        <p:spPr>
          <a:xfrm rot="16200000">
            <a:off x="2684356" y="1716198"/>
            <a:ext cx="559252" cy="1355957"/>
          </a:xfrm>
          <a:prstGeom prst="upDownArrow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chemeClr val="bg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F4111B98-FC3E-DD4A-8538-3D4D9D737766}"/>
              </a:ext>
            </a:extLst>
          </p:cNvPr>
          <p:cNvCxnSpPr>
            <a:cxnSpLocks/>
            <a:endCxn id="83" idx="1"/>
          </p:cNvCxnSpPr>
          <p:nvPr/>
        </p:nvCxnSpPr>
        <p:spPr>
          <a:xfrm>
            <a:off x="6212385" y="1917351"/>
            <a:ext cx="950415" cy="2127"/>
          </a:xfrm>
          <a:prstGeom prst="straightConnector1">
            <a:avLst/>
          </a:prstGeom>
          <a:ln w="38100" cmpd="sng">
            <a:solidFill>
              <a:srgbClr val="00B05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Up-Down Arrow 69">
            <a:extLst>
              <a:ext uri="{FF2B5EF4-FFF2-40B4-BE49-F238E27FC236}">
                <a16:creationId xmlns:a16="http://schemas.microsoft.com/office/drawing/2014/main" id="{F812DA0C-9D58-9E46-9607-434231AB4F8B}"/>
              </a:ext>
            </a:extLst>
          </p:cNvPr>
          <p:cNvSpPr/>
          <p:nvPr/>
        </p:nvSpPr>
        <p:spPr>
          <a:xfrm rot="16200000">
            <a:off x="6387640" y="2192302"/>
            <a:ext cx="297670" cy="601095"/>
          </a:xfrm>
          <a:prstGeom prst="upDownArrow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>
              <a:solidFill>
                <a:schemeClr val="bg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94E1AA3-F813-B54D-B86C-ECCDD20827D1}"/>
              </a:ext>
            </a:extLst>
          </p:cNvPr>
          <p:cNvSpPr txBox="1"/>
          <p:nvPr/>
        </p:nvSpPr>
        <p:spPr>
          <a:xfrm>
            <a:off x="1239556" y="1690169"/>
            <a:ext cx="9124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dirty="0">
                <a:solidFill>
                  <a:srgbClr val="00B050"/>
                </a:solidFill>
                <a:latin typeface="Helvetica" pitchFamily="2" charset="0"/>
                <a:cs typeface="Gill Sans" panose="020B0502020104020203" pitchFamily="34" charset="-79"/>
              </a:rPr>
              <a:t>100us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812516F5-3E3C-3D40-BB09-0BFC59FC1249}"/>
              </a:ext>
            </a:extLst>
          </p:cNvPr>
          <p:cNvSpPr txBox="1"/>
          <p:nvPr/>
        </p:nvSpPr>
        <p:spPr>
          <a:xfrm>
            <a:off x="1247670" y="2877083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>
                <a:solidFill>
                  <a:srgbClr val="FF0000"/>
                </a:solidFill>
                <a:latin typeface="Helvetica" pitchFamily="2" charset="0"/>
                <a:cs typeface="Gill Sans" panose="020B0502020104020203" pitchFamily="34" charset="-79"/>
              </a:rPr>
              <a:t>10ms</a:t>
            </a:r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2343FC14-07CA-E04A-803D-19A65AAA129E}"/>
              </a:ext>
            </a:extLst>
          </p:cNvPr>
          <p:cNvGrpSpPr/>
          <p:nvPr/>
        </p:nvGrpSpPr>
        <p:grpSpPr>
          <a:xfrm>
            <a:off x="6482741" y="2099288"/>
            <a:ext cx="1746859" cy="1072918"/>
            <a:chOff x="5928424" y="3437644"/>
            <a:chExt cx="2329145" cy="1430554"/>
          </a:xfrm>
        </p:grpSpPr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157A0BA4-C340-EF46-A5BF-61E0E3169FCE}"/>
                </a:ext>
              </a:extLst>
            </p:cNvPr>
            <p:cNvCxnSpPr>
              <a:cxnSpLocks/>
              <a:endCxn id="112" idx="1"/>
            </p:cNvCxnSpPr>
            <p:nvPr/>
          </p:nvCxnSpPr>
          <p:spPr>
            <a:xfrm>
              <a:off x="5928424" y="3581400"/>
              <a:ext cx="2036537" cy="2548"/>
            </a:xfrm>
            <a:prstGeom prst="straightConnector1">
              <a:avLst/>
            </a:prstGeom>
            <a:ln w="38100" cmpd="sng">
              <a:solidFill>
                <a:srgbClr val="FF0000">
                  <a:alpha val="70000"/>
                </a:srgbClr>
              </a:solidFill>
              <a:headEnd type="triangl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6D486F22-3FBD-EF49-BAC7-04E6F3730D7A}"/>
                </a:ext>
              </a:extLst>
            </p:cNvPr>
            <p:cNvCxnSpPr>
              <a:cxnSpLocks/>
            </p:cNvCxnSpPr>
            <p:nvPr/>
          </p:nvCxnSpPr>
          <p:spPr>
            <a:xfrm>
              <a:off x="5943600" y="3589057"/>
              <a:ext cx="0" cy="1155091"/>
            </a:xfrm>
            <a:prstGeom prst="straightConnector1">
              <a:avLst/>
            </a:prstGeom>
            <a:ln w="38100" cmpd="sng">
              <a:solidFill>
                <a:srgbClr val="FF0000">
                  <a:alpha val="70000"/>
                </a:srgb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A4B6BA8B-DD25-984F-8C01-D1FA8C9F07C8}"/>
                </a:ext>
              </a:extLst>
            </p:cNvPr>
            <p:cNvSpPr/>
            <p:nvPr/>
          </p:nvSpPr>
          <p:spPr>
            <a:xfrm>
              <a:off x="7964961" y="3437644"/>
              <a:ext cx="292608" cy="292607"/>
            </a:xfrm>
            <a:prstGeom prst="rect">
              <a:avLst/>
            </a:prstGeom>
            <a:solidFill>
              <a:srgbClr val="FF0000">
                <a:alpha val="70000"/>
              </a:srgb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endParaRP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6D1E705D-E2B2-4241-BAFA-E83E8DCF24FF}"/>
                </a:ext>
              </a:extLst>
            </p:cNvPr>
            <p:cNvSpPr/>
            <p:nvPr/>
          </p:nvSpPr>
          <p:spPr>
            <a:xfrm>
              <a:off x="7595132" y="4575591"/>
              <a:ext cx="280416" cy="292607"/>
            </a:xfrm>
            <a:prstGeom prst="rect">
              <a:avLst/>
            </a:prstGeom>
            <a:solidFill>
              <a:srgbClr val="FF0000">
                <a:alpha val="70000"/>
              </a:srgb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endParaRPr>
            </a:p>
          </p:txBody>
        </p: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C6100523-B7F5-B34B-9DA8-98D8CF1142BC}"/>
                </a:ext>
              </a:extLst>
            </p:cNvPr>
            <p:cNvCxnSpPr>
              <a:cxnSpLocks/>
              <a:endCxn id="113" idx="1"/>
            </p:cNvCxnSpPr>
            <p:nvPr/>
          </p:nvCxnSpPr>
          <p:spPr>
            <a:xfrm>
              <a:off x="5943600" y="4716389"/>
              <a:ext cx="1651532" cy="5505"/>
            </a:xfrm>
            <a:prstGeom prst="straightConnector1">
              <a:avLst/>
            </a:prstGeom>
            <a:ln w="38100" cmpd="sng">
              <a:solidFill>
                <a:srgbClr val="FF0000">
                  <a:alpha val="70000"/>
                </a:srgb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Explosion 2 77">
            <a:extLst>
              <a:ext uri="{FF2B5EF4-FFF2-40B4-BE49-F238E27FC236}">
                <a16:creationId xmlns:a16="http://schemas.microsoft.com/office/drawing/2014/main" id="{1B32C387-D514-E94F-9F72-6CDB7C230D85}"/>
              </a:ext>
            </a:extLst>
          </p:cNvPr>
          <p:cNvSpPr/>
          <p:nvPr/>
        </p:nvSpPr>
        <p:spPr>
          <a:xfrm>
            <a:off x="7302599" y="2433634"/>
            <a:ext cx="1079401" cy="1052516"/>
          </a:xfrm>
          <a:prstGeom prst="irregularSeal2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25">
              <a:solidFill>
                <a:srgbClr val="C00000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49800387-E886-2942-9EEC-DDA2C1B3EC6C}"/>
              </a:ext>
            </a:extLst>
          </p:cNvPr>
          <p:cNvCxnSpPr>
            <a:cxnSpLocks/>
          </p:cNvCxnSpPr>
          <p:nvPr/>
        </p:nvCxnSpPr>
        <p:spPr>
          <a:xfrm>
            <a:off x="5995629" y="3068458"/>
            <a:ext cx="1306970" cy="0"/>
          </a:xfrm>
          <a:prstGeom prst="straightConnector1">
            <a:avLst/>
          </a:prstGeom>
          <a:ln w="101600" cmpd="sng">
            <a:solidFill>
              <a:srgbClr val="C0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id="{9E8D0356-C9A7-784E-B343-E449FE907335}"/>
              </a:ext>
            </a:extLst>
          </p:cNvPr>
          <p:cNvSpPr/>
          <p:nvPr/>
        </p:nvSpPr>
        <p:spPr>
          <a:xfrm>
            <a:off x="736207" y="1551369"/>
            <a:ext cx="711593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50" dirty="0">
                <a:solidFill>
                  <a:srgbClr val="00B050"/>
                </a:solidFill>
                <a:sym typeface="Wingdings" pitchFamily="2" charset="2"/>
              </a:rPr>
              <a:t></a:t>
            </a:r>
            <a:endParaRPr lang="en-US" sz="3000" dirty="0">
              <a:solidFill>
                <a:srgbClr val="00B050"/>
              </a:solidFill>
            </a:endParaRP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BFAF0D36-4939-124B-81D2-8730113701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673" y="2775852"/>
            <a:ext cx="532497" cy="53249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D1EA7216-486A-3C4D-B7E2-81BF832DF9B2}"/>
              </a:ext>
            </a:extLst>
          </p:cNvPr>
          <p:cNvSpPr/>
          <p:nvPr/>
        </p:nvSpPr>
        <p:spPr>
          <a:xfrm>
            <a:off x="762000" y="3441028"/>
            <a:ext cx="1471149" cy="1111922"/>
          </a:xfrm>
          <a:custGeom>
            <a:avLst/>
            <a:gdLst>
              <a:gd name="connsiteX0" fmla="*/ 0 w 1933730"/>
              <a:gd name="connsiteY0" fmla="*/ 132651 h 795890"/>
              <a:gd name="connsiteX1" fmla="*/ 132651 w 1933730"/>
              <a:gd name="connsiteY1" fmla="*/ 0 h 795890"/>
              <a:gd name="connsiteX2" fmla="*/ 322288 w 1933730"/>
              <a:gd name="connsiteY2" fmla="*/ 0 h 795890"/>
              <a:gd name="connsiteX3" fmla="*/ 950757 w 1933730"/>
              <a:gd name="connsiteY3" fmla="*/ -540966 h 795890"/>
              <a:gd name="connsiteX4" fmla="*/ 805721 w 1933730"/>
              <a:gd name="connsiteY4" fmla="*/ 0 h 795890"/>
              <a:gd name="connsiteX5" fmla="*/ 1801079 w 1933730"/>
              <a:gd name="connsiteY5" fmla="*/ 0 h 795890"/>
              <a:gd name="connsiteX6" fmla="*/ 1933730 w 1933730"/>
              <a:gd name="connsiteY6" fmla="*/ 132651 h 795890"/>
              <a:gd name="connsiteX7" fmla="*/ 1933730 w 1933730"/>
              <a:gd name="connsiteY7" fmla="*/ 132648 h 795890"/>
              <a:gd name="connsiteX8" fmla="*/ 1933730 w 1933730"/>
              <a:gd name="connsiteY8" fmla="*/ 132648 h 795890"/>
              <a:gd name="connsiteX9" fmla="*/ 1933730 w 1933730"/>
              <a:gd name="connsiteY9" fmla="*/ 331621 h 795890"/>
              <a:gd name="connsiteX10" fmla="*/ 1933730 w 1933730"/>
              <a:gd name="connsiteY10" fmla="*/ 663239 h 795890"/>
              <a:gd name="connsiteX11" fmla="*/ 1801079 w 1933730"/>
              <a:gd name="connsiteY11" fmla="*/ 795890 h 795890"/>
              <a:gd name="connsiteX12" fmla="*/ 805721 w 1933730"/>
              <a:gd name="connsiteY12" fmla="*/ 795890 h 795890"/>
              <a:gd name="connsiteX13" fmla="*/ 322288 w 1933730"/>
              <a:gd name="connsiteY13" fmla="*/ 795890 h 795890"/>
              <a:gd name="connsiteX14" fmla="*/ 322288 w 1933730"/>
              <a:gd name="connsiteY14" fmla="*/ 795890 h 795890"/>
              <a:gd name="connsiteX15" fmla="*/ 132651 w 1933730"/>
              <a:gd name="connsiteY15" fmla="*/ 795890 h 795890"/>
              <a:gd name="connsiteX16" fmla="*/ 0 w 1933730"/>
              <a:gd name="connsiteY16" fmla="*/ 663239 h 795890"/>
              <a:gd name="connsiteX17" fmla="*/ 0 w 1933730"/>
              <a:gd name="connsiteY17" fmla="*/ 331621 h 795890"/>
              <a:gd name="connsiteX18" fmla="*/ 0 w 1933730"/>
              <a:gd name="connsiteY18" fmla="*/ 132648 h 795890"/>
              <a:gd name="connsiteX19" fmla="*/ 0 w 1933730"/>
              <a:gd name="connsiteY19" fmla="*/ 132648 h 795890"/>
              <a:gd name="connsiteX20" fmla="*/ 0 w 1933730"/>
              <a:gd name="connsiteY20" fmla="*/ 132651 h 795890"/>
              <a:gd name="connsiteX0" fmla="*/ 0 w 1933730"/>
              <a:gd name="connsiteY0" fmla="*/ 673617 h 1336856"/>
              <a:gd name="connsiteX1" fmla="*/ 132651 w 1933730"/>
              <a:gd name="connsiteY1" fmla="*/ 540966 h 1336856"/>
              <a:gd name="connsiteX2" fmla="*/ 322288 w 1933730"/>
              <a:gd name="connsiteY2" fmla="*/ 540966 h 1336856"/>
              <a:gd name="connsiteX3" fmla="*/ 950757 w 1933730"/>
              <a:gd name="connsiteY3" fmla="*/ 0 h 1336856"/>
              <a:gd name="connsiteX4" fmla="*/ 480406 w 1933730"/>
              <a:gd name="connsiteY4" fmla="*/ 558550 h 1336856"/>
              <a:gd name="connsiteX5" fmla="*/ 1801079 w 1933730"/>
              <a:gd name="connsiteY5" fmla="*/ 540966 h 1336856"/>
              <a:gd name="connsiteX6" fmla="*/ 1933730 w 1933730"/>
              <a:gd name="connsiteY6" fmla="*/ 673617 h 1336856"/>
              <a:gd name="connsiteX7" fmla="*/ 1933730 w 1933730"/>
              <a:gd name="connsiteY7" fmla="*/ 673614 h 1336856"/>
              <a:gd name="connsiteX8" fmla="*/ 1933730 w 1933730"/>
              <a:gd name="connsiteY8" fmla="*/ 673614 h 1336856"/>
              <a:gd name="connsiteX9" fmla="*/ 1933730 w 1933730"/>
              <a:gd name="connsiteY9" fmla="*/ 872587 h 1336856"/>
              <a:gd name="connsiteX10" fmla="*/ 1933730 w 1933730"/>
              <a:gd name="connsiteY10" fmla="*/ 1204205 h 1336856"/>
              <a:gd name="connsiteX11" fmla="*/ 1801079 w 1933730"/>
              <a:gd name="connsiteY11" fmla="*/ 1336856 h 1336856"/>
              <a:gd name="connsiteX12" fmla="*/ 805721 w 1933730"/>
              <a:gd name="connsiteY12" fmla="*/ 1336856 h 1336856"/>
              <a:gd name="connsiteX13" fmla="*/ 322288 w 1933730"/>
              <a:gd name="connsiteY13" fmla="*/ 1336856 h 1336856"/>
              <a:gd name="connsiteX14" fmla="*/ 322288 w 1933730"/>
              <a:gd name="connsiteY14" fmla="*/ 1336856 h 1336856"/>
              <a:gd name="connsiteX15" fmla="*/ 132651 w 1933730"/>
              <a:gd name="connsiteY15" fmla="*/ 1336856 h 1336856"/>
              <a:gd name="connsiteX16" fmla="*/ 0 w 1933730"/>
              <a:gd name="connsiteY16" fmla="*/ 1204205 h 1336856"/>
              <a:gd name="connsiteX17" fmla="*/ 0 w 1933730"/>
              <a:gd name="connsiteY17" fmla="*/ 872587 h 1336856"/>
              <a:gd name="connsiteX18" fmla="*/ 0 w 1933730"/>
              <a:gd name="connsiteY18" fmla="*/ 673614 h 1336856"/>
              <a:gd name="connsiteX19" fmla="*/ 0 w 1933730"/>
              <a:gd name="connsiteY19" fmla="*/ 673614 h 1336856"/>
              <a:gd name="connsiteX20" fmla="*/ 0 w 1933730"/>
              <a:gd name="connsiteY20" fmla="*/ 673617 h 1336856"/>
              <a:gd name="connsiteX0" fmla="*/ 0 w 1933730"/>
              <a:gd name="connsiteY0" fmla="*/ 515356 h 1178595"/>
              <a:gd name="connsiteX1" fmla="*/ 132651 w 1933730"/>
              <a:gd name="connsiteY1" fmla="*/ 382705 h 1178595"/>
              <a:gd name="connsiteX2" fmla="*/ 322288 w 1933730"/>
              <a:gd name="connsiteY2" fmla="*/ 382705 h 1178595"/>
              <a:gd name="connsiteX3" fmla="*/ 423219 w 1933730"/>
              <a:gd name="connsiteY3" fmla="*/ 0 h 1178595"/>
              <a:gd name="connsiteX4" fmla="*/ 480406 w 1933730"/>
              <a:gd name="connsiteY4" fmla="*/ 400289 h 1178595"/>
              <a:gd name="connsiteX5" fmla="*/ 1801079 w 1933730"/>
              <a:gd name="connsiteY5" fmla="*/ 382705 h 1178595"/>
              <a:gd name="connsiteX6" fmla="*/ 1933730 w 1933730"/>
              <a:gd name="connsiteY6" fmla="*/ 515356 h 1178595"/>
              <a:gd name="connsiteX7" fmla="*/ 1933730 w 1933730"/>
              <a:gd name="connsiteY7" fmla="*/ 515353 h 1178595"/>
              <a:gd name="connsiteX8" fmla="*/ 1933730 w 1933730"/>
              <a:gd name="connsiteY8" fmla="*/ 515353 h 1178595"/>
              <a:gd name="connsiteX9" fmla="*/ 1933730 w 1933730"/>
              <a:gd name="connsiteY9" fmla="*/ 714326 h 1178595"/>
              <a:gd name="connsiteX10" fmla="*/ 1933730 w 1933730"/>
              <a:gd name="connsiteY10" fmla="*/ 1045944 h 1178595"/>
              <a:gd name="connsiteX11" fmla="*/ 1801079 w 1933730"/>
              <a:gd name="connsiteY11" fmla="*/ 1178595 h 1178595"/>
              <a:gd name="connsiteX12" fmla="*/ 805721 w 1933730"/>
              <a:gd name="connsiteY12" fmla="*/ 1178595 h 1178595"/>
              <a:gd name="connsiteX13" fmla="*/ 322288 w 1933730"/>
              <a:gd name="connsiteY13" fmla="*/ 1178595 h 1178595"/>
              <a:gd name="connsiteX14" fmla="*/ 322288 w 1933730"/>
              <a:gd name="connsiteY14" fmla="*/ 1178595 h 1178595"/>
              <a:gd name="connsiteX15" fmla="*/ 132651 w 1933730"/>
              <a:gd name="connsiteY15" fmla="*/ 1178595 h 1178595"/>
              <a:gd name="connsiteX16" fmla="*/ 0 w 1933730"/>
              <a:gd name="connsiteY16" fmla="*/ 1045944 h 1178595"/>
              <a:gd name="connsiteX17" fmla="*/ 0 w 1933730"/>
              <a:gd name="connsiteY17" fmla="*/ 714326 h 1178595"/>
              <a:gd name="connsiteX18" fmla="*/ 0 w 1933730"/>
              <a:gd name="connsiteY18" fmla="*/ 515353 h 1178595"/>
              <a:gd name="connsiteX19" fmla="*/ 0 w 1933730"/>
              <a:gd name="connsiteY19" fmla="*/ 515353 h 1178595"/>
              <a:gd name="connsiteX20" fmla="*/ 0 w 1933730"/>
              <a:gd name="connsiteY20" fmla="*/ 515356 h 1178595"/>
              <a:gd name="connsiteX0" fmla="*/ 0 w 1933730"/>
              <a:gd name="connsiteY0" fmla="*/ 436225 h 1099464"/>
              <a:gd name="connsiteX1" fmla="*/ 132651 w 1933730"/>
              <a:gd name="connsiteY1" fmla="*/ 303574 h 1099464"/>
              <a:gd name="connsiteX2" fmla="*/ 322288 w 1933730"/>
              <a:gd name="connsiteY2" fmla="*/ 303574 h 1099464"/>
              <a:gd name="connsiteX3" fmla="*/ 686988 w 1933730"/>
              <a:gd name="connsiteY3" fmla="*/ 0 h 1099464"/>
              <a:gd name="connsiteX4" fmla="*/ 480406 w 1933730"/>
              <a:gd name="connsiteY4" fmla="*/ 321158 h 1099464"/>
              <a:gd name="connsiteX5" fmla="*/ 1801079 w 1933730"/>
              <a:gd name="connsiteY5" fmla="*/ 303574 h 1099464"/>
              <a:gd name="connsiteX6" fmla="*/ 1933730 w 1933730"/>
              <a:gd name="connsiteY6" fmla="*/ 436225 h 1099464"/>
              <a:gd name="connsiteX7" fmla="*/ 1933730 w 1933730"/>
              <a:gd name="connsiteY7" fmla="*/ 436222 h 1099464"/>
              <a:gd name="connsiteX8" fmla="*/ 1933730 w 1933730"/>
              <a:gd name="connsiteY8" fmla="*/ 436222 h 1099464"/>
              <a:gd name="connsiteX9" fmla="*/ 1933730 w 1933730"/>
              <a:gd name="connsiteY9" fmla="*/ 635195 h 1099464"/>
              <a:gd name="connsiteX10" fmla="*/ 1933730 w 1933730"/>
              <a:gd name="connsiteY10" fmla="*/ 966813 h 1099464"/>
              <a:gd name="connsiteX11" fmla="*/ 1801079 w 1933730"/>
              <a:gd name="connsiteY11" fmla="*/ 1099464 h 1099464"/>
              <a:gd name="connsiteX12" fmla="*/ 805721 w 1933730"/>
              <a:gd name="connsiteY12" fmla="*/ 1099464 h 1099464"/>
              <a:gd name="connsiteX13" fmla="*/ 322288 w 1933730"/>
              <a:gd name="connsiteY13" fmla="*/ 1099464 h 1099464"/>
              <a:gd name="connsiteX14" fmla="*/ 322288 w 1933730"/>
              <a:gd name="connsiteY14" fmla="*/ 1099464 h 1099464"/>
              <a:gd name="connsiteX15" fmla="*/ 132651 w 1933730"/>
              <a:gd name="connsiteY15" fmla="*/ 1099464 h 1099464"/>
              <a:gd name="connsiteX16" fmla="*/ 0 w 1933730"/>
              <a:gd name="connsiteY16" fmla="*/ 966813 h 1099464"/>
              <a:gd name="connsiteX17" fmla="*/ 0 w 1933730"/>
              <a:gd name="connsiteY17" fmla="*/ 635195 h 1099464"/>
              <a:gd name="connsiteX18" fmla="*/ 0 w 1933730"/>
              <a:gd name="connsiteY18" fmla="*/ 436222 h 1099464"/>
              <a:gd name="connsiteX19" fmla="*/ 0 w 1933730"/>
              <a:gd name="connsiteY19" fmla="*/ 436222 h 1099464"/>
              <a:gd name="connsiteX20" fmla="*/ 0 w 1933730"/>
              <a:gd name="connsiteY20" fmla="*/ 436225 h 1099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33730" h="1099464">
                <a:moveTo>
                  <a:pt x="0" y="436225"/>
                </a:moveTo>
                <a:cubicBezTo>
                  <a:pt x="0" y="362964"/>
                  <a:pt x="59390" y="303574"/>
                  <a:pt x="132651" y="303574"/>
                </a:cubicBezTo>
                <a:lnTo>
                  <a:pt x="322288" y="303574"/>
                </a:lnTo>
                <a:lnTo>
                  <a:pt x="686988" y="0"/>
                </a:lnTo>
                <a:lnTo>
                  <a:pt x="480406" y="321158"/>
                </a:lnTo>
                <a:cubicBezTo>
                  <a:pt x="812192" y="321158"/>
                  <a:pt x="1469293" y="303574"/>
                  <a:pt x="1801079" y="303574"/>
                </a:cubicBezTo>
                <a:cubicBezTo>
                  <a:pt x="1874340" y="303574"/>
                  <a:pt x="1933730" y="362964"/>
                  <a:pt x="1933730" y="436225"/>
                </a:cubicBezTo>
                <a:lnTo>
                  <a:pt x="1933730" y="436222"/>
                </a:lnTo>
                <a:lnTo>
                  <a:pt x="1933730" y="436222"/>
                </a:lnTo>
                <a:lnTo>
                  <a:pt x="1933730" y="635195"/>
                </a:lnTo>
                <a:lnTo>
                  <a:pt x="1933730" y="966813"/>
                </a:lnTo>
                <a:cubicBezTo>
                  <a:pt x="1933730" y="1040074"/>
                  <a:pt x="1874340" y="1099464"/>
                  <a:pt x="1801079" y="1099464"/>
                </a:cubicBezTo>
                <a:lnTo>
                  <a:pt x="805721" y="1099464"/>
                </a:lnTo>
                <a:lnTo>
                  <a:pt x="322288" y="1099464"/>
                </a:lnTo>
                <a:lnTo>
                  <a:pt x="322288" y="1099464"/>
                </a:lnTo>
                <a:lnTo>
                  <a:pt x="132651" y="1099464"/>
                </a:lnTo>
                <a:cubicBezTo>
                  <a:pt x="59390" y="1099464"/>
                  <a:pt x="0" y="1040074"/>
                  <a:pt x="0" y="966813"/>
                </a:cubicBezTo>
                <a:lnTo>
                  <a:pt x="0" y="635195"/>
                </a:lnTo>
                <a:lnTo>
                  <a:pt x="0" y="436222"/>
                </a:lnTo>
                <a:lnTo>
                  <a:pt x="0" y="436222"/>
                </a:lnTo>
                <a:lnTo>
                  <a:pt x="0" y="436225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0000"/>
              </a:solidFill>
              <a:latin typeface="Helvetica" pitchFamily="2" charset="0"/>
              <a:cs typeface="Gill Sans" panose="020B0502020104020203" pitchFamily="34" charset="-79"/>
            </a:endParaRPr>
          </a:p>
          <a:p>
            <a:pPr algn="ctr"/>
            <a:r>
              <a:rPr lang="en-US" sz="2000" i="1" dirty="0">
                <a:solidFill>
                  <a:srgbClr val="FF0000"/>
                </a:solidFill>
                <a:latin typeface="Helvetica" pitchFamily="2" charset="0"/>
                <a:cs typeface="Gill Sans" panose="020B0502020104020203" pitchFamily="34" charset="-79"/>
              </a:rPr>
              <a:t>100x</a:t>
            </a:r>
            <a:r>
              <a:rPr lang="en-US" sz="2800" i="1" dirty="0">
                <a:solidFill>
                  <a:srgbClr val="FF0000"/>
                </a:solidFill>
                <a:latin typeface="Helvetica" pitchFamily="2" charset="0"/>
                <a:cs typeface="Gill Sans" panose="020B0502020104020203" pitchFamily="34" charset="-79"/>
              </a:rPr>
              <a:t> </a:t>
            </a:r>
            <a:r>
              <a:rPr lang="en-US" sz="2000" i="1" dirty="0">
                <a:solidFill>
                  <a:srgbClr val="FF000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slower</a:t>
            </a:r>
            <a:r>
              <a:rPr lang="en-US" sz="2800" i="1" dirty="0">
                <a:solidFill>
                  <a:srgbClr val="FF000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</a:p>
          <a:p>
            <a:pPr algn="ctr"/>
            <a:r>
              <a:rPr lang="en-US" sz="2000" i="1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due to </a:t>
            </a:r>
            <a:r>
              <a:rPr lang="en-US" sz="2000" b="1" i="1" dirty="0">
                <a:solidFill>
                  <a:srgbClr val="FF000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GC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FA4ACBB-F92F-8A43-B08C-BDAAC731114D}"/>
              </a:ext>
            </a:extLst>
          </p:cNvPr>
          <p:cNvSpPr txBox="1"/>
          <p:nvPr/>
        </p:nvSpPr>
        <p:spPr>
          <a:xfrm>
            <a:off x="3919696" y="1849651"/>
            <a:ext cx="1489062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i="1" dirty="0">
                <a:latin typeface="Gill Sans" panose="020B0502020104020203" pitchFamily="34" charset="-79"/>
                <a:cs typeface="Gill Sans" panose="020B0502020104020203" pitchFamily="34" charset="-79"/>
              </a:rPr>
              <a:t>Flash Firmware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9F64992-CEC0-0E47-97D0-CF1334D75F43}"/>
              </a:ext>
            </a:extLst>
          </p:cNvPr>
          <p:cNvGrpSpPr/>
          <p:nvPr/>
        </p:nvGrpSpPr>
        <p:grpSpPr>
          <a:xfrm>
            <a:off x="4191000" y="2218983"/>
            <a:ext cx="1859131" cy="922898"/>
            <a:chOff x="2779718" y="2218983"/>
            <a:chExt cx="1859131" cy="922898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E76E50AD-3281-444B-97FB-B25BCFB6925C}"/>
                </a:ext>
              </a:extLst>
            </p:cNvPr>
            <p:cNvSpPr txBox="1"/>
            <p:nvPr/>
          </p:nvSpPr>
          <p:spPr>
            <a:xfrm>
              <a:off x="3107661" y="2495550"/>
              <a:ext cx="1531188" cy="646331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i="1" dirty="0">
                  <a:solidFill>
                    <a:srgbClr val="C00000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Garbage</a:t>
              </a:r>
            </a:p>
            <a:p>
              <a:pPr algn="l"/>
              <a:r>
                <a:rPr lang="en-US" i="1" dirty="0">
                  <a:solidFill>
                    <a:srgbClr val="C00000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Collection (</a:t>
              </a:r>
              <a:r>
                <a:rPr lang="en-US" b="1" i="1" dirty="0">
                  <a:solidFill>
                    <a:srgbClr val="C00000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GC</a:t>
              </a:r>
              <a:r>
                <a:rPr lang="en-US" i="1" dirty="0">
                  <a:solidFill>
                    <a:srgbClr val="C00000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)</a:t>
              </a:r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3D409159-039D-4A41-BEAD-2A58FA69B53B}"/>
                </a:ext>
              </a:extLst>
            </p:cNvPr>
            <p:cNvGrpSpPr/>
            <p:nvPr/>
          </p:nvGrpSpPr>
          <p:grpSpPr>
            <a:xfrm>
              <a:off x="2779718" y="2218983"/>
              <a:ext cx="327943" cy="685800"/>
              <a:chOff x="1919169" y="1107655"/>
              <a:chExt cx="327943" cy="685800"/>
            </a:xfrm>
          </p:grpSpPr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B1023554-C562-994E-BBA3-18DC1964C2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52697" y="1107655"/>
                <a:ext cx="0" cy="6858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5397A58C-2425-2045-9669-4CAA5E15B5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19169" y="1780313"/>
                <a:ext cx="327943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7" name="Rounded Rectangular Callout 76">
            <a:extLst>
              <a:ext uri="{FF2B5EF4-FFF2-40B4-BE49-F238E27FC236}">
                <a16:creationId xmlns:a16="http://schemas.microsoft.com/office/drawing/2014/main" id="{3339F7A7-B14C-9B4D-A7CE-2D19F3463A2F}"/>
              </a:ext>
            </a:extLst>
          </p:cNvPr>
          <p:cNvSpPr/>
          <p:nvPr/>
        </p:nvSpPr>
        <p:spPr>
          <a:xfrm>
            <a:off x="4235193" y="3638550"/>
            <a:ext cx="3236341" cy="771653"/>
          </a:xfrm>
          <a:custGeom>
            <a:avLst/>
            <a:gdLst>
              <a:gd name="connsiteX0" fmla="*/ 0 w 3613511"/>
              <a:gd name="connsiteY0" fmla="*/ 83629 h 501765"/>
              <a:gd name="connsiteX1" fmla="*/ 83629 w 3613511"/>
              <a:gd name="connsiteY1" fmla="*/ 0 h 501765"/>
              <a:gd name="connsiteX2" fmla="*/ 602252 w 3613511"/>
              <a:gd name="connsiteY2" fmla="*/ 0 h 501765"/>
              <a:gd name="connsiteX3" fmla="*/ 455049 w 3613511"/>
              <a:gd name="connsiteY3" fmla="*/ -488930 h 501765"/>
              <a:gd name="connsiteX4" fmla="*/ 1505630 w 3613511"/>
              <a:gd name="connsiteY4" fmla="*/ 0 h 501765"/>
              <a:gd name="connsiteX5" fmla="*/ 3529882 w 3613511"/>
              <a:gd name="connsiteY5" fmla="*/ 0 h 501765"/>
              <a:gd name="connsiteX6" fmla="*/ 3613511 w 3613511"/>
              <a:gd name="connsiteY6" fmla="*/ 83629 h 501765"/>
              <a:gd name="connsiteX7" fmla="*/ 3613511 w 3613511"/>
              <a:gd name="connsiteY7" fmla="*/ 83628 h 501765"/>
              <a:gd name="connsiteX8" fmla="*/ 3613511 w 3613511"/>
              <a:gd name="connsiteY8" fmla="*/ 83628 h 501765"/>
              <a:gd name="connsiteX9" fmla="*/ 3613511 w 3613511"/>
              <a:gd name="connsiteY9" fmla="*/ 209069 h 501765"/>
              <a:gd name="connsiteX10" fmla="*/ 3613511 w 3613511"/>
              <a:gd name="connsiteY10" fmla="*/ 418136 h 501765"/>
              <a:gd name="connsiteX11" fmla="*/ 3529882 w 3613511"/>
              <a:gd name="connsiteY11" fmla="*/ 501765 h 501765"/>
              <a:gd name="connsiteX12" fmla="*/ 1505630 w 3613511"/>
              <a:gd name="connsiteY12" fmla="*/ 501765 h 501765"/>
              <a:gd name="connsiteX13" fmla="*/ 602252 w 3613511"/>
              <a:gd name="connsiteY13" fmla="*/ 501765 h 501765"/>
              <a:gd name="connsiteX14" fmla="*/ 602252 w 3613511"/>
              <a:gd name="connsiteY14" fmla="*/ 501765 h 501765"/>
              <a:gd name="connsiteX15" fmla="*/ 83629 w 3613511"/>
              <a:gd name="connsiteY15" fmla="*/ 501765 h 501765"/>
              <a:gd name="connsiteX16" fmla="*/ 0 w 3613511"/>
              <a:gd name="connsiteY16" fmla="*/ 418136 h 501765"/>
              <a:gd name="connsiteX17" fmla="*/ 0 w 3613511"/>
              <a:gd name="connsiteY17" fmla="*/ 209069 h 501765"/>
              <a:gd name="connsiteX18" fmla="*/ 0 w 3613511"/>
              <a:gd name="connsiteY18" fmla="*/ 83628 h 501765"/>
              <a:gd name="connsiteX19" fmla="*/ 0 w 3613511"/>
              <a:gd name="connsiteY19" fmla="*/ 83628 h 501765"/>
              <a:gd name="connsiteX20" fmla="*/ 0 w 3613511"/>
              <a:gd name="connsiteY20" fmla="*/ 83629 h 501765"/>
              <a:gd name="connsiteX0" fmla="*/ 0 w 3613511"/>
              <a:gd name="connsiteY0" fmla="*/ 572559 h 990695"/>
              <a:gd name="connsiteX1" fmla="*/ 83629 w 3613511"/>
              <a:gd name="connsiteY1" fmla="*/ 488930 h 990695"/>
              <a:gd name="connsiteX2" fmla="*/ 1129791 w 3613511"/>
              <a:gd name="connsiteY2" fmla="*/ 506514 h 990695"/>
              <a:gd name="connsiteX3" fmla="*/ 455049 w 3613511"/>
              <a:gd name="connsiteY3" fmla="*/ 0 h 990695"/>
              <a:gd name="connsiteX4" fmla="*/ 1505630 w 3613511"/>
              <a:gd name="connsiteY4" fmla="*/ 488930 h 990695"/>
              <a:gd name="connsiteX5" fmla="*/ 3529882 w 3613511"/>
              <a:gd name="connsiteY5" fmla="*/ 488930 h 990695"/>
              <a:gd name="connsiteX6" fmla="*/ 3613511 w 3613511"/>
              <a:gd name="connsiteY6" fmla="*/ 572559 h 990695"/>
              <a:gd name="connsiteX7" fmla="*/ 3613511 w 3613511"/>
              <a:gd name="connsiteY7" fmla="*/ 572558 h 990695"/>
              <a:gd name="connsiteX8" fmla="*/ 3613511 w 3613511"/>
              <a:gd name="connsiteY8" fmla="*/ 572558 h 990695"/>
              <a:gd name="connsiteX9" fmla="*/ 3613511 w 3613511"/>
              <a:gd name="connsiteY9" fmla="*/ 697999 h 990695"/>
              <a:gd name="connsiteX10" fmla="*/ 3613511 w 3613511"/>
              <a:gd name="connsiteY10" fmla="*/ 907066 h 990695"/>
              <a:gd name="connsiteX11" fmla="*/ 3529882 w 3613511"/>
              <a:gd name="connsiteY11" fmla="*/ 990695 h 990695"/>
              <a:gd name="connsiteX12" fmla="*/ 1505630 w 3613511"/>
              <a:gd name="connsiteY12" fmla="*/ 990695 h 990695"/>
              <a:gd name="connsiteX13" fmla="*/ 602252 w 3613511"/>
              <a:gd name="connsiteY13" fmla="*/ 990695 h 990695"/>
              <a:gd name="connsiteX14" fmla="*/ 602252 w 3613511"/>
              <a:gd name="connsiteY14" fmla="*/ 990695 h 990695"/>
              <a:gd name="connsiteX15" fmla="*/ 83629 w 3613511"/>
              <a:gd name="connsiteY15" fmla="*/ 990695 h 990695"/>
              <a:gd name="connsiteX16" fmla="*/ 0 w 3613511"/>
              <a:gd name="connsiteY16" fmla="*/ 907066 h 990695"/>
              <a:gd name="connsiteX17" fmla="*/ 0 w 3613511"/>
              <a:gd name="connsiteY17" fmla="*/ 697999 h 990695"/>
              <a:gd name="connsiteX18" fmla="*/ 0 w 3613511"/>
              <a:gd name="connsiteY18" fmla="*/ 572558 h 990695"/>
              <a:gd name="connsiteX19" fmla="*/ 0 w 3613511"/>
              <a:gd name="connsiteY19" fmla="*/ 572558 h 990695"/>
              <a:gd name="connsiteX20" fmla="*/ 0 w 3613511"/>
              <a:gd name="connsiteY20" fmla="*/ 572559 h 990695"/>
              <a:gd name="connsiteX0" fmla="*/ 0 w 3613511"/>
              <a:gd name="connsiteY0" fmla="*/ 367771 h 785907"/>
              <a:gd name="connsiteX1" fmla="*/ 83629 w 3613511"/>
              <a:gd name="connsiteY1" fmla="*/ 284142 h 785907"/>
              <a:gd name="connsiteX2" fmla="*/ 1129791 w 3613511"/>
              <a:gd name="connsiteY2" fmla="*/ 301726 h 785907"/>
              <a:gd name="connsiteX3" fmla="*/ 1008965 w 3613511"/>
              <a:gd name="connsiteY3" fmla="*/ 0 h 785907"/>
              <a:gd name="connsiteX4" fmla="*/ 1505630 w 3613511"/>
              <a:gd name="connsiteY4" fmla="*/ 284142 h 785907"/>
              <a:gd name="connsiteX5" fmla="*/ 3529882 w 3613511"/>
              <a:gd name="connsiteY5" fmla="*/ 284142 h 785907"/>
              <a:gd name="connsiteX6" fmla="*/ 3613511 w 3613511"/>
              <a:gd name="connsiteY6" fmla="*/ 367771 h 785907"/>
              <a:gd name="connsiteX7" fmla="*/ 3613511 w 3613511"/>
              <a:gd name="connsiteY7" fmla="*/ 367770 h 785907"/>
              <a:gd name="connsiteX8" fmla="*/ 3613511 w 3613511"/>
              <a:gd name="connsiteY8" fmla="*/ 367770 h 785907"/>
              <a:gd name="connsiteX9" fmla="*/ 3613511 w 3613511"/>
              <a:gd name="connsiteY9" fmla="*/ 493211 h 785907"/>
              <a:gd name="connsiteX10" fmla="*/ 3613511 w 3613511"/>
              <a:gd name="connsiteY10" fmla="*/ 702278 h 785907"/>
              <a:gd name="connsiteX11" fmla="*/ 3529882 w 3613511"/>
              <a:gd name="connsiteY11" fmla="*/ 785907 h 785907"/>
              <a:gd name="connsiteX12" fmla="*/ 1505630 w 3613511"/>
              <a:gd name="connsiteY12" fmla="*/ 785907 h 785907"/>
              <a:gd name="connsiteX13" fmla="*/ 602252 w 3613511"/>
              <a:gd name="connsiteY13" fmla="*/ 785907 h 785907"/>
              <a:gd name="connsiteX14" fmla="*/ 602252 w 3613511"/>
              <a:gd name="connsiteY14" fmla="*/ 785907 h 785907"/>
              <a:gd name="connsiteX15" fmla="*/ 83629 w 3613511"/>
              <a:gd name="connsiteY15" fmla="*/ 785907 h 785907"/>
              <a:gd name="connsiteX16" fmla="*/ 0 w 3613511"/>
              <a:gd name="connsiteY16" fmla="*/ 702278 h 785907"/>
              <a:gd name="connsiteX17" fmla="*/ 0 w 3613511"/>
              <a:gd name="connsiteY17" fmla="*/ 493211 h 785907"/>
              <a:gd name="connsiteX18" fmla="*/ 0 w 3613511"/>
              <a:gd name="connsiteY18" fmla="*/ 367770 h 785907"/>
              <a:gd name="connsiteX19" fmla="*/ 0 w 3613511"/>
              <a:gd name="connsiteY19" fmla="*/ 367770 h 785907"/>
              <a:gd name="connsiteX20" fmla="*/ 0 w 3613511"/>
              <a:gd name="connsiteY20" fmla="*/ 367771 h 785907"/>
              <a:gd name="connsiteX0" fmla="*/ 0 w 3613511"/>
              <a:gd name="connsiteY0" fmla="*/ 1050394 h 1468530"/>
              <a:gd name="connsiteX1" fmla="*/ 83629 w 3613511"/>
              <a:gd name="connsiteY1" fmla="*/ 966765 h 1468530"/>
              <a:gd name="connsiteX2" fmla="*/ 1129791 w 3613511"/>
              <a:gd name="connsiteY2" fmla="*/ 984349 h 1468530"/>
              <a:gd name="connsiteX3" fmla="*/ 1140850 w 3613511"/>
              <a:gd name="connsiteY3" fmla="*/ 0 h 1468530"/>
              <a:gd name="connsiteX4" fmla="*/ 1505630 w 3613511"/>
              <a:gd name="connsiteY4" fmla="*/ 966765 h 1468530"/>
              <a:gd name="connsiteX5" fmla="*/ 3529882 w 3613511"/>
              <a:gd name="connsiteY5" fmla="*/ 966765 h 1468530"/>
              <a:gd name="connsiteX6" fmla="*/ 3613511 w 3613511"/>
              <a:gd name="connsiteY6" fmla="*/ 1050394 h 1468530"/>
              <a:gd name="connsiteX7" fmla="*/ 3613511 w 3613511"/>
              <a:gd name="connsiteY7" fmla="*/ 1050393 h 1468530"/>
              <a:gd name="connsiteX8" fmla="*/ 3613511 w 3613511"/>
              <a:gd name="connsiteY8" fmla="*/ 1050393 h 1468530"/>
              <a:gd name="connsiteX9" fmla="*/ 3613511 w 3613511"/>
              <a:gd name="connsiteY9" fmla="*/ 1175834 h 1468530"/>
              <a:gd name="connsiteX10" fmla="*/ 3613511 w 3613511"/>
              <a:gd name="connsiteY10" fmla="*/ 1384901 h 1468530"/>
              <a:gd name="connsiteX11" fmla="*/ 3529882 w 3613511"/>
              <a:gd name="connsiteY11" fmla="*/ 1468530 h 1468530"/>
              <a:gd name="connsiteX12" fmla="*/ 1505630 w 3613511"/>
              <a:gd name="connsiteY12" fmla="*/ 1468530 h 1468530"/>
              <a:gd name="connsiteX13" fmla="*/ 602252 w 3613511"/>
              <a:gd name="connsiteY13" fmla="*/ 1468530 h 1468530"/>
              <a:gd name="connsiteX14" fmla="*/ 602252 w 3613511"/>
              <a:gd name="connsiteY14" fmla="*/ 1468530 h 1468530"/>
              <a:gd name="connsiteX15" fmla="*/ 83629 w 3613511"/>
              <a:gd name="connsiteY15" fmla="*/ 1468530 h 1468530"/>
              <a:gd name="connsiteX16" fmla="*/ 0 w 3613511"/>
              <a:gd name="connsiteY16" fmla="*/ 1384901 h 1468530"/>
              <a:gd name="connsiteX17" fmla="*/ 0 w 3613511"/>
              <a:gd name="connsiteY17" fmla="*/ 1175834 h 1468530"/>
              <a:gd name="connsiteX18" fmla="*/ 0 w 3613511"/>
              <a:gd name="connsiteY18" fmla="*/ 1050393 h 1468530"/>
              <a:gd name="connsiteX19" fmla="*/ 0 w 3613511"/>
              <a:gd name="connsiteY19" fmla="*/ 1050393 h 1468530"/>
              <a:gd name="connsiteX20" fmla="*/ 0 w 3613511"/>
              <a:gd name="connsiteY20" fmla="*/ 1050394 h 1468530"/>
              <a:gd name="connsiteX0" fmla="*/ 0 w 3613511"/>
              <a:gd name="connsiteY0" fmla="*/ 1050394 h 1468530"/>
              <a:gd name="connsiteX1" fmla="*/ 83629 w 3613511"/>
              <a:gd name="connsiteY1" fmla="*/ 966765 h 1468530"/>
              <a:gd name="connsiteX2" fmla="*/ 1129791 w 3613511"/>
              <a:gd name="connsiteY2" fmla="*/ 984349 h 1468530"/>
              <a:gd name="connsiteX3" fmla="*/ 1140850 w 3613511"/>
              <a:gd name="connsiteY3" fmla="*/ 0 h 1468530"/>
              <a:gd name="connsiteX4" fmla="*/ 1259445 w 3613511"/>
              <a:gd name="connsiteY4" fmla="*/ 981934 h 1468530"/>
              <a:gd name="connsiteX5" fmla="*/ 3529882 w 3613511"/>
              <a:gd name="connsiteY5" fmla="*/ 966765 h 1468530"/>
              <a:gd name="connsiteX6" fmla="*/ 3613511 w 3613511"/>
              <a:gd name="connsiteY6" fmla="*/ 1050394 h 1468530"/>
              <a:gd name="connsiteX7" fmla="*/ 3613511 w 3613511"/>
              <a:gd name="connsiteY7" fmla="*/ 1050393 h 1468530"/>
              <a:gd name="connsiteX8" fmla="*/ 3613511 w 3613511"/>
              <a:gd name="connsiteY8" fmla="*/ 1050393 h 1468530"/>
              <a:gd name="connsiteX9" fmla="*/ 3613511 w 3613511"/>
              <a:gd name="connsiteY9" fmla="*/ 1175834 h 1468530"/>
              <a:gd name="connsiteX10" fmla="*/ 3613511 w 3613511"/>
              <a:gd name="connsiteY10" fmla="*/ 1384901 h 1468530"/>
              <a:gd name="connsiteX11" fmla="*/ 3529882 w 3613511"/>
              <a:gd name="connsiteY11" fmla="*/ 1468530 h 1468530"/>
              <a:gd name="connsiteX12" fmla="*/ 1505630 w 3613511"/>
              <a:gd name="connsiteY12" fmla="*/ 1468530 h 1468530"/>
              <a:gd name="connsiteX13" fmla="*/ 602252 w 3613511"/>
              <a:gd name="connsiteY13" fmla="*/ 1468530 h 1468530"/>
              <a:gd name="connsiteX14" fmla="*/ 602252 w 3613511"/>
              <a:gd name="connsiteY14" fmla="*/ 1468530 h 1468530"/>
              <a:gd name="connsiteX15" fmla="*/ 83629 w 3613511"/>
              <a:gd name="connsiteY15" fmla="*/ 1468530 h 1468530"/>
              <a:gd name="connsiteX16" fmla="*/ 0 w 3613511"/>
              <a:gd name="connsiteY16" fmla="*/ 1384901 h 1468530"/>
              <a:gd name="connsiteX17" fmla="*/ 0 w 3613511"/>
              <a:gd name="connsiteY17" fmla="*/ 1175834 h 1468530"/>
              <a:gd name="connsiteX18" fmla="*/ 0 w 3613511"/>
              <a:gd name="connsiteY18" fmla="*/ 1050393 h 1468530"/>
              <a:gd name="connsiteX19" fmla="*/ 0 w 3613511"/>
              <a:gd name="connsiteY19" fmla="*/ 1050393 h 1468530"/>
              <a:gd name="connsiteX20" fmla="*/ 0 w 3613511"/>
              <a:gd name="connsiteY20" fmla="*/ 1050394 h 1468530"/>
              <a:gd name="connsiteX0" fmla="*/ 0 w 3613511"/>
              <a:gd name="connsiteY0" fmla="*/ 504296 h 922432"/>
              <a:gd name="connsiteX1" fmla="*/ 83629 w 3613511"/>
              <a:gd name="connsiteY1" fmla="*/ 420667 h 922432"/>
              <a:gd name="connsiteX2" fmla="*/ 1129791 w 3613511"/>
              <a:gd name="connsiteY2" fmla="*/ 438251 h 922432"/>
              <a:gd name="connsiteX3" fmla="*/ 1026550 w 3613511"/>
              <a:gd name="connsiteY3" fmla="*/ 0 h 922432"/>
              <a:gd name="connsiteX4" fmla="*/ 1259445 w 3613511"/>
              <a:gd name="connsiteY4" fmla="*/ 435836 h 922432"/>
              <a:gd name="connsiteX5" fmla="*/ 3529882 w 3613511"/>
              <a:gd name="connsiteY5" fmla="*/ 420667 h 922432"/>
              <a:gd name="connsiteX6" fmla="*/ 3613511 w 3613511"/>
              <a:gd name="connsiteY6" fmla="*/ 504296 h 922432"/>
              <a:gd name="connsiteX7" fmla="*/ 3613511 w 3613511"/>
              <a:gd name="connsiteY7" fmla="*/ 504295 h 922432"/>
              <a:gd name="connsiteX8" fmla="*/ 3613511 w 3613511"/>
              <a:gd name="connsiteY8" fmla="*/ 504295 h 922432"/>
              <a:gd name="connsiteX9" fmla="*/ 3613511 w 3613511"/>
              <a:gd name="connsiteY9" fmla="*/ 629736 h 922432"/>
              <a:gd name="connsiteX10" fmla="*/ 3613511 w 3613511"/>
              <a:gd name="connsiteY10" fmla="*/ 838803 h 922432"/>
              <a:gd name="connsiteX11" fmla="*/ 3529882 w 3613511"/>
              <a:gd name="connsiteY11" fmla="*/ 922432 h 922432"/>
              <a:gd name="connsiteX12" fmla="*/ 1505630 w 3613511"/>
              <a:gd name="connsiteY12" fmla="*/ 922432 h 922432"/>
              <a:gd name="connsiteX13" fmla="*/ 602252 w 3613511"/>
              <a:gd name="connsiteY13" fmla="*/ 922432 h 922432"/>
              <a:gd name="connsiteX14" fmla="*/ 602252 w 3613511"/>
              <a:gd name="connsiteY14" fmla="*/ 922432 h 922432"/>
              <a:gd name="connsiteX15" fmla="*/ 83629 w 3613511"/>
              <a:gd name="connsiteY15" fmla="*/ 922432 h 922432"/>
              <a:gd name="connsiteX16" fmla="*/ 0 w 3613511"/>
              <a:gd name="connsiteY16" fmla="*/ 838803 h 922432"/>
              <a:gd name="connsiteX17" fmla="*/ 0 w 3613511"/>
              <a:gd name="connsiteY17" fmla="*/ 629736 h 922432"/>
              <a:gd name="connsiteX18" fmla="*/ 0 w 3613511"/>
              <a:gd name="connsiteY18" fmla="*/ 504295 h 922432"/>
              <a:gd name="connsiteX19" fmla="*/ 0 w 3613511"/>
              <a:gd name="connsiteY19" fmla="*/ 504295 h 922432"/>
              <a:gd name="connsiteX20" fmla="*/ 0 w 3613511"/>
              <a:gd name="connsiteY20" fmla="*/ 504296 h 922432"/>
              <a:gd name="connsiteX0" fmla="*/ 0 w 3613511"/>
              <a:gd name="connsiteY0" fmla="*/ 373513 h 791649"/>
              <a:gd name="connsiteX1" fmla="*/ 83629 w 3613511"/>
              <a:gd name="connsiteY1" fmla="*/ 289884 h 791649"/>
              <a:gd name="connsiteX2" fmla="*/ 1129791 w 3613511"/>
              <a:gd name="connsiteY2" fmla="*/ 307468 h 791649"/>
              <a:gd name="connsiteX3" fmla="*/ 1074408 w 3613511"/>
              <a:gd name="connsiteY3" fmla="*/ 0 h 791649"/>
              <a:gd name="connsiteX4" fmla="*/ 1259445 w 3613511"/>
              <a:gd name="connsiteY4" fmla="*/ 305053 h 791649"/>
              <a:gd name="connsiteX5" fmla="*/ 3529882 w 3613511"/>
              <a:gd name="connsiteY5" fmla="*/ 289884 h 791649"/>
              <a:gd name="connsiteX6" fmla="*/ 3613511 w 3613511"/>
              <a:gd name="connsiteY6" fmla="*/ 373513 h 791649"/>
              <a:gd name="connsiteX7" fmla="*/ 3613511 w 3613511"/>
              <a:gd name="connsiteY7" fmla="*/ 373512 h 791649"/>
              <a:gd name="connsiteX8" fmla="*/ 3613511 w 3613511"/>
              <a:gd name="connsiteY8" fmla="*/ 373512 h 791649"/>
              <a:gd name="connsiteX9" fmla="*/ 3613511 w 3613511"/>
              <a:gd name="connsiteY9" fmla="*/ 498953 h 791649"/>
              <a:gd name="connsiteX10" fmla="*/ 3613511 w 3613511"/>
              <a:gd name="connsiteY10" fmla="*/ 708020 h 791649"/>
              <a:gd name="connsiteX11" fmla="*/ 3529882 w 3613511"/>
              <a:gd name="connsiteY11" fmla="*/ 791649 h 791649"/>
              <a:gd name="connsiteX12" fmla="*/ 1505630 w 3613511"/>
              <a:gd name="connsiteY12" fmla="*/ 791649 h 791649"/>
              <a:gd name="connsiteX13" fmla="*/ 602252 w 3613511"/>
              <a:gd name="connsiteY13" fmla="*/ 791649 h 791649"/>
              <a:gd name="connsiteX14" fmla="*/ 602252 w 3613511"/>
              <a:gd name="connsiteY14" fmla="*/ 791649 h 791649"/>
              <a:gd name="connsiteX15" fmla="*/ 83629 w 3613511"/>
              <a:gd name="connsiteY15" fmla="*/ 791649 h 791649"/>
              <a:gd name="connsiteX16" fmla="*/ 0 w 3613511"/>
              <a:gd name="connsiteY16" fmla="*/ 708020 h 791649"/>
              <a:gd name="connsiteX17" fmla="*/ 0 w 3613511"/>
              <a:gd name="connsiteY17" fmla="*/ 498953 h 791649"/>
              <a:gd name="connsiteX18" fmla="*/ 0 w 3613511"/>
              <a:gd name="connsiteY18" fmla="*/ 373512 h 791649"/>
              <a:gd name="connsiteX19" fmla="*/ 0 w 3613511"/>
              <a:gd name="connsiteY19" fmla="*/ 373512 h 791649"/>
              <a:gd name="connsiteX20" fmla="*/ 0 w 3613511"/>
              <a:gd name="connsiteY20" fmla="*/ 373513 h 791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613511" h="791649">
                <a:moveTo>
                  <a:pt x="0" y="373513"/>
                </a:moveTo>
                <a:cubicBezTo>
                  <a:pt x="0" y="327326"/>
                  <a:pt x="37442" y="289884"/>
                  <a:pt x="83629" y="289884"/>
                </a:cubicBezTo>
                <a:lnTo>
                  <a:pt x="1129791" y="307468"/>
                </a:lnTo>
                <a:lnTo>
                  <a:pt x="1074408" y="0"/>
                </a:lnTo>
                <a:lnTo>
                  <a:pt x="1259445" y="305053"/>
                </a:lnTo>
                <a:lnTo>
                  <a:pt x="3529882" y="289884"/>
                </a:lnTo>
                <a:cubicBezTo>
                  <a:pt x="3576069" y="289884"/>
                  <a:pt x="3613511" y="327326"/>
                  <a:pt x="3613511" y="373513"/>
                </a:cubicBezTo>
                <a:lnTo>
                  <a:pt x="3613511" y="373512"/>
                </a:lnTo>
                <a:lnTo>
                  <a:pt x="3613511" y="373512"/>
                </a:lnTo>
                <a:lnTo>
                  <a:pt x="3613511" y="498953"/>
                </a:lnTo>
                <a:lnTo>
                  <a:pt x="3613511" y="708020"/>
                </a:lnTo>
                <a:cubicBezTo>
                  <a:pt x="3613511" y="754207"/>
                  <a:pt x="3576069" y="791649"/>
                  <a:pt x="3529882" y="791649"/>
                </a:cubicBezTo>
                <a:lnTo>
                  <a:pt x="1505630" y="791649"/>
                </a:lnTo>
                <a:lnTo>
                  <a:pt x="602252" y="791649"/>
                </a:lnTo>
                <a:lnTo>
                  <a:pt x="602252" y="791649"/>
                </a:lnTo>
                <a:lnTo>
                  <a:pt x="83629" y="791649"/>
                </a:lnTo>
                <a:cubicBezTo>
                  <a:pt x="37442" y="791649"/>
                  <a:pt x="0" y="754207"/>
                  <a:pt x="0" y="708020"/>
                </a:cubicBezTo>
                <a:lnTo>
                  <a:pt x="0" y="498953"/>
                </a:lnTo>
                <a:lnTo>
                  <a:pt x="0" y="373512"/>
                </a:lnTo>
                <a:lnTo>
                  <a:pt x="0" y="373512"/>
                </a:lnTo>
                <a:lnTo>
                  <a:pt x="0" y="373513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GC is </a:t>
            </a:r>
            <a:r>
              <a:rPr lang="en-US" sz="2000" b="1" i="1" dirty="0">
                <a:solidFill>
                  <a:srgbClr val="FF000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Invisible</a:t>
            </a:r>
            <a:r>
              <a:rPr lang="en-US" sz="20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to the Host</a:t>
            </a:r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6FD14B7E-C787-0E4B-A70C-B6F0D3BBE822}"/>
              </a:ext>
            </a:extLst>
          </p:cNvPr>
          <p:cNvCxnSpPr>
            <a:cxnSpLocks/>
          </p:cNvCxnSpPr>
          <p:nvPr/>
        </p:nvCxnSpPr>
        <p:spPr>
          <a:xfrm flipV="1">
            <a:off x="2971800" y="666750"/>
            <a:ext cx="0" cy="3962400"/>
          </a:xfrm>
          <a:prstGeom prst="straightConnector1">
            <a:avLst/>
          </a:prstGeom>
          <a:ln w="12700" cmpd="sng">
            <a:solidFill>
              <a:schemeClr val="tx1">
                <a:lumMod val="50000"/>
              </a:schemeClr>
            </a:solidFill>
            <a:prstDash val="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6" name="object 9">
            <a:extLst>
              <a:ext uri="{FF2B5EF4-FFF2-40B4-BE49-F238E27FC236}">
                <a16:creationId xmlns:a16="http://schemas.microsoft.com/office/drawing/2014/main" id="{B0DCC314-33EB-B04C-ADE6-F63E3D406F4B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183841" y="1276350"/>
            <a:ext cx="388159" cy="388159"/>
          </a:xfrm>
          <a:prstGeom prst="rect">
            <a:avLst/>
          </a:prstGeom>
        </p:spPr>
      </p:pic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ECF7B601-42B0-E040-9FCA-315A8FF39516}"/>
              </a:ext>
            </a:extLst>
          </p:cNvPr>
          <p:cNvCxnSpPr>
            <a:cxnSpLocks/>
          </p:cNvCxnSpPr>
          <p:nvPr/>
        </p:nvCxnSpPr>
        <p:spPr>
          <a:xfrm>
            <a:off x="2209800" y="3079168"/>
            <a:ext cx="1598272" cy="0"/>
          </a:xfrm>
          <a:prstGeom prst="straightConnector1">
            <a:avLst/>
          </a:prstGeom>
          <a:ln w="101600" cmpd="sng">
            <a:solidFill>
              <a:srgbClr val="FF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C60B7A96-686F-A14E-9F2B-EF304B5543B0}"/>
              </a:ext>
            </a:extLst>
          </p:cNvPr>
          <p:cNvCxnSpPr>
            <a:cxnSpLocks/>
          </p:cNvCxnSpPr>
          <p:nvPr/>
        </p:nvCxnSpPr>
        <p:spPr>
          <a:xfrm>
            <a:off x="2209800" y="1904944"/>
            <a:ext cx="1598272" cy="0"/>
          </a:xfrm>
          <a:prstGeom prst="straightConnector1">
            <a:avLst/>
          </a:prstGeom>
          <a:ln w="38100" cmpd="sng">
            <a:solidFill>
              <a:srgbClr val="00B05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F1602321-B937-2C4E-A6B4-FA04B95E270C}"/>
              </a:ext>
            </a:extLst>
          </p:cNvPr>
          <p:cNvSpPr txBox="1"/>
          <p:nvPr/>
        </p:nvSpPr>
        <p:spPr>
          <a:xfrm>
            <a:off x="1089921" y="829330"/>
            <a:ext cx="822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i="1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Host</a:t>
            </a:r>
            <a:endParaRPr lang="en-US" i="1" dirty="0">
              <a:solidFill>
                <a:schemeClr val="bg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D8944D51-95DA-C349-A2E8-A3C45ABFAC0D}"/>
              </a:ext>
            </a:extLst>
          </p:cNvPr>
          <p:cNvSpPr txBox="1"/>
          <p:nvPr/>
        </p:nvSpPr>
        <p:spPr>
          <a:xfrm>
            <a:off x="5661037" y="819150"/>
            <a:ext cx="750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i="1" dirty="0">
                <a:latin typeface="Gill Sans" panose="020B0502020104020203" pitchFamily="34" charset="-79"/>
                <a:cs typeface="Gill Sans" panose="020B0502020104020203" pitchFamily="34" charset="-79"/>
              </a:rPr>
              <a:t>SSD</a:t>
            </a:r>
            <a:endParaRPr lang="en-US" i="1" dirty="0"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D4DBFBC8-8362-6448-8AF2-21BB4BA0AA59}"/>
              </a:ext>
            </a:extLst>
          </p:cNvPr>
          <p:cNvSpPr/>
          <p:nvPr/>
        </p:nvSpPr>
        <p:spPr>
          <a:xfrm>
            <a:off x="7162800" y="1809750"/>
            <a:ext cx="219456" cy="219456"/>
          </a:xfrm>
          <a:prstGeom prst="rect">
            <a:avLst/>
          </a:prstGeom>
          <a:solidFill>
            <a:srgbClr val="00B050">
              <a:alpha val="7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chemeClr val="bg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009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3" grpId="0"/>
      <p:bldP spid="81" grpId="0"/>
      <p:bldP spid="78" grpId="0" animBg="1"/>
      <p:bldP spid="62" grpId="0"/>
      <p:bldP spid="9" grpId="0" animBg="1"/>
      <p:bldP spid="71" grpId="0" animBg="1"/>
      <p:bldP spid="77" grpId="0" animBg="1"/>
      <p:bldP spid="8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host">
            <a:extLst>
              <a:ext uri="{FF2B5EF4-FFF2-40B4-BE49-F238E27FC236}">
                <a16:creationId xmlns:a16="http://schemas.microsoft.com/office/drawing/2014/main" id="{6C60E203-7179-F649-BA23-0580895F9195}"/>
              </a:ext>
            </a:extLst>
          </p:cNvPr>
          <p:cNvSpPr/>
          <p:nvPr/>
        </p:nvSpPr>
        <p:spPr>
          <a:xfrm>
            <a:off x="508091" y="963774"/>
            <a:ext cx="3175997" cy="947471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65698F-5480-2049-BE42-506FF2888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“The Tail Menace” </a:t>
            </a:r>
            <a:r>
              <a:rPr lang="en-US" dirty="0"/>
              <a:t>in Flash Arrays</a:t>
            </a:r>
          </a:p>
        </p:txBody>
      </p:sp>
      <p:sp>
        <p:nvSpPr>
          <p:cNvPr id="166" name="ssd3">
            <a:extLst>
              <a:ext uri="{FF2B5EF4-FFF2-40B4-BE49-F238E27FC236}">
                <a16:creationId xmlns:a16="http://schemas.microsoft.com/office/drawing/2014/main" id="{B2FB7388-80DA-DD4F-919B-C331EAE0D64F}"/>
              </a:ext>
            </a:extLst>
          </p:cNvPr>
          <p:cNvSpPr/>
          <p:nvPr/>
        </p:nvSpPr>
        <p:spPr>
          <a:xfrm>
            <a:off x="3086652" y="4094612"/>
            <a:ext cx="777240" cy="313062"/>
          </a:xfrm>
          <a:prstGeom prst="roundRect">
            <a:avLst/>
          </a:prstGeom>
          <a:solidFill>
            <a:schemeClr val="dk1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SSD3</a:t>
            </a:r>
          </a:p>
        </p:txBody>
      </p:sp>
      <p:sp>
        <p:nvSpPr>
          <p:cNvPr id="23" name="ssd2">
            <a:extLst>
              <a:ext uri="{FF2B5EF4-FFF2-40B4-BE49-F238E27FC236}">
                <a16:creationId xmlns:a16="http://schemas.microsoft.com/office/drawing/2014/main" id="{AB471766-BE48-D845-8126-8D26E3F7CA86}"/>
              </a:ext>
            </a:extLst>
          </p:cNvPr>
          <p:cNvSpPr/>
          <p:nvPr/>
        </p:nvSpPr>
        <p:spPr>
          <a:xfrm>
            <a:off x="2226732" y="4092336"/>
            <a:ext cx="777240" cy="313062"/>
          </a:xfrm>
          <a:prstGeom prst="roundRect">
            <a:avLst/>
          </a:prstGeom>
          <a:solidFill>
            <a:schemeClr val="dk1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SSD2</a:t>
            </a:r>
          </a:p>
        </p:txBody>
      </p:sp>
      <p:sp>
        <p:nvSpPr>
          <p:cNvPr id="165" name="ssd1">
            <a:extLst>
              <a:ext uri="{FF2B5EF4-FFF2-40B4-BE49-F238E27FC236}">
                <a16:creationId xmlns:a16="http://schemas.microsoft.com/office/drawing/2014/main" id="{BF5358B1-C3F2-5040-919D-FFA637BAC4D8}"/>
              </a:ext>
            </a:extLst>
          </p:cNvPr>
          <p:cNvSpPr/>
          <p:nvPr/>
        </p:nvSpPr>
        <p:spPr>
          <a:xfrm>
            <a:off x="1366812" y="4093474"/>
            <a:ext cx="777240" cy="313062"/>
          </a:xfrm>
          <a:prstGeom prst="roundRect">
            <a:avLst/>
          </a:prstGeom>
          <a:solidFill>
            <a:schemeClr val="dk1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SSD1</a:t>
            </a:r>
          </a:p>
        </p:txBody>
      </p:sp>
      <p:sp>
        <p:nvSpPr>
          <p:cNvPr id="164" name="ssd0">
            <a:extLst>
              <a:ext uri="{FF2B5EF4-FFF2-40B4-BE49-F238E27FC236}">
                <a16:creationId xmlns:a16="http://schemas.microsoft.com/office/drawing/2014/main" id="{DA11FA39-6FFB-B443-9B2B-992555103E53}"/>
              </a:ext>
            </a:extLst>
          </p:cNvPr>
          <p:cNvSpPr/>
          <p:nvPr/>
        </p:nvSpPr>
        <p:spPr>
          <a:xfrm>
            <a:off x="506892" y="4095750"/>
            <a:ext cx="777240" cy="313062"/>
          </a:xfrm>
          <a:prstGeom prst="roundRect">
            <a:avLst/>
          </a:prstGeom>
          <a:solidFill>
            <a:schemeClr val="dk1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SSD0</a:t>
            </a:r>
          </a:p>
        </p:txBody>
      </p:sp>
      <p:sp>
        <p:nvSpPr>
          <p:cNvPr id="117" name="g20">
            <a:extLst>
              <a:ext uri="{FF2B5EF4-FFF2-40B4-BE49-F238E27FC236}">
                <a16:creationId xmlns:a16="http://schemas.microsoft.com/office/drawing/2014/main" id="{1E5CC71B-1026-EB47-98B3-6F70F6A93E13}"/>
              </a:ext>
            </a:extLst>
          </p:cNvPr>
          <p:cNvSpPr txBox="1"/>
          <p:nvPr/>
        </p:nvSpPr>
        <p:spPr>
          <a:xfrm>
            <a:off x="5094878" y="975536"/>
            <a:ext cx="70259" cy="1329259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350" dirty="0"/>
          </a:p>
        </p:txBody>
      </p:sp>
      <p:sp>
        <p:nvSpPr>
          <p:cNvPr id="118" name="g19">
            <a:extLst>
              <a:ext uri="{FF2B5EF4-FFF2-40B4-BE49-F238E27FC236}">
                <a16:creationId xmlns:a16="http://schemas.microsoft.com/office/drawing/2014/main" id="{9F91C1FB-08DA-C74B-B322-AD82809BA9E2}"/>
              </a:ext>
            </a:extLst>
          </p:cNvPr>
          <p:cNvSpPr txBox="1"/>
          <p:nvPr/>
        </p:nvSpPr>
        <p:spPr>
          <a:xfrm>
            <a:off x="5162910" y="929796"/>
            <a:ext cx="68863" cy="1374999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350" dirty="0"/>
          </a:p>
        </p:txBody>
      </p:sp>
      <p:sp>
        <p:nvSpPr>
          <p:cNvPr id="119" name="g18">
            <a:extLst>
              <a:ext uri="{FF2B5EF4-FFF2-40B4-BE49-F238E27FC236}">
                <a16:creationId xmlns:a16="http://schemas.microsoft.com/office/drawing/2014/main" id="{E033D089-D6B9-CF46-BA53-4D63BAF9E32E}"/>
              </a:ext>
            </a:extLst>
          </p:cNvPr>
          <p:cNvSpPr txBox="1"/>
          <p:nvPr/>
        </p:nvSpPr>
        <p:spPr>
          <a:xfrm>
            <a:off x="5229546" y="904290"/>
            <a:ext cx="79240" cy="1400505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350" dirty="0"/>
          </a:p>
        </p:txBody>
      </p:sp>
      <p:sp>
        <p:nvSpPr>
          <p:cNvPr id="120" name="g17">
            <a:extLst>
              <a:ext uri="{FF2B5EF4-FFF2-40B4-BE49-F238E27FC236}">
                <a16:creationId xmlns:a16="http://schemas.microsoft.com/office/drawing/2014/main" id="{2EF5089E-7C5E-574B-9CA2-8E5C07447C91}"/>
              </a:ext>
            </a:extLst>
          </p:cNvPr>
          <p:cNvSpPr txBox="1"/>
          <p:nvPr/>
        </p:nvSpPr>
        <p:spPr>
          <a:xfrm>
            <a:off x="5306559" y="967792"/>
            <a:ext cx="80655" cy="1337003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350" dirty="0"/>
          </a:p>
        </p:txBody>
      </p:sp>
      <p:sp>
        <p:nvSpPr>
          <p:cNvPr id="121" name="g16">
            <a:extLst>
              <a:ext uri="{FF2B5EF4-FFF2-40B4-BE49-F238E27FC236}">
                <a16:creationId xmlns:a16="http://schemas.microsoft.com/office/drawing/2014/main" id="{B9147377-2A8A-8846-BD9B-B3FAD491250F}"/>
              </a:ext>
            </a:extLst>
          </p:cNvPr>
          <p:cNvSpPr txBox="1"/>
          <p:nvPr/>
        </p:nvSpPr>
        <p:spPr>
          <a:xfrm>
            <a:off x="5384987" y="1474128"/>
            <a:ext cx="67611" cy="830667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350" dirty="0"/>
          </a:p>
        </p:txBody>
      </p:sp>
      <p:sp>
        <p:nvSpPr>
          <p:cNvPr id="122" name="g15">
            <a:extLst>
              <a:ext uri="{FF2B5EF4-FFF2-40B4-BE49-F238E27FC236}">
                <a16:creationId xmlns:a16="http://schemas.microsoft.com/office/drawing/2014/main" id="{B381FEC0-2563-664C-BBF2-3F5656CCF487}"/>
              </a:ext>
            </a:extLst>
          </p:cNvPr>
          <p:cNvSpPr txBox="1"/>
          <p:nvPr/>
        </p:nvSpPr>
        <p:spPr>
          <a:xfrm>
            <a:off x="5450371" y="1517991"/>
            <a:ext cx="74195" cy="786804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350" dirty="0"/>
          </a:p>
        </p:txBody>
      </p:sp>
      <p:sp>
        <p:nvSpPr>
          <p:cNvPr id="123" name="g14">
            <a:extLst>
              <a:ext uri="{FF2B5EF4-FFF2-40B4-BE49-F238E27FC236}">
                <a16:creationId xmlns:a16="http://schemas.microsoft.com/office/drawing/2014/main" id="{C1B2906F-CC81-4540-A63B-87187FF9E353}"/>
              </a:ext>
            </a:extLst>
          </p:cNvPr>
          <p:cNvSpPr txBox="1"/>
          <p:nvPr/>
        </p:nvSpPr>
        <p:spPr>
          <a:xfrm>
            <a:off x="5522339" y="1543178"/>
            <a:ext cx="64988" cy="761617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350" dirty="0"/>
          </a:p>
        </p:txBody>
      </p:sp>
      <p:sp>
        <p:nvSpPr>
          <p:cNvPr id="124" name="g13">
            <a:extLst>
              <a:ext uri="{FF2B5EF4-FFF2-40B4-BE49-F238E27FC236}">
                <a16:creationId xmlns:a16="http://schemas.microsoft.com/office/drawing/2014/main" id="{65A2807F-1826-624F-BEA7-B709776A930E}"/>
              </a:ext>
            </a:extLst>
          </p:cNvPr>
          <p:cNvSpPr txBox="1"/>
          <p:nvPr/>
        </p:nvSpPr>
        <p:spPr>
          <a:xfrm>
            <a:off x="5585100" y="1537072"/>
            <a:ext cx="65395" cy="761617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350" dirty="0"/>
          </a:p>
        </p:txBody>
      </p:sp>
      <p:sp>
        <p:nvSpPr>
          <p:cNvPr id="125" name="g12">
            <a:extLst>
              <a:ext uri="{FF2B5EF4-FFF2-40B4-BE49-F238E27FC236}">
                <a16:creationId xmlns:a16="http://schemas.microsoft.com/office/drawing/2014/main" id="{44C0DF05-9227-E54D-8495-D201A9CF1BF8}"/>
              </a:ext>
            </a:extLst>
          </p:cNvPr>
          <p:cNvSpPr txBox="1"/>
          <p:nvPr/>
        </p:nvSpPr>
        <p:spPr>
          <a:xfrm>
            <a:off x="5648268" y="1594516"/>
            <a:ext cx="71018" cy="710279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350" dirty="0"/>
          </a:p>
        </p:txBody>
      </p:sp>
      <p:sp>
        <p:nvSpPr>
          <p:cNvPr id="126" name="g11">
            <a:extLst>
              <a:ext uri="{FF2B5EF4-FFF2-40B4-BE49-F238E27FC236}">
                <a16:creationId xmlns:a16="http://schemas.microsoft.com/office/drawing/2014/main" id="{A2A13F36-FE04-DF42-8079-2FEC95E8563A}"/>
              </a:ext>
            </a:extLst>
          </p:cNvPr>
          <p:cNvSpPr txBox="1"/>
          <p:nvPr/>
        </p:nvSpPr>
        <p:spPr>
          <a:xfrm>
            <a:off x="5717059" y="1632748"/>
            <a:ext cx="82312" cy="672047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350" dirty="0"/>
          </a:p>
        </p:txBody>
      </p:sp>
      <p:sp>
        <p:nvSpPr>
          <p:cNvPr id="127" name="g10">
            <a:extLst>
              <a:ext uri="{FF2B5EF4-FFF2-40B4-BE49-F238E27FC236}">
                <a16:creationId xmlns:a16="http://schemas.microsoft.com/office/drawing/2014/main" id="{48033E3C-4001-4840-91F4-BB13E1806691}"/>
              </a:ext>
            </a:extLst>
          </p:cNvPr>
          <p:cNvSpPr txBox="1"/>
          <p:nvPr/>
        </p:nvSpPr>
        <p:spPr>
          <a:xfrm>
            <a:off x="5797144" y="1680724"/>
            <a:ext cx="85109" cy="624071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350" dirty="0"/>
          </a:p>
        </p:txBody>
      </p:sp>
      <p:sp>
        <p:nvSpPr>
          <p:cNvPr id="128" name="g9">
            <a:extLst>
              <a:ext uri="{FF2B5EF4-FFF2-40B4-BE49-F238E27FC236}">
                <a16:creationId xmlns:a16="http://schemas.microsoft.com/office/drawing/2014/main" id="{35186A88-517E-B344-9251-629D1DD5C3A8}"/>
              </a:ext>
            </a:extLst>
          </p:cNvPr>
          <p:cNvSpPr txBox="1"/>
          <p:nvPr/>
        </p:nvSpPr>
        <p:spPr>
          <a:xfrm>
            <a:off x="5880026" y="1756937"/>
            <a:ext cx="78769" cy="547858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350" dirty="0"/>
          </a:p>
        </p:txBody>
      </p:sp>
      <p:sp>
        <p:nvSpPr>
          <p:cNvPr id="129" name="g8">
            <a:extLst>
              <a:ext uri="{FF2B5EF4-FFF2-40B4-BE49-F238E27FC236}">
                <a16:creationId xmlns:a16="http://schemas.microsoft.com/office/drawing/2014/main" id="{AAD06B79-0486-7E49-A6F2-05CDBD0B3C50}"/>
              </a:ext>
            </a:extLst>
          </p:cNvPr>
          <p:cNvSpPr txBox="1"/>
          <p:nvPr/>
        </p:nvSpPr>
        <p:spPr>
          <a:xfrm>
            <a:off x="5956568" y="1882670"/>
            <a:ext cx="79024" cy="422125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350" dirty="0"/>
          </a:p>
        </p:txBody>
      </p:sp>
      <p:sp>
        <p:nvSpPr>
          <p:cNvPr id="130" name="g7">
            <a:extLst>
              <a:ext uri="{FF2B5EF4-FFF2-40B4-BE49-F238E27FC236}">
                <a16:creationId xmlns:a16="http://schemas.microsoft.com/office/drawing/2014/main" id="{6EC4FBDC-84F0-BA4D-8038-A35954172B23}"/>
              </a:ext>
            </a:extLst>
          </p:cNvPr>
          <p:cNvSpPr txBox="1"/>
          <p:nvPr/>
        </p:nvSpPr>
        <p:spPr>
          <a:xfrm>
            <a:off x="6033365" y="1903869"/>
            <a:ext cx="59142" cy="400926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350" dirty="0"/>
          </a:p>
        </p:txBody>
      </p:sp>
      <p:sp>
        <p:nvSpPr>
          <p:cNvPr id="131" name="g6">
            <a:extLst>
              <a:ext uri="{FF2B5EF4-FFF2-40B4-BE49-F238E27FC236}">
                <a16:creationId xmlns:a16="http://schemas.microsoft.com/office/drawing/2014/main" id="{C2AE68C5-C92F-244F-BFE9-10EBC90270EB}"/>
              </a:ext>
            </a:extLst>
          </p:cNvPr>
          <p:cNvSpPr txBox="1"/>
          <p:nvPr/>
        </p:nvSpPr>
        <p:spPr>
          <a:xfrm>
            <a:off x="6090280" y="1911245"/>
            <a:ext cx="75097" cy="39355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350" dirty="0"/>
          </a:p>
        </p:txBody>
      </p:sp>
      <p:sp>
        <p:nvSpPr>
          <p:cNvPr id="132" name="g5">
            <a:extLst>
              <a:ext uri="{FF2B5EF4-FFF2-40B4-BE49-F238E27FC236}">
                <a16:creationId xmlns:a16="http://schemas.microsoft.com/office/drawing/2014/main" id="{B4CC8E1D-0E32-8047-889B-D0E2CC252E22}"/>
              </a:ext>
            </a:extLst>
          </p:cNvPr>
          <p:cNvSpPr txBox="1"/>
          <p:nvPr/>
        </p:nvSpPr>
        <p:spPr>
          <a:xfrm>
            <a:off x="6163150" y="2004714"/>
            <a:ext cx="68144" cy="300081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350" dirty="0"/>
          </a:p>
        </p:txBody>
      </p:sp>
      <p:sp>
        <p:nvSpPr>
          <p:cNvPr id="133" name="g4">
            <a:extLst>
              <a:ext uri="{FF2B5EF4-FFF2-40B4-BE49-F238E27FC236}">
                <a16:creationId xmlns:a16="http://schemas.microsoft.com/office/drawing/2014/main" id="{0054A1D2-E8D6-F840-BBB4-52806BE5000B}"/>
              </a:ext>
            </a:extLst>
          </p:cNvPr>
          <p:cNvSpPr txBox="1"/>
          <p:nvPr/>
        </p:nvSpPr>
        <p:spPr>
          <a:xfrm flipH="1">
            <a:off x="6229067" y="2004714"/>
            <a:ext cx="108384" cy="300081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350" dirty="0"/>
          </a:p>
        </p:txBody>
      </p:sp>
      <p:sp>
        <p:nvSpPr>
          <p:cNvPr id="134" name="g3">
            <a:extLst>
              <a:ext uri="{FF2B5EF4-FFF2-40B4-BE49-F238E27FC236}">
                <a16:creationId xmlns:a16="http://schemas.microsoft.com/office/drawing/2014/main" id="{CC4BD7DF-EB2D-F344-B4D4-C55A328FFABB}"/>
              </a:ext>
            </a:extLst>
          </p:cNvPr>
          <p:cNvSpPr txBox="1"/>
          <p:nvPr/>
        </p:nvSpPr>
        <p:spPr>
          <a:xfrm>
            <a:off x="6335224" y="2093163"/>
            <a:ext cx="140790" cy="211632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350" dirty="0"/>
          </a:p>
        </p:txBody>
      </p:sp>
      <p:sp>
        <p:nvSpPr>
          <p:cNvPr id="135" name="g2">
            <a:extLst>
              <a:ext uri="{FF2B5EF4-FFF2-40B4-BE49-F238E27FC236}">
                <a16:creationId xmlns:a16="http://schemas.microsoft.com/office/drawing/2014/main" id="{A17B5833-6174-F340-9F87-37D754E0AFED}"/>
              </a:ext>
            </a:extLst>
          </p:cNvPr>
          <p:cNvSpPr txBox="1"/>
          <p:nvPr/>
        </p:nvSpPr>
        <p:spPr>
          <a:xfrm>
            <a:off x="6473787" y="2165045"/>
            <a:ext cx="262529" cy="13975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350" dirty="0"/>
          </a:p>
        </p:txBody>
      </p:sp>
      <p:sp>
        <p:nvSpPr>
          <p:cNvPr id="136" name="g1">
            <a:extLst>
              <a:ext uri="{FF2B5EF4-FFF2-40B4-BE49-F238E27FC236}">
                <a16:creationId xmlns:a16="http://schemas.microsoft.com/office/drawing/2014/main" id="{D6AB37B6-DD6B-0540-AC95-83507D97B124}"/>
              </a:ext>
            </a:extLst>
          </p:cNvPr>
          <p:cNvSpPr txBox="1"/>
          <p:nvPr/>
        </p:nvSpPr>
        <p:spPr>
          <a:xfrm>
            <a:off x="6755599" y="2141949"/>
            <a:ext cx="254801" cy="162846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350" dirty="0"/>
          </a:p>
        </p:txBody>
      </p:sp>
      <p:grpSp>
        <p:nvGrpSpPr>
          <p:cNvPr id="2056" name="Group 2055">
            <a:extLst>
              <a:ext uri="{FF2B5EF4-FFF2-40B4-BE49-F238E27FC236}">
                <a16:creationId xmlns:a16="http://schemas.microsoft.com/office/drawing/2014/main" id="{691CC911-62F7-0241-BB8C-8823043FC4F6}"/>
              </a:ext>
            </a:extLst>
          </p:cNvPr>
          <p:cNvGrpSpPr/>
          <p:nvPr/>
        </p:nvGrpSpPr>
        <p:grpSpPr>
          <a:xfrm>
            <a:off x="4583295" y="776443"/>
            <a:ext cx="3898252" cy="1857655"/>
            <a:chOff x="4583295" y="776443"/>
            <a:chExt cx="3898252" cy="1857655"/>
          </a:xfrm>
        </p:grpSpPr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0A222384-90EF-7649-917C-F7808E804173}"/>
                </a:ext>
              </a:extLst>
            </p:cNvPr>
            <p:cNvSpPr txBox="1"/>
            <p:nvPr/>
          </p:nvSpPr>
          <p:spPr>
            <a:xfrm rot="16200000">
              <a:off x="4205980" y="1408107"/>
              <a:ext cx="11239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chemeClr val="bg1"/>
                  </a:solidFill>
                  <a:latin typeface="Gill Sans"/>
                  <a:cs typeface="Gill Sans"/>
                </a:rPr>
                <a:t>Percentage</a:t>
              </a:r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ED2B1DC0-622C-0742-B61E-95DFC156F91C}"/>
                </a:ext>
              </a:extLst>
            </p:cNvPr>
            <p:cNvSpPr txBox="1"/>
            <p:nvPr/>
          </p:nvSpPr>
          <p:spPr>
            <a:xfrm>
              <a:off x="4990230" y="2264766"/>
              <a:ext cx="7344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Gill Sans"/>
                  <a:cs typeface="Gill Sans"/>
                </a:rPr>
                <a:t>100us</a:t>
              </a:r>
            </a:p>
          </p:txBody>
        </p:sp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43790B59-350F-9A43-8E7C-C0181E7FD0A0}"/>
                </a:ext>
              </a:extLst>
            </p:cNvPr>
            <p:cNvGrpSpPr/>
            <p:nvPr/>
          </p:nvGrpSpPr>
          <p:grpSpPr>
            <a:xfrm>
              <a:off x="4967203" y="776443"/>
              <a:ext cx="3514344" cy="1542977"/>
              <a:chOff x="676656" y="2889504"/>
              <a:chExt cx="3514344" cy="1542977"/>
            </a:xfrm>
          </p:grpSpPr>
          <p:cxnSp>
            <p:nvCxnSpPr>
              <p:cNvPr id="142" name="Straight Arrow Connector 141">
                <a:extLst>
                  <a:ext uri="{FF2B5EF4-FFF2-40B4-BE49-F238E27FC236}">
                    <a16:creationId xmlns:a16="http://schemas.microsoft.com/office/drawing/2014/main" id="{DE5E639C-671B-4143-8EA6-A6E862908FA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6656" y="2889504"/>
                <a:ext cx="0" cy="1542977"/>
              </a:xfrm>
              <a:prstGeom prst="straightConnector1">
                <a:avLst/>
              </a:prstGeom>
              <a:ln w="38100">
                <a:headEnd type="triangl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1" name="Straight Arrow Connector 140">
                <a:extLst>
                  <a:ext uri="{FF2B5EF4-FFF2-40B4-BE49-F238E27FC236}">
                    <a16:creationId xmlns:a16="http://schemas.microsoft.com/office/drawing/2014/main" id="{41645A07-3D60-844E-88E5-90783B02749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76954" y="4417856"/>
                <a:ext cx="3514046" cy="0"/>
              </a:xfrm>
              <a:prstGeom prst="straightConnector1">
                <a:avLst/>
              </a:prstGeom>
              <a:ln w="38100">
                <a:headEnd type="triangl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01" name="user-req-A">
            <a:extLst>
              <a:ext uri="{FF2B5EF4-FFF2-40B4-BE49-F238E27FC236}">
                <a16:creationId xmlns:a16="http://schemas.microsoft.com/office/drawing/2014/main" id="{42AF25BF-6B3A-5A41-835A-5BA54BC95507}"/>
              </a:ext>
            </a:extLst>
          </p:cNvPr>
          <p:cNvSpPr/>
          <p:nvPr/>
        </p:nvSpPr>
        <p:spPr>
          <a:xfrm>
            <a:off x="2057400" y="1352550"/>
            <a:ext cx="257515" cy="257515"/>
          </a:xfrm>
          <a:prstGeom prst="ellipse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R</a:t>
            </a:r>
          </a:p>
        </p:txBody>
      </p:sp>
      <p:grpSp>
        <p:nvGrpSpPr>
          <p:cNvPr id="219" name="RAID">
            <a:extLst>
              <a:ext uri="{FF2B5EF4-FFF2-40B4-BE49-F238E27FC236}">
                <a16:creationId xmlns:a16="http://schemas.microsoft.com/office/drawing/2014/main" id="{AB115D96-907B-0742-9673-E0A02755D63D}"/>
              </a:ext>
            </a:extLst>
          </p:cNvPr>
          <p:cNvGrpSpPr/>
          <p:nvPr/>
        </p:nvGrpSpPr>
        <p:grpSpPr>
          <a:xfrm>
            <a:off x="1741582" y="1891494"/>
            <a:ext cx="925418" cy="985056"/>
            <a:chOff x="2369374" y="3745852"/>
            <a:chExt cx="925418" cy="985056"/>
          </a:xfrm>
        </p:grpSpPr>
        <p:grpSp>
          <p:nvGrpSpPr>
            <p:cNvPr id="215" name="Group 214">
              <a:extLst>
                <a:ext uri="{FF2B5EF4-FFF2-40B4-BE49-F238E27FC236}">
                  <a16:creationId xmlns:a16="http://schemas.microsoft.com/office/drawing/2014/main" id="{0766F3B0-21E2-E746-8FA4-2A16AB30E28A}"/>
                </a:ext>
              </a:extLst>
            </p:cNvPr>
            <p:cNvGrpSpPr/>
            <p:nvPr/>
          </p:nvGrpSpPr>
          <p:grpSpPr>
            <a:xfrm>
              <a:off x="2369374" y="3745852"/>
              <a:ext cx="777275" cy="985056"/>
              <a:chOff x="2642399" y="3694929"/>
              <a:chExt cx="979802" cy="1015852"/>
            </a:xfrm>
          </p:grpSpPr>
          <p:sp>
            <p:nvSpPr>
              <p:cNvPr id="209" name="Magnetic Disk 208">
                <a:extLst>
                  <a:ext uri="{FF2B5EF4-FFF2-40B4-BE49-F238E27FC236}">
                    <a16:creationId xmlns:a16="http://schemas.microsoft.com/office/drawing/2014/main" id="{AA805F84-9D53-5443-AD87-CEE088186265}"/>
                  </a:ext>
                </a:extLst>
              </p:cNvPr>
              <p:cNvSpPr/>
              <p:nvPr/>
            </p:nvSpPr>
            <p:spPr>
              <a:xfrm>
                <a:off x="2842732" y="3952296"/>
                <a:ext cx="667670" cy="758485"/>
              </a:xfrm>
              <a:prstGeom prst="flowChartMagneticDisk">
                <a:avLst/>
              </a:prstGeom>
              <a:solidFill>
                <a:schemeClr val="tx1">
                  <a:lumMod val="85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endParaRPr>
              </a:p>
            </p:txBody>
          </p:sp>
          <p:sp>
            <p:nvSpPr>
              <p:cNvPr id="212" name="Arc 211">
                <a:extLst>
                  <a:ext uri="{FF2B5EF4-FFF2-40B4-BE49-F238E27FC236}">
                    <a16:creationId xmlns:a16="http://schemas.microsoft.com/office/drawing/2014/main" id="{9131EE50-5F7F-5E45-BC8C-0418CC3CC4F0}"/>
                  </a:ext>
                </a:extLst>
              </p:cNvPr>
              <p:cNvSpPr/>
              <p:nvPr/>
            </p:nvSpPr>
            <p:spPr>
              <a:xfrm rot="6333246">
                <a:off x="2803317" y="3550129"/>
                <a:ext cx="674084" cy="963684"/>
              </a:xfrm>
              <a:prstGeom prst="arc">
                <a:avLst>
                  <a:gd name="adj1" fmla="val 17524043"/>
                  <a:gd name="adj2" fmla="val 1815815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Arc 213">
                <a:extLst>
                  <a:ext uri="{FF2B5EF4-FFF2-40B4-BE49-F238E27FC236}">
                    <a16:creationId xmlns:a16="http://schemas.microsoft.com/office/drawing/2014/main" id="{73E4CB66-8A8D-BF43-91B0-8A68BE7F6A37}"/>
                  </a:ext>
                </a:extLst>
              </p:cNvPr>
              <p:cNvSpPr/>
              <p:nvPr/>
            </p:nvSpPr>
            <p:spPr>
              <a:xfrm rot="6354647">
                <a:off x="2794141" y="3729875"/>
                <a:ext cx="660198" cy="963682"/>
              </a:xfrm>
              <a:prstGeom prst="arc">
                <a:avLst>
                  <a:gd name="adj1" fmla="val 17349191"/>
                  <a:gd name="adj2" fmla="val 1521878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8" name="Group 217">
              <a:extLst>
                <a:ext uri="{FF2B5EF4-FFF2-40B4-BE49-F238E27FC236}">
                  <a16:creationId xmlns:a16="http://schemas.microsoft.com/office/drawing/2014/main" id="{87A39C4A-B667-CB47-B592-56E9E62FF3F6}"/>
                </a:ext>
              </a:extLst>
            </p:cNvPr>
            <p:cNvGrpSpPr/>
            <p:nvPr/>
          </p:nvGrpSpPr>
          <p:grpSpPr>
            <a:xfrm>
              <a:off x="2651667" y="4239055"/>
              <a:ext cx="643125" cy="335756"/>
              <a:chOff x="3203335" y="4388287"/>
              <a:chExt cx="643125" cy="335756"/>
            </a:xfrm>
          </p:grpSpPr>
          <p:sp>
            <p:nvSpPr>
              <p:cNvPr id="217" name="Rounded Rectangle 216">
                <a:extLst>
                  <a:ext uri="{FF2B5EF4-FFF2-40B4-BE49-F238E27FC236}">
                    <a16:creationId xmlns:a16="http://schemas.microsoft.com/office/drawing/2014/main" id="{CCBA1E85-5F9B-9D4A-8FB0-DD94275134A2}"/>
                  </a:ext>
                </a:extLst>
              </p:cNvPr>
              <p:cNvSpPr/>
              <p:nvPr/>
            </p:nvSpPr>
            <p:spPr>
              <a:xfrm>
                <a:off x="3284265" y="4453022"/>
                <a:ext cx="481266" cy="235960"/>
              </a:xfrm>
              <a:prstGeom prst="roundRect">
                <a:avLst/>
              </a:prstGeom>
              <a:solidFill>
                <a:schemeClr val="bg2">
                  <a:lumMod val="75000"/>
                  <a:lumOff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endParaRPr>
              </a:p>
            </p:txBody>
          </p:sp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EB4AB96D-CC3E-D741-A8BF-781DF7106FB1}"/>
                  </a:ext>
                </a:extLst>
              </p:cNvPr>
              <p:cNvSpPr txBox="1"/>
              <p:nvPr/>
            </p:nvSpPr>
            <p:spPr>
              <a:xfrm>
                <a:off x="3203335" y="4388287"/>
                <a:ext cx="643125" cy="3357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RAID</a:t>
                </a:r>
              </a:p>
            </p:txBody>
          </p:sp>
        </p:grpSp>
      </p:grpSp>
      <p:grpSp>
        <p:nvGrpSpPr>
          <p:cNvPr id="256" name="A3">
            <a:extLst>
              <a:ext uri="{FF2B5EF4-FFF2-40B4-BE49-F238E27FC236}">
                <a16:creationId xmlns:a16="http://schemas.microsoft.com/office/drawing/2014/main" id="{D1C36860-0D98-A446-B993-08CB6AC219D4}"/>
              </a:ext>
            </a:extLst>
          </p:cNvPr>
          <p:cNvGrpSpPr/>
          <p:nvPr/>
        </p:nvGrpSpPr>
        <p:grpSpPr>
          <a:xfrm>
            <a:off x="1995002" y="3090914"/>
            <a:ext cx="389850" cy="338554"/>
            <a:chOff x="1675056" y="2401604"/>
            <a:chExt cx="389850" cy="338554"/>
          </a:xfrm>
        </p:grpSpPr>
        <p:sp>
          <p:nvSpPr>
            <p:cNvPr id="257" name="Oval 256">
              <a:extLst>
                <a:ext uri="{FF2B5EF4-FFF2-40B4-BE49-F238E27FC236}">
                  <a16:creationId xmlns:a16="http://schemas.microsoft.com/office/drawing/2014/main" id="{04E42AA8-A86F-6542-AB54-BB109E1D7DD8}"/>
                </a:ext>
              </a:extLst>
            </p:cNvPr>
            <p:cNvSpPr/>
            <p:nvPr/>
          </p:nvSpPr>
          <p:spPr>
            <a:xfrm>
              <a:off x="1730996" y="2447740"/>
              <a:ext cx="280354" cy="280354"/>
            </a:xfrm>
            <a:prstGeom prst="ellipse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endParaRPr>
            </a:p>
          </p:txBody>
        </p:sp>
        <p:sp>
          <p:nvSpPr>
            <p:cNvPr id="258" name="TextBox 257">
              <a:extLst>
                <a:ext uri="{FF2B5EF4-FFF2-40B4-BE49-F238E27FC236}">
                  <a16:creationId xmlns:a16="http://schemas.microsoft.com/office/drawing/2014/main" id="{A3A7A160-98D1-8444-B7FE-C5C18D99A958}"/>
                </a:ext>
              </a:extLst>
            </p:cNvPr>
            <p:cNvSpPr txBox="1"/>
            <p:nvPr/>
          </p:nvSpPr>
          <p:spPr>
            <a:xfrm>
              <a:off x="1675056" y="2401604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R</a:t>
              </a:r>
              <a:r>
                <a:rPr lang="en-US" sz="1600" baseline="-25000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3</a:t>
              </a:r>
            </a:p>
          </p:txBody>
        </p:sp>
      </p:grpSp>
      <p:grpSp>
        <p:nvGrpSpPr>
          <p:cNvPr id="241" name="A1">
            <a:extLst>
              <a:ext uri="{FF2B5EF4-FFF2-40B4-BE49-F238E27FC236}">
                <a16:creationId xmlns:a16="http://schemas.microsoft.com/office/drawing/2014/main" id="{66A4393D-65EA-2B4F-A981-7683862E4B4A}"/>
              </a:ext>
            </a:extLst>
          </p:cNvPr>
          <p:cNvGrpSpPr/>
          <p:nvPr/>
        </p:nvGrpSpPr>
        <p:grpSpPr>
          <a:xfrm>
            <a:off x="1995002" y="3090672"/>
            <a:ext cx="389850" cy="338554"/>
            <a:chOff x="1675056" y="2401604"/>
            <a:chExt cx="389850" cy="338554"/>
          </a:xfrm>
        </p:grpSpPr>
        <p:sp>
          <p:nvSpPr>
            <p:cNvPr id="242" name="Oval 241">
              <a:extLst>
                <a:ext uri="{FF2B5EF4-FFF2-40B4-BE49-F238E27FC236}">
                  <a16:creationId xmlns:a16="http://schemas.microsoft.com/office/drawing/2014/main" id="{EFB26AB7-F059-6B40-97F3-30C53D57DB9D}"/>
                </a:ext>
              </a:extLst>
            </p:cNvPr>
            <p:cNvSpPr/>
            <p:nvPr/>
          </p:nvSpPr>
          <p:spPr>
            <a:xfrm>
              <a:off x="1730996" y="2447740"/>
              <a:ext cx="280354" cy="280354"/>
            </a:xfrm>
            <a:prstGeom prst="ellipse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endParaRPr>
            </a:p>
          </p:txBody>
        </p:sp>
        <p:sp>
          <p:nvSpPr>
            <p:cNvPr id="243" name="TextBox 242">
              <a:extLst>
                <a:ext uri="{FF2B5EF4-FFF2-40B4-BE49-F238E27FC236}">
                  <a16:creationId xmlns:a16="http://schemas.microsoft.com/office/drawing/2014/main" id="{7925443F-03F0-8543-A19C-C95EA6425838}"/>
                </a:ext>
              </a:extLst>
            </p:cNvPr>
            <p:cNvSpPr txBox="1"/>
            <p:nvPr/>
          </p:nvSpPr>
          <p:spPr>
            <a:xfrm>
              <a:off x="1675056" y="2401604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R</a:t>
              </a:r>
              <a:r>
                <a:rPr lang="en-US" sz="1600" baseline="-25000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1</a:t>
              </a:r>
            </a:p>
          </p:txBody>
        </p:sp>
      </p:grpSp>
      <p:grpSp>
        <p:nvGrpSpPr>
          <p:cNvPr id="233" name="A0">
            <a:extLst>
              <a:ext uri="{FF2B5EF4-FFF2-40B4-BE49-F238E27FC236}">
                <a16:creationId xmlns:a16="http://schemas.microsoft.com/office/drawing/2014/main" id="{6341CC64-847C-BD47-B272-B4B7FF9588BC}"/>
              </a:ext>
            </a:extLst>
          </p:cNvPr>
          <p:cNvGrpSpPr/>
          <p:nvPr/>
        </p:nvGrpSpPr>
        <p:grpSpPr>
          <a:xfrm>
            <a:off x="1995002" y="3091157"/>
            <a:ext cx="389850" cy="338554"/>
            <a:chOff x="1675056" y="2401604"/>
            <a:chExt cx="389850" cy="338554"/>
          </a:xfrm>
        </p:grpSpPr>
        <p:sp>
          <p:nvSpPr>
            <p:cNvPr id="202" name="Oval 201">
              <a:extLst>
                <a:ext uri="{FF2B5EF4-FFF2-40B4-BE49-F238E27FC236}">
                  <a16:creationId xmlns:a16="http://schemas.microsoft.com/office/drawing/2014/main" id="{24820FEB-AFAE-5543-9DD5-CC8B78696117}"/>
                </a:ext>
              </a:extLst>
            </p:cNvPr>
            <p:cNvSpPr/>
            <p:nvPr/>
          </p:nvSpPr>
          <p:spPr>
            <a:xfrm>
              <a:off x="1730996" y="2447740"/>
              <a:ext cx="280354" cy="280354"/>
            </a:xfrm>
            <a:prstGeom prst="ellipse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endParaRPr>
            </a:p>
          </p:txBody>
        </p:sp>
        <p:sp>
          <p:nvSpPr>
            <p:cNvPr id="232" name="TextBox 231">
              <a:extLst>
                <a:ext uri="{FF2B5EF4-FFF2-40B4-BE49-F238E27FC236}">
                  <a16:creationId xmlns:a16="http://schemas.microsoft.com/office/drawing/2014/main" id="{FAD0CDDC-95C7-DA47-AF03-C3FF558F647B}"/>
                </a:ext>
              </a:extLst>
            </p:cNvPr>
            <p:cNvSpPr txBox="1"/>
            <p:nvPr/>
          </p:nvSpPr>
          <p:spPr>
            <a:xfrm>
              <a:off x="1675056" y="2401604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R</a:t>
              </a:r>
              <a:r>
                <a:rPr lang="en-US" sz="1600" baseline="-25000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0</a:t>
              </a:r>
            </a:p>
          </p:txBody>
        </p:sp>
      </p:grpSp>
      <p:sp>
        <p:nvSpPr>
          <p:cNvPr id="137" name="Rectangle 136">
            <a:extLst>
              <a:ext uri="{FF2B5EF4-FFF2-40B4-BE49-F238E27FC236}">
                <a16:creationId xmlns:a16="http://schemas.microsoft.com/office/drawing/2014/main" id="{7515BE65-2E29-524A-AF4D-115284433A96}"/>
              </a:ext>
            </a:extLst>
          </p:cNvPr>
          <p:cNvSpPr/>
          <p:nvPr/>
        </p:nvSpPr>
        <p:spPr>
          <a:xfrm>
            <a:off x="5405705" y="2495550"/>
            <a:ext cx="711593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50" dirty="0">
                <a:solidFill>
                  <a:srgbClr val="00B050"/>
                </a:solidFill>
                <a:sym typeface="Wingdings" pitchFamily="2" charset="2"/>
              </a:rPr>
              <a:t></a:t>
            </a:r>
            <a:endParaRPr lang="en-US" sz="3000" dirty="0">
              <a:solidFill>
                <a:srgbClr val="00B050"/>
              </a:solidFill>
            </a:endParaRPr>
          </a:p>
        </p:txBody>
      </p:sp>
      <p:sp>
        <p:nvSpPr>
          <p:cNvPr id="2057" name="TextBox 2056">
            <a:extLst>
              <a:ext uri="{FF2B5EF4-FFF2-40B4-BE49-F238E27FC236}">
                <a16:creationId xmlns:a16="http://schemas.microsoft.com/office/drawing/2014/main" id="{C0ED54FE-E27D-D844-9DA6-247FDFD4F3AA}"/>
              </a:ext>
            </a:extLst>
          </p:cNvPr>
          <p:cNvSpPr txBox="1"/>
          <p:nvPr/>
        </p:nvSpPr>
        <p:spPr>
          <a:xfrm>
            <a:off x="1723716" y="899867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Host</a:t>
            </a:r>
          </a:p>
        </p:txBody>
      </p:sp>
      <p:grpSp>
        <p:nvGrpSpPr>
          <p:cNvPr id="2058" name="Group 2057">
            <a:extLst>
              <a:ext uri="{FF2B5EF4-FFF2-40B4-BE49-F238E27FC236}">
                <a16:creationId xmlns:a16="http://schemas.microsoft.com/office/drawing/2014/main" id="{4E4900D9-0116-B940-A6A2-02E1F66F532E}"/>
              </a:ext>
            </a:extLst>
          </p:cNvPr>
          <p:cNvGrpSpPr/>
          <p:nvPr/>
        </p:nvGrpSpPr>
        <p:grpSpPr>
          <a:xfrm>
            <a:off x="5856012" y="961808"/>
            <a:ext cx="844607" cy="390742"/>
            <a:chOff x="5856012" y="961808"/>
            <a:chExt cx="844607" cy="390742"/>
          </a:xfrm>
        </p:grpSpPr>
        <p:cxnSp>
          <p:nvCxnSpPr>
            <p:cNvPr id="270" name="Straight Arrow Connector 269">
              <a:extLst>
                <a:ext uri="{FF2B5EF4-FFF2-40B4-BE49-F238E27FC236}">
                  <a16:creationId xmlns:a16="http://schemas.microsoft.com/office/drawing/2014/main" id="{9F1356C8-144C-A044-856A-94F8DED8CF5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56012" y="961808"/>
              <a:ext cx="844607" cy="0"/>
            </a:xfrm>
            <a:prstGeom prst="straightConnector1">
              <a:avLst/>
            </a:prstGeom>
            <a:ln w="317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1" name="TextBox 270">
              <a:extLst>
                <a:ext uri="{FF2B5EF4-FFF2-40B4-BE49-F238E27FC236}">
                  <a16:creationId xmlns:a16="http://schemas.microsoft.com/office/drawing/2014/main" id="{3FC480C0-3A7D-3641-9F3C-EAB25DA9ABD5}"/>
                </a:ext>
              </a:extLst>
            </p:cNvPr>
            <p:cNvSpPr txBox="1"/>
            <p:nvPr/>
          </p:nvSpPr>
          <p:spPr>
            <a:xfrm>
              <a:off x="5925361" y="983218"/>
              <a:ext cx="704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00B050"/>
                  </a:solidFill>
                  <a:latin typeface="Gill Sans"/>
                  <a:cs typeface="Gill Sans"/>
                </a:rPr>
                <a:t>Better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007457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repeatCount="indefinite" accel="50000" decel="50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L -0.00173 0.35247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176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0.00371 L -0.13767 0.12932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36" y="6265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97531E-6 L -0.0434 0.12932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0" y="6451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0.00371 L 0.13872 0.12901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62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 override="childStyle">
                                        <p:cTn id="37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1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300"/>
                            </p:stCondLst>
                            <p:childTnLst>
                              <p:par>
                                <p:cTn id="55" presetID="1" presetClass="entr" presetSubtype="0" fill="hold" grpId="2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7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900"/>
                            </p:stCondLst>
                            <p:childTnLst>
                              <p:par>
                                <p:cTn id="64" presetID="1" presetClass="entr" presetSubtype="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1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300"/>
                            </p:stCondLst>
                            <p:childTnLst>
                              <p:par>
                                <p:cTn id="70" presetID="1" presetClass="entr" presetSubtype="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700"/>
                            </p:stCondLst>
                            <p:childTnLst>
                              <p:par>
                                <p:cTn id="76" presetID="1" presetClass="entr" presetSubtype="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9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1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3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5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7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9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1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3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5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700"/>
                            </p:stCondLst>
                            <p:childTnLst>
                              <p:par>
                                <p:cTn id="106" presetID="1" presetClass="entr" presetSubtype="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900"/>
                            </p:stCondLst>
                            <p:childTnLst>
                              <p:par>
                                <p:cTn id="109" presetID="1" presetClass="entr" presetSubtype="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1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3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18" presetID="1" presetClass="entr" presetSubtype="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700"/>
                            </p:stCondLst>
                            <p:childTnLst>
                              <p:par>
                                <p:cTn id="121" presetID="1" presetClass="entr" presetSubtype="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 animBg="1"/>
      <p:bldP spid="117" grpId="1" animBg="1"/>
      <p:bldP spid="117" grpId="2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4" grpId="1" animBg="1"/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3" grpId="1" animBg="1"/>
      <p:bldP spid="134" grpId="0" animBg="1"/>
      <p:bldP spid="135" grpId="0" animBg="1"/>
      <p:bldP spid="136" grpId="0" animBg="1"/>
      <p:bldP spid="136" grpId="1" animBg="1"/>
      <p:bldP spid="201" grpId="0" animBg="1"/>
      <p:bldP spid="201" grpId="1" animBg="1"/>
      <p:bldP spid="1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host">
            <a:extLst>
              <a:ext uri="{FF2B5EF4-FFF2-40B4-BE49-F238E27FC236}">
                <a16:creationId xmlns:a16="http://schemas.microsoft.com/office/drawing/2014/main" id="{6C60E203-7179-F649-BA23-0580895F9195}"/>
              </a:ext>
            </a:extLst>
          </p:cNvPr>
          <p:cNvSpPr/>
          <p:nvPr/>
        </p:nvSpPr>
        <p:spPr>
          <a:xfrm>
            <a:off x="508091" y="963774"/>
            <a:ext cx="3175997" cy="947471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65698F-5480-2049-BE42-506FF2888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“The Tail Menace” </a:t>
            </a:r>
            <a:r>
              <a:rPr lang="en-US" dirty="0"/>
              <a:t>in Flash Arrays</a:t>
            </a:r>
          </a:p>
        </p:txBody>
      </p:sp>
      <p:sp>
        <p:nvSpPr>
          <p:cNvPr id="166" name="ssd3">
            <a:extLst>
              <a:ext uri="{FF2B5EF4-FFF2-40B4-BE49-F238E27FC236}">
                <a16:creationId xmlns:a16="http://schemas.microsoft.com/office/drawing/2014/main" id="{B2FB7388-80DA-DD4F-919B-C331EAE0D64F}"/>
              </a:ext>
            </a:extLst>
          </p:cNvPr>
          <p:cNvSpPr/>
          <p:nvPr/>
        </p:nvSpPr>
        <p:spPr>
          <a:xfrm>
            <a:off x="3086652" y="4094612"/>
            <a:ext cx="777240" cy="313062"/>
          </a:xfrm>
          <a:prstGeom prst="roundRect">
            <a:avLst/>
          </a:prstGeom>
          <a:solidFill>
            <a:schemeClr val="dk1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SSD3</a:t>
            </a:r>
          </a:p>
        </p:txBody>
      </p:sp>
      <p:sp>
        <p:nvSpPr>
          <p:cNvPr id="23" name="ssd2">
            <a:extLst>
              <a:ext uri="{FF2B5EF4-FFF2-40B4-BE49-F238E27FC236}">
                <a16:creationId xmlns:a16="http://schemas.microsoft.com/office/drawing/2014/main" id="{AB471766-BE48-D845-8126-8D26E3F7CA86}"/>
              </a:ext>
            </a:extLst>
          </p:cNvPr>
          <p:cNvSpPr/>
          <p:nvPr/>
        </p:nvSpPr>
        <p:spPr>
          <a:xfrm>
            <a:off x="2226732" y="4092336"/>
            <a:ext cx="777240" cy="313062"/>
          </a:xfrm>
          <a:prstGeom prst="roundRect">
            <a:avLst/>
          </a:prstGeom>
          <a:solidFill>
            <a:schemeClr val="dk1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SSD2</a:t>
            </a:r>
          </a:p>
        </p:txBody>
      </p:sp>
      <p:sp>
        <p:nvSpPr>
          <p:cNvPr id="165" name="ssd1">
            <a:extLst>
              <a:ext uri="{FF2B5EF4-FFF2-40B4-BE49-F238E27FC236}">
                <a16:creationId xmlns:a16="http://schemas.microsoft.com/office/drawing/2014/main" id="{BF5358B1-C3F2-5040-919D-FFA637BAC4D8}"/>
              </a:ext>
            </a:extLst>
          </p:cNvPr>
          <p:cNvSpPr/>
          <p:nvPr/>
        </p:nvSpPr>
        <p:spPr>
          <a:xfrm>
            <a:off x="1366812" y="4093474"/>
            <a:ext cx="777240" cy="313062"/>
          </a:xfrm>
          <a:prstGeom prst="roundRect">
            <a:avLst/>
          </a:prstGeom>
          <a:solidFill>
            <a:schemeClr val="dk1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SSD1</a:t>
            </a:r>
          </a:p>
        </p:txBody>
      </p:sp>
      <p:sp>
        <p:nvSpPr>
          <p:cNvPr id="164" name="ssd0">
            <a:extLst>
              <a:ext uri="{FF2B5EF4-FFF2-40B4-BE49-F238E27FC236}">
                <a16:creationId xmlns:a16="http://schemas.microsoft.com/office/drawing/2014/main" id="{DA11FA39-6FFB-B443-9B2B-992555103E53}"/>
              </a:ext>
            </a:extLst>
          </p:cNvPr>
          <p:cNvSpPr/>
          <p:nvPr/>
        </p:nvSpPr>
        <p:spPr>
          <a:xfrm>
            <a:off x="506892" y="4095750"/>
            <a:ext cx="777240" cy="313062"/>
          </a:xfrm>
          <a:prstGeom prst="roundRect">
            <a:avLst/>
          </a:prstGeom>
          <a:solidFill>
            <a:schemeClr val="dk1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SSD0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279BD938-A9C7-FD46-B8B7-39AE1A2FE5E0}"/>
              </a:ext>
            </a:extLst>
          </p:cNvPr>
          <p:cNvSpPr txBox="1"/>
          <p:nvPr/>
        </p:nvSpPr>
        <p:spPr>
          <a:xfrm>
            <a:off x="7948147" y="2245860"/>
            <a:ext cx="381000" cy="5893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350" dirty="0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5298A56A-C502-DF42-8207-6D6AFD9D3535}"/>
              </a:ext>
            </a:extLst>
          </p:cNvPr>
          <p:cNvSpPr txBox="1"/>
          <p:nvPr/>
        </p:nvSpPr>
        <p:spPr>
          <a:xfrm>
            <a:off x="6980191" y="2207705"/>
            <a:ext cx="445408" cy="9709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350" dirty="0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28208F6E-94DB-794D-9C06-BD2DDD68A57D}"/>
              </a:ext>
            </a:extLst>
          </p:cNvPr>
          <p:cNvSpPr txBox="1"/>
          <p:nvPr/>
        </p:nvSpPr>
        <p:spPr>
          <a:xfrm>
            <a:off x="7434601" y="2240787"/>
            <a:ext cx="504544" cy="6400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350" dirty="0"/>
          </a:p>
        </p:txBody>
      </p:sp>
      <p:grpSp>
        <p:nvGrpSpPr>
          <p:cNvPr id="175" name="green-bars">
            <a:extLst>
              <a:ext uri="{FF2B5EF4-FFF2-40B4-BE49-F238E27FC236}">
                <a16:creationId xmlns:a16="http://schemas.microsoft.com/office/drawing/2014/main" id="{892114C1-BE45-D749-89D9-58E1562214EF}"/>
              </a:ext>
            </a:extLst>
          </p:cNvPr>
          <p:cNvGrpSpPr/>
          <p:nvPr/>
        </p:nvGrpSpPr>
        <p:grpSpPr>
          <a:xfrm>
            <a:off x="5094878" y="904290"/>
            <a:ext cx="1894015" cy="1400505"/>
            <a:chOff x="804331" y="2987812"/>
            <a:chExt cx="1894015" cy="1400505"/>
          </a:xfrm>
        </p:grpSpPr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1E5CC71B-1026-EB47-98B3-6F70F6A93E13}"/>
                </a:ext>
              </a:extLst>
            </p:cNvPr>
            <p:cNvSpPr txBox="1"/>
            <p:nvPr/>
          </p:nvSpPr>
          <p:spPr>
            <a:xfrm>
              <a:off x="804331" y="3059058"/>
              <a:ext cx="70259" cy="1329259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1350" dirty="0"/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9F91C1FB-08DA-C74B-B322-AD82809BA9E2}"/>
                </a:ext>
              </a:extLst>
            </p:cNvPr>
            <p:cNvSpPr txBox="1"/>
            <p:nvPr/>
          </p:nvSpPr>
          <p:spPr>
            <a:xfrm>
              <a:off x="872363" y="3013318"/>
              <a:ext cx="68863" cy="1374999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1350" dirty="0"/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E033D089-D6B9-CF46-BA53-4D63BAF9E32E}"/>
                </a:ext>
              </a:extLst>
            </p:cNvPr>
            <p:cNvSpPr txBox="1"/>
            <p:nvPr/>
          </p:nvSpPr>
          <p:spPr>
            <a:xfrm>
              <a:off x="938999" y="2987812"/>
              <a:ext cx="79240" cy="1400505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1350" dirty="0"/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2EF5089E-7C5E-574B-9CA2-8E5C07447C91}"/>
                </a:ext>
              </a:extLst>
            </p:cNvPr>
            <p:cNvSpPr txBox="1"/>
            <p:nvPr/>
          </p:nvSpPr>
          <p:spPr>
            <a:xfrm>
              <a:off x="1016012" y="3051314"/>
              <a:ext cx="80655" cy="1337003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1350" dirty="0"/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B9147377-2A8A-8846-BD9B-B3FAD491250F}"/>
                </a:ext>
              </a:extLst>
            </p:cNvPr>
            <p:cNvSpPr txBox="1"/>
            <p:nvPr/>
          </p:nvSpPr>
          <p:spPr>
            <a:xfrm>
              <a:off x="1094440" y="3557650"/>
              <a:ext cx="67611" cy="830667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1350" dirty="0"/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B381FEC0-2563-664C-BBF2-3F5656CCF487}"/>
                </a:ext>
              </a:extLst>
            </p:cNvPr>
            <p:cNvSpPr txBox="1"/>
            <p:nvPr/>
          </p:nvSpPr>
          <p:spPr>
            <a:xfrm>
              <a:off x="1159824" y="3601513"/>
              <a:ext cx="74195" cy="786804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1350" dirty="0"/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C1B2906F-CC81-4540-A63B-87187FF9E353}"/>
                </a:ext>
              </a:extLst>
            </p:cNvPr>
            <p:cNvSpPr txBox="1"/>
            <p:nvPr/>
          </p:nvSpPr>
          <p:spPr>
            <a:xfrm>
              <a:off x="1231792" y="3626700"/>
              <a:ext cx="64988" cy="761617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1350" dirty="0"/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65A2807F-1826-624F-BEA7-B709776A930E}"/>
                </a:ext>
              </a:extLst>
            </p:cNvPr>
            <p:cNvSpPr txBox="1"/>
            <p:nvPr/>
          </p:nvSpPr>
          <p:spPr>
            <a:xfrm>
              <a:off x="1294553" y="3626700"/>
              <a:ext cx="65395" cy="761617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1350" dirty="0"/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44C0DF05-9227-E54D-8495-D201A9CF1BF8}"/>
                </a:ext>
              </a:extLst>
            </p:cNvPr>
            <p:cNvSpPr txBox="1"/>
            <p:nvPr/>
          </p:nvSpPr>
          <p:spPr>
            <a:xfrm>
              <a:off x="1357721" y="3678038"/>
              <a:ext cx="71018" cy="710279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1350" dirty="0"/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A2A13F36-FE04-DF42-8079-2FEC95E8563A}"/>
                </a:ext>
              </a:extLst>
            </p:cNvPr>
            <p:cNvSpPr txBox="1"/>
            <p:nvPr/>
          </p:nvSpPr>
          <p:spPr>
            <a:xfrm>
              <a:off x="1426512" y="3716270"/>
              <a:ext cx="82312" cy="672047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1350" dirty="0"/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48033E3C-4001-4840-91F4-BB13E1806691}"/>
                </a:ext>
              </a:extLst>
            </p:cNvPr>
            <p:cNvSpPr txBox="1"/>
            <p:nvPr/>
          </p:nvSpPr>
          <p:spPr>
            <a:xfrm>
              <a:off x="1506597" y="3764246"/>
              <a:ext cx="85109" cy="624071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1350" dirty="0"/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35186A88-517E-B344-9251-629D1DD5C3A8}"/>
                </a:ext>
              </a:extLst>
            </p:cNvPr>
            <p:cNvSpPr txBox="1"/>
            <p:nvPr/>
          </p:nvSpPr>
          <p:spPr>
            <a:xfrm>
              <a:off x="1589479" y="3840459"/>
              <a:ext cx="78769" cy="547858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1350" dirty="0"/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AAD06B79-0486-7E49-A6F2-05CDBD0B3C50}"/>
                </a:ext>
              </a:extLst>
            </p:cNvPr>
            <p:cNvSpPr txBox="1"/>
            <p:nvPr/>
          </p:nvSpPr>
          <p:spPr>
            <a:xfrm>
              <a:off x="1666021" y="3966192"/>
              <a:ext cx="79024" cy="422125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1350" dirty="0"/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6EC4FBDC-84F0-BA4D-8038-A35954172B23}"/>
                </a:ext>
              </a:extLst>
            </p:cNvPr>
            <p:cNvSpPr txBox="1"/>
            <p:nvPr/>
          </p:nvSpPr>
          <p:spPr>
            <a:xfrm>
              <a:off x="1742818" y="3987391"/>
              <a:ext cx="59142" cy="400926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1350" dirty="0"/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C2AE68C5-C92F-244F-BFE9-10EBC90270EB}"/>
                </a:ext>
              </a:extLst>
            </p:cNvPr>
            <p:cNvSpPr txBox="1"/>
            <p:nvPr/>
          </p:nvSpPr>
          <p:spPr>
            <a:xfrm>
              <a:off x="1799733" y="3994767"/>
              <a:ext cx="75097" cy="39355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1350" dirty="0"/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B4CC8E1D-0E32-8047-889B-D0E2CC252E22}"/>
                </a:ext>
              </a:extLst>
            </p:cNvPr>
            <p:cNvSpPr txBox="1"/>
            <p:nvPr/>
          </p:nvSpPr>
          <p:spPr>
            <a:xfrm>
              <a:off x="1872603" y="4088236"/>
              <a:ext cx="68144" cy="300081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1350" dirty="0"/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0054A1D2-E8D6-F840-BBB4-52806BE5000B}"/>
                </a:ext>
              </a:extLst>
            </p:cNvPr>
            <p:cNvSpPr txBox="1"/>
            <p:nvPr/>
          </p:nvSpPr>
          <p:spPr>
            <a:xfrm flipH="1">
              <a:off x="1938520" y="4088236"/>
              <a:ext cx="108384" cy="300081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1350" dirty="0"/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CC4BD7DF-EB2D-F344-B4D4-C55A328FFABB}"/>
                </a:ext>
              </a:extLst>
            </p:cNvPr>
            <p:cNvSpPr txBox="1"/>
            <p:nvPr/>
          </p:nvSpPr>
          <p:spPr>
            <a:xfrm>
              <a:off x="2044677" y="4176685"/>
              <a:ext cx="140790" cy="211632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1350" dirty="0"/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A17B5833-6174-F340-9F87-37D754E0AFED}"/>
                </a:ext>
              </a:extLst>
            </p:cNvPr>
            <p:cNvSpPr txBox="1"/>
            <p:nvPr/>
          </p:nvSpPr>
          <p:spPr>
            <a:xfrm>
              <a:off x="2183240" y="4248567"/>
              <a:ext cx="262529" cy="13975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1350" dirty="0"/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D6AB37B6-DD6B-0540-AC95-83507D97B124}"/>
                </a:ext>
              </a:extLst>
            </p:cNvPr>
            <p:cNvSpPr txBox="1"/>
            <p:nvPr/>
          </p:nvSpPr>
          <p:spPr>
            <a:xfrm>
              <a:off x="2443545" y="4225471"/>
              <a:ext cx="254801" cy="162846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1350" dirty="0"/>
            </a:p>
          </p:txBody>
        </p:sp>
      </p:grpSp>
      <p:sp>
        <p:nvSpPr>
          <p:cNvPr id="153" name="TextBox 152">
            <a:extLst>
              <a:ext uri="{FF2B5EF4-FFF2-40B4-BE49-F238E27FC236}">
                <a16:creationId xmlns:a16="http://schemas.microsoft.com/office/drawing/2014/main" id="{0A222384-90EF-7649-917C-F7808E804173}"/>
              </a:ext>
            </a:extLst>
          </p:cNvPr>
          <p:cNvSpPr txBox="1"/>
          <p:nvPr/>
        </p:nvSpPr>
        <p:spPr>
          <a:xfrm rot="16200000">
            <a:off x="4205980" y="1408107"/>
            <a:ext cx="1123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latin typeface="Gill Sans"/>
                <a:cs typeface="Gill Sans"/>
              </a:rPr>
              <a:t>Percentage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ED2B1DC0-622C-0742-B61E-95DFC156F91C}"/>
              </a:ext>
            </a:extLst>
          </p:cNvPr>
          <p:cNvSpPr txBox="1"/>
          <p:nvPr/>
        </p:nvSpPr>
        <p:spPr>
          <a:xfrm>
            <a:off x="4990230" y="2264766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100us</a:t>
            </a:r>
          </a:p>
        </p:txBody>
      </p: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43790B59-350F-9A43-8E7C-C0181E7FD0A0}"/>
              </a:ext>
            </a:extLst>
          </p:cNvPr>
          <p:cNvGrpSpPr/>
          <p:nvPr/>
        </p:nvGrpSpPr>
        <p:grpSpPr>
          <a:xfrm>
            <a:off x="4967203" y="776443"/>
            <a:ext cx="3514344" cy="1542977"/>
            <a:chOff x="676656" y="2889504"/>
            <a:chExt cx="3514344" cy="1542977"/>
          </a:xfrm>
        </p:grpSpPr>
        <p:cxnSp>
          <p:nvCxnSpPr>
            <p:cNvPr id="142" name="Straight Arrow Connector 141">
              <a:extLst>
                <a:ext uri="{FF2B5EF4-FFF2-40B4-BE49-F238E27FC236}">
                  <a16:creationId xmlns:a16="http://schemas.microsoft.com/office/drawing/2014/main" id="{DE5E639C-671B-4143-8EA6-A6E862908FAE}"/>
                </a:ext>
              </a:extLst>
            </p:cNvPr>
            <p:cNvCxnSpPr>
              <a:cxnSpLocks/>
            </p:cNvCxnSpPr>
            <p:nvPr/>
          </p:nvCxnSpPr>
          <p:spPr>
            <a:xfrm>
              <a:off x="676656" y="2889504"/>
              <a:ext cx="0" cy="1542977"/>
            </a:xfrm>
            <a:prstGeom prst="straightConnector1">
              <a:avLst/>
            </a:prstGeom>
            <a:ln w="38100"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1" name="Straight Arrow Connector 140">
              <a:extLst>
                <a:ext uri="{FF2B5EF4-FFF2-40B4-BE49-F238E27FC236}">
                  <a16:creationId xmlns:a16="http://schemas.microsoft.com/office/drawing/2014/main" id="{41645A07-3D60-844E-88E5-90783B02749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6954" y="4417856"/>
              <a:ext cx="3514046" cy="0"/>
            </a:xfrm>
            <a:prstGeom prst="straightConnector1">
              <a:avLst/>
            </a:prstGeom>
            <a:ln w="38100"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1" name="user-req-A">
            <a:extLst>
              <a:ext uri="{FF2B5EF4-FFF2-40B4-BE49-F238E27FC236}">
                <a16:creationId xmlns:a16="http://schemas.microsoft.com/office/drawing/2014/main" id="{42AF25BF-6B3A-5A41-835A-5BA54BC95507}"/>
              </a:ext>
            </a:extLst>
          </p:cNvPr>
          <p:cNvSpPr/>
          <p:nvPr/>
        </p:nvSpPr>
        <p:spPr>
          <a:xfrm>
            <a:off x="2057400" y="1352550"/>
            <a:ext cx="257515" cy="257515"/>
          </a:xfrm>
          <a:prstGeom prst="ellipse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R</a:t>
            </a:r>
          </a:p>
        </p:txBody>
      </p:sp>
      <p:grpSp>
        <p:nvGrpSpPr>
          <p:cNvPr id="205" name="GC">
            <a:extLst>
              <a:ext uri="{FF2B5EF4-FFF2-40B4-BE49-F238E27FC236}">
                <a16:creationId xmlns:a16="http://schemas.microsoft.com/office/drawing/2014/main" id="{5970D648-5703-1140-A31E-772F0239BC5B}"/>
              </a:ext>
            </a:extLst>
          </p:cNvPr>
          <p:cNvGrpSpPr/>
          <p:nvPr/>
        </p:nvGrpSpPr>
        <p:grpSpPr>
          <a:xfrm rot="2048792">
            <a:off x="405001" y="4379993"/>
            <a:ext cx="664627" cy="648073"/>
            <a:chOff x="3871123" y="558504"/>
            <a:chExt cx="664627" cy="648073"/>
          </a:xfrm>
        </p:grpSpPr>
        <p:sp>
          <p:nvSpPr>
            <p:cNvPr id="174" name="Explosion 2 173">
              <a:extLst>
                <a:ext uri="{FF2B5EF4-FFF2-40B4-BE49-F238E27FC236}">
                  <a16:creationId xmlns:a16="http://schemas.microsoft.com/office/drawing/2014/main" id="{CEA810EC-22A5-4B46-A422-181AE541C8CF}"/>
                </a:ext>
              </a:extLst>
            </p:cNvPr>
            <p:cNvSpPr/>
            <p:nvPr/>
          </p:nvSpPr>
          <p:spPr>
            <a:xfrm>
              <a:off x="3871123" y="558504"/>
              <a:ext cx="664627" cy="648073"/>
            </a:xfrm>
            <a:prstGeom prst="irregularSeal2">
              <a:avLst/>
            </a:prstGeom>
            <a:solidFill>
              <a:srgbClr val="C0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25">
                <a:solidFill>
                  <a:srgbClr val="C00000"/>
                </a:solidFill>
                <a:latin typeface="Gill Sans" panose="020B0502020104020203" pitchFamily="34" charset="-79"/>
                <a:cs typeface="Gill Sans" panose="020B0502020104020203" pitchFamily="34" charset="-79"/>
              </a:endParaRPr>
            </a:p>
          </p:txBody>
        </p:sp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3E137C22-B835-E14B-A1C7-CCB021EE576A}"/>
                </a:ext>
              </a:extLst>
            </p:cNvPr>
            <p:cNvSpPr txBox="1"/>
            <p:nvPr/>
          </p:nvSpPr>
          <p:spPr>
            <a:xfrm rot="19551208">
              <a:off x="3946430" y="697468"/>
              <a:ext cx="4507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i="1" dirty="0">
                  <a:latin typeface="Gill Sans" panose="020B0502020104020203" pitchFamily="34" charset="-79"/>
                  <a:cs typeface="Gill Sans" panose="020B0502020104020203" pitchFamily="34" charset="-79"/>
                </a:rPr>
                <a:t>GC</a:t>
              </a:r>
            </a:p>
          </p:txBody>
        </p:sp>
      </p:grpSp>
      <p:grpSp>
        <p:nvGrpSpPr>
          <p:cNvPr id="219" name="RAID">
            <a:extLst>
              <a:ext uri="{FF2B5EF4-FFF2-40B4-BE49-F238E27FC236}">
                <a16:creationId xmlns:a16="http://schemas.microsoft.com/office/drawing/2014/main" id="{AB115D96-907B-0742-9673-E0A02755D63D}"/>
              </a:ext>
            </a:extLst>
          </p:cNvPr>
          <p:cNvGrpSpPr/>
          <p:nvPr/>
        </p:nvGrpSpPr>
        <p:grpSpPr>
          <a:xfrm>
            <a:off x="1741582" y="1891494"/>
            <a:ext cx="925418" cy="985056"/>
            <a:chOff x="2369374" y="3745852"/>
            <a:chExt cx="925418" cy="985056"/>
          </a:xfrm>
        </p:grpSpPr>
        <p:grpSp>
          <p:nvGrpSpPr>
            <p:cNvPr id="215" name="Group 214">
              <a:extLst>
                <a:ext uri="{FF2B5EF4-FFF2-40B4-BE49-F238E27FC236}">
                  <a16:creationId xmlns:a16="http://schemas.microsoft.com/office/drawing/2014/main" id="{0766F3B0-21E2-E746-8FA4-2A16AB30E28A}"/>
                </a:ext>
              </a:extLst>
            </p:cNvPr>
            <p:cNvGrpSpPr/>
            <p:nvPr/>
          </p:nvGrpSpPr>
          <p:grpSpPr>
            <a:xfrm>
              <a:off x="2369374" y="3745852"/>
              <a:ext cx="777275" cy="985056"/>
              <a:chOff x="2642399" y="3694929"/>
              <a:chExt cx="979802" cy="1015852"/>
            </a:xfrm>
          </p:grpSpPr>
          <p:sp>
            <p:nvSpPr>
              <p:cNvPr id="209" name="Magnetic Disk 208">
                <a:extLst>
                  <a:ext uri="{FF2B5EF4-FFF2-40B4-BE49-F238E27FC236}">
                    <a16:creationId xmlns:a16="http://schemas.microsoft.com/office/drawing/2014/main" id="{AA805F84-9D53-5443-AD87-CEE088186265}"/>
                  </a:ext>
                </a:extLst>
              </p:cNvPr>
              <p:cNvSpPr/>
              <p:nvPr/>
            </p:nvSpPr>
            <p:spPr>
              <a:xfrm>
                <a:off x="2842732" y="3952296"/>
                <a:ext cx="667670" cy="758485"/>
              </a:xfrm>
              <a:prstGeom prst="flowChartMagneticDisk">
                <a:avLst/>
              </a:prstGeom>
              <a:solidFill>
                <a:schemeClr val="tx1">
                  <a:lumMod val="85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endParaRPr>
              </a:p>
            </p:txBody>
          </p:sp>
          <p:sp>
            <p:nvSpPr>
              <p:cNvPr id="212" name="Arc 211">
                <a:extLst>
                  <a:ext uri="{FF2B5EF4-FFF2-40B4-BE49-F238E27FC236}">
                    <a16:creationId xmlns:a16="http://schemas.microsoft.com/office/drawing/2014/main" id="{9131EE50-5F7F-5E45-BC8C-0418CC3CC4F0}"/>
                  </a:ext>
                </a:extLst>
              </p:cNvPr>
              <p:cNvSpPr/>
              <p:nvPr/>
            </p:nvSpPr>
            <p:spPr>
              <a:xfrm rot="6333246">
                <a:off x="2803317" y="3550129"/>
                <a:ext cx="674084" cy="963684"/>
              </a:xfrm>
              <a:prstGeom prst="arc">
                <a:avLst>
                  <a:gd name="adj1" fmla="val 17524043"/>
                  <a:gd name="adj2" fmla="val 1815815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Arc 213">
                <a:extLst>
                  <a:ext uri="{FF2B5EF4-FFF2-40B4-BE49-F238E27FC236}">
                    <a16:creationId xmlns:a16="http://schemas.microsoft.com/office/drawing/2014/main" id="{73E4CB66-8A8D-BF43-91B0-8A68BE7F6A37}"/>
                  </a:ext>
                </a:extLst>
              </p:cNvPr>
              <p:cNvSpPr/>
              <p:nvPr/>
            </p:nvSpPr>
            <p:spPr>
              <a:xfrm rot="6354647">
                <a:off x="2794141" y="3729875"/>
                <a:ext cx="660198" cy="963682"/>
              </a:xfrm>
              <a:prstGeom prst="arc">
                <a:avLst>
                  <a:gd name="adj1" fmla="val 17349191"/>
                  <a:gd name="adj2" fmla="val 1521878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8" name="Group 217">
              <a:extLst>
                <a:ext uri="{FF2B5EF4-FFF2-40B4-BE49-F238E27FC236}">
                  <a16:creationId xmlns:a16="http://schemas.microsoft.com/office/drawing/2014/main" id="{87A39C4A-B667-CB47-B592-56E9E62FF3F6}"/>
                </a:ext>
              </a:extLst>
            </p:cNvPr>
            <p:cNvGrpSpPr/>
            <p:nvPr/>
          </p:nvGrpSpPr>
          <p:grpSpPr>
            <a:xfrm>
              <a:off x="2651667" y="4239055"/>
              <a:ext cx="643125" cy="335756"/>
              <a:chOff x="3203335" y="4388287"/>
              <a:chExt cx="643125" cy="335756"/>
            </a:xfrm>
          </p:grpSpPr>
          <p:sp>
            <p:nvSpPr>
              <p:cNvPr id="217" name="Rounded Rectangle 216">
                <a:extLst>
                  <a:ext uri="{FF2B5EF4-FFF2-40B4-BE49-F238E27FC236}">
                    <a16:creationId xmlns:a16="http://schemas.microsoft.com/office/drawing/2014/main" id="{CCBA1E85-5F9B-9D4A-8FB0-DD94275134A2}"/>
                  </a:ext>
                </a:extLst>
              </p:cNvPr>
              <p:cNvSpPr/>
              <p:nvPr/>
            </p:nvSpPr>
            <p:spPr>
              <a:xfrm>
                <a:off x="3284265" y="4453022"/>
                <a:ext cx="481266" cy="235960"/>
              </a:xfrm>
              <a:prstGeom prst="roundRect">
                <a:avLst/>
              </a:prstGeom>
              <a:solidFill>
                <a:schemeClr val="bg2">
                  <a:lumMod val="75000"/>
                  <a:lumOff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endParaRPr>
              </a:p>
            </p:txBody>
          </p:sp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EB4AB96D-CC3E-D741-A8BF-781DF7106FB1}"/>
                  </a:ext>
                </a:extLst>
              </p:cNvPr>
              <p:cNvSpPr txBox="1"/>
              <p:nvPr/>
            </p:nvSpPr>
            <p:spPr>
              <a:xfrm>
                <a:off x="3203335" y="4388287"/>
                <a:ext cx="643125" cy="3357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RAID</a:t>
                </a:r>
              </a:p>
            </p:txBody>
          </p:sp>
        </p:grpSp>
      </p:grpSp>
      <p:grpSp>
        <p:nvGrpSpPr>
          <p:cNvPr id="256" name="A3">
            <a:extLst>
              <a:ext uri="{FF2B5EF4-FFF2-40B4-BE49-F238E27FC236}">
                <a16:creationId xmlns:a16="http://schemas.microsoft.com/office/drawing/2014/main" id="{D1C36860-0D98-A446-B993-08CB6AC219D4}"/>
              </a:ext>
            </a:extLst>
          </p:cNvPr>
          <p:cNvGrpSpPr/>
          <p:nvPr/>
        </p:nvGrpSpPr>
        <p:grpSpPr>
          <a:xfrm>
            <a:off x="1995002" y="3090914"/>
            <a:ext cx="389850" cy="338554"/>
            <a:chOff x="1675056" y="2401604"/>
            <a:chExt cx="389850" cy="338554"/>
          </a:xfrm>
        </p:grpSpPr>
        <p:sp>
          <p:nvSpPr>
            <p:cNvPr id="257" name="Oval 256">
              <a:extLst>
                <a:ext uri="{FF2B5EF4-FFF2-40B4-BE49-F238E27FC236}">
                  <a16:creationId xmlns:a16="http://schemas.microsoft.com/office/drawing/2014/main" id="{04E42AA8-A86F-6542-AB54-BB109E1D7DD8}"/>
                </a:ext>
              </a:extLst>
            </p:cNvPr>
            <p:cNvSpPr/>
            <p:nvPr/>
          </p:nvSpPr>
          <p:spPr>
            <a:xfrm>
              <a:off x="1730996" y="2447740"/>
              <a:ext cx="280354" cy="280354"/>
            </a:xfrm>
            <a:prstGeom prst="ellipse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endParaRPr>
            </a:p>
          </p:txBody>
        </p:sp>
        <p:sp>
          <p:nvSpPr>
            <p:cNvPr id="258" name="TextBox 257">
              <a:extLst>
                <a:ext uri="{FF2B5EF4-FFF2-40B4-BE49-F238E27FC236}">
                  <a16:creationId xmlns:a16="http://schemas.microsoft.com/office/drawing/2014/main" id="{A3A7A160-98D1-8444-B7FE-C5C18D99A958}"/>
                </a:ext>
              </a:extLst>
            </p:cNvPr>
            <p:cNvSpPr txBox="1"/>
            <p:nvPr/>
          </p:nvSpPr>
          <p:spPr>
            <a:xfrm>
              <a:off x="1675056" y="2401604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R</a:t>
              </a:r>
              <a:r>
                <a:rPr lang="en-US" sz="1600" baseline="-25000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3</a:t>
              </a:r>
            </a:p>
          </p:txBody>
        </p:sp>
      </p:grpSp>
      <p:grpSp>
        <p:nvGrpSpPr>
          <p:cNvPr id="241" name="A1">
            <a:extLst>
              <a:ext uri="{FF2B5EF4-FFF2-40B4-BE49-F238E27FC236}">
                <a16:creationId xmlns:a16="http://schemas.microsoft.com/office/drawing/2014/main" id="{66A4393D-65EA-2B4F-A981-7683862E4B4A}"/>
              </a:ext>
            </a:extLst>
          </p:cNvPr>
          <p:cNvGrpSpPr/>
          <p:nvPr/>
        </p:nvGrpSpPr>
        <p:grpSpPr>
          <a:xfrm>
            <a:off x="1995002" y="3090672"/>
            <a:ext cx="389850" cy="338554"/>
            <a:chOff x="1675056" y="2401604"/>
            <a:chExt cx="389850" cy="338554"/>
          </a:xfrm>
        </p:grpSpPr>
        <p:sp>
          <p:nvSpPr>
            <p:cNvPr id="242" name="Oval 241">
              <a:extLst>
                <a:ext uri="{FF2B5EF4-FFF2-40B4-BE49-F238E27FC236}">
                  <a16:creationId xmlns:a16="http://schemas.microsoft.com/office/drawing/2014/main" id="{EFB26AB7-F059-6B40-97F3-30C53D57DB9D}"/>
                </a:ext>
              </a:extLst>
            </p:cNvPr>
            <p:cNvSpPr/>
            <p:nvPr/>
          </p:nvSpPr>
          <p:spPr>
            <a:xfrm>
              <a:off x="1730996" y="2447740"/>
              <a:ext cx="280354" cy="280354"/>
            </a:xfrm>
            <a:prstGeom prst="ellipse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endParaRPr>
            </a:p>
          </p:txBody>
        </p:sp>
        <p:sp>
          <p:nvSpPr>
            <p:cNvPr id="243" name="TextBox 242">
              <a:extLst>
                <a:ext uri="{FF2B5EF4-FFF2-40B4-BE49-F238E27FC236}">
                  <a16:creationId xmlns:a16="http://schemas.microsoft.com/office/drawing/2014/main" id="{7925443F-03F0-8543-A19C-C95EA6425838}"/>
                </a:ext>
              </a:extLst>
            </p:cNvPr>
            <p:cNvSpPr txBox="1"/>
            <p:nvPr/>
          </p:nvSpPr>
          <p:spPr>
            <a:xfrm>
              <a:off x="1675056" y="2401604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R</a:t>
              </a:r>
              <a:r>
                <a:rPr lang="en-US" sz="1600" baseline="-25000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1</a:t>
              </a:r>
            </a:p>
          </p:txBody>
        </p:sp>
      </p:grpSp>
      <p:grpSp>
        <p:nvGrpSpPr>
          <p:cNvPr id="233" name="A0">
            <a:extLst>
              <a:ext uri="{FF2B5EF4-FFF2-40B4-BE49-F238E27FC236}">
                <a16:creationId xmlns:a16="http://schemas.microsoft.com/office/drawing/2014/main" id="{6341CC64-847C-BD47-B272-B4B7FF9588BC}"/>
              </a:ext>
            </a:extLst>
          </p:cNvPr>
          <p:cNvGrpSpPr/>
          <p:nvPr/>
        </p:nvGrpSpPr>
        <p:grpSpPr>
          <a:xfrm>
            <a:off x="1995002" y="3091157"/>
            <a:ext cx="389850" cy="338554"/>
            <a:chOff x="1675056" y="2401604"/>
            <a:chExt cx="389850" cy="338554"/>
          </a:xfrm>
        </p:grpSpPr>
        <p:sp>
          <p:nvSpPr>
            <p:cNvPr id="202" name="Oval 201">
              <a:extLst>
                <a:ext uri="{FF2B5EF4-FFF2-40B4-BE49-F238E27FC236}">
                  <a16:creationId xmlns:a16="http://schemas.microsoft.com/office/drawing/2014/main" id="{24820FEB-AFAE-5543-9DD5-CC8B78696117}"/>
                </a:ext>
              </a:extLst>
            </p:cNvPr>
            <p:cNvSpPr/>
            <p:nvPr/>
          </p:nvSpPr>
          <p:spPr>
            <a:xfrm>
              <a:off x="1730996" y="2447740"/>
              <a:ext cx="280354" cy="280354"/>
            </a:xfrm>
            <a:prstGeom prst="ellipse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endParaRPr>
            </a:p>
          </p:txBody>
        </p:sp>
        <p:sp>
          <p:nvSpPr>
            <p:cNvPr id="232" name="TextBox 231">
              <a:extLst>
                <a:ext uri="{FF2B5EF4-FFF2-40B4-BE49-F238E27FC236}">
                  <a16:creationId xmlns:a16="http://schemas.microsoft.com/office/drawing/2014/main" id="{FAD0CDDC-95C7-DA47-AF03-C3FF558F647B}"/>
                </a:ext>
              </a:extLst>
            </p:cNvPr>
            <p:cNvSpPr txBox="1"/>
            <p:nvPr/>
          </p:nvSpPr>
          <p:spPr>
            <a:xfrm>
              <a:off x="1675056" y="2401604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R</a:t>
              </a:r>
              <a:r>
                <a:rPr lang="en-US" sz="1600" baseline="-25000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0</a:t>
              </a:r>
            </a:p>
          </p:txBody>
        </p:sp>
      </p:grpSp>
      <p:pic>
        <p:nvPicPr>
          <p:cNvPr id="110" name="Picture 109">
            <a:extLst>
              <a:ext uri="{FF2B5EF4-FFF2-40B4-BE49-F238E27FC236}">
                <a16:creationId xmlns:a16="http://schemas.microsoft.com/office/drawing/2014/main" id="{6504D88A-BC25-1B48-968E-C03E503103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8308" y="2591594"/>
            <a:ext cx="532497" cy="532497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Rectangle 136">
            <a:extLst>
              <a:ext uri="{FF2B5EF4-FFF2-40B4-BE49-F238E27FC236}">
                <a16:creationId xmlns:a16="http://schemas.microsoft.com/office/drawing/2014/main" id="{7515BE65-2E29-524A-AF4D-115284433A96}"/>
              </a:ext>
            </a:extLst>
          </p:cNvPr>
          <p:cNvSpPr/>
          <p:nvPr/>
        </p:nvSpPr>
        <p:spPr>
          <a:xfrm>
            <a:off x="5405705" y="2495550"/>
            <a:ext cx="711593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50" dirty="0">
                <a:solidFill>
                  <a:srgbClr val="00B050"/>
                </a:solidFill>
                <a:sym typeface="Wingdings" pitchFamily="2" charset="2"/>
              </a:rPr>
              <a:t></a:t>
            </a:r>
            <a:endParaRPr lang="en-US" sz="3000" dirty="0">
              <a:solidFill>
                <a:srgbClr val="00B050"/>
              </a:solidFill>
            </a:endParaRPr>
          </a:p>
        </p:txBody>
      </p:sp>
      <p:pic>
        <p:nvPicPr>
          <p:cNvPr id="267" name="Picture 26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3A1621B-2FB5-154A-9FA6-E7CDA745D3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826" y="863707"/>
            <a:ext cx="3328416" cy="1426464"/>
          </a:xfrm>
          <a:prstGeom prst="rect">
            <a:avLst/>
          </a:prstGeom>
        </p:spPr>
      </p:pic>
      <p:grpSp>
        <p:nvGrpSpPr>
          <p:cNvPr id="77" name="GC">
            <a:extLst>
              <a:ext uri="{FF2B5EF4-FFF2-40B4-BE49-F238E27FC236}">
                <a16:creationId xmlns:a16="http://schemas.microsoft.com/office/drawing/2014/main" id="{D88915A6-B2AB-EA48-8C7B-856BD0797249}"/>
              </a:ext>
            </a:extLst>
          </p:cNvPr>
          <p:cNvGrpSpPr/>
          <p:nvPr/>
        </p:nvGrpSpPr>
        <p:grpSpPr>
          <a:xfrm rot="1683083">
            <a:off x="3166310" y="4356574"/>
            <a:ext cx="664627" cy="648073"/>
            <a:chOff x="3871123" y="558504"/>
            <a:chExt cx="664627" cy="648073"/>
          </a:xfrm>
        </p:grpSpPr>
        <p:sp>
          <p:nvSpPr>
            <p:cNvPr id="78" name="Explosion 2 77">
              <a:extLst>
                <a:ext uri="{FF2B5EF4-FFF2-40B4-BE49-F238E27FC236}">
                  <a16:creationId xmlns:a16="http://schemas.microsoft.com/office/drawing/2014/main" id="{AD9EFA2A-B8FC-0D4C-B731-7118F9FC50D4}"/>
                </a:ext>
              </a:extLst>
            </p:cNvPr>
            <p:cNvSpPr/>
            <p:nvPr/>
          </p:nvSpPr>
          <p:spPr>
            <a:xfrm>
              <a:off x="3871123" y="558504"/>
              <a:ext cx="664627" cy="648073"/>
            </a:xfrm>
            <a:prstGeom prst="irregularSeal2">
              <a:avLst/>
            </a:prstGeom>
            <a:solidFill>
              <a:srgbClr val="C0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25">
                <a:solidFill>
                  <a:srgbClr val="C00000"/>
                </a:solidFill>
                <a:latin typeface="Gill Sans" panose="020B0502020104020203" pitchFamily="34" charset="-79"/>
                <a:cs typeface="Gill Sans" panose="020B0502020104020203" pitchFamily="34" charset="-79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E989CC79-B1CA-E545-887B-B6D3C3ABCAEE}"/>
                </a:ext>
              </a:extLst>
            </p:cNvPr>
            <p:cNvSpPr txBox="1"/>
            <p:nvPr/>
          </p:nvSpPr>
          <p:spPr>
            <a:xfrm rot="19916917">
              <a:off x="3946430" y="697468"/>
              <a:ext cx="4507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i="1" dirty="0">
                  <a:latin typeface="Gill Sans" panose="020B0502020104020203" pitchFamily="34" charset="-79"/>
                  <a:cs typeface="Gill Sans" panose="020B0502020104020203" pitchFamily="34" charset="-79"/>
                </a:rPr>
                <a:t>GC</a:t>
              </a:r>
            </a:p>
          </p:txBody>
        </p:sp>
      </p:grpSp>
      <p:grpSp>
        <p:nvGrpSpPr>
          <p:cNvPr id="193" name="long-tail">
            <a:extLst>
              <a:ext uri="{FF2B5EF4-FFF2-40B4-BE49-F238E27FC236}">
                <a16:creationId xmlns:a16="http://schemas.microsoft.com/office/drawing/2014/main" id="{F071FA3A-4319-0241-9C1B-83B9572474CF}"/>
              </a:ext>
            </a:extLst>
          </p:cNvPr>
          <p:cNvGrpSpPr/>
          <p:nvPr/>
        </p:nvGrpSpPr>
        <p:grpSpPr>
          <a:xfrm>
            <a:off x="7520221" y="1610768"/>
            <a:ext cx="1136934" cy="394034"/>
            <a:chOff x="5416262" y="3582021"/>
            <a:chExt cx="1136934" cy="394034"/>
          </a:xfrm>
        </p:grpSpPr>
        <p:sp>
          <p:nvSpPr>
            <p:cNvPr id="191" name="Rectangular Callout 190">
              <a:extLst>
                <a:ext uri="{FF2B5EF4-FFF2-40B4-BE49-F238E27FC236}">
                  <a16:creationId xmlns:a16="http://schemas.microsoft.com/office/drawing/2014/main" id="{6A1A03CA-24EE-3B4C-8F06-199CA15D2665}"/>
                </a:ext>
              </a:extLst>
            </p:cNvPr>
            <p:cNvSpPr/>
            <p:nvPr/>
          </p:nvSpPr>
          <p:spPr>
            <a:xfrm>
              <a:off x="5426719" y="3582021"/>
              <a:ext cx="1126477" cy="394034"/>
            </a:xfrm>
            <a:prstGeom prst="wedgeRectCallout">
              <a:avLst>
                <a:gd name="adj1" fmla="val -50136"/>
                <a:gd name="adj2" fmla="val 69499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  <a:latin typeface="Gill Sans" panose="020B0502020104020203" pitchFamily="34" charset="-79"/>
                <a:cs typeface="Gill Sans" panose="020B0502020104020203" pitchFamily="34" charset="-79"/>
              </a:endParaRPr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60B31A32-7835-7D44-82D5-542C5BCDB810}"/>
                </a:ext>
              </a:extLst>
            </p:cNvPr>
            <p:cNvSpPr txBox="1"/>
            <p:nvPr/>
          </p:nvSpPr>
          <p:spPr>
            <a:xfrm>
              <a:off x="5416262" y="3594644"/>
              <a:ext cx="11369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Long Tails</a:t>
              </a:r>
            </a:p>
          </p:txBody>
        </p: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EF70D947-7144-D849-BA75-BE9010C86014}"/>
              </a:ext>
            </a:extLst>
          </p:cNvPr>
          <p:cNvSpPr txBox="1"/>
          <p:nvPr/>
        </p:nvSpPr>
        <p:spPr>
          <a:xfrm>
            <a:off x="6693324" y="2267761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10ms</a:t>
            </a:r>
          </a:p>
        </p:txBody>
      </p:sp>
      <p:sp>
        <p:nvSpPr>
          <p:cNvPr id="81" name="Rounded Rectangle 80">
            <a:extLst>
              <a:ext uri="{FF2B5EF4-FFF2-40B4-BE49-F238E27FC236}">
                <a16:creationId xmlns:a16="http://schemas.microsoft.com/office/drawing/2014/main" id="{B49B74D5-E091-F241-9C75-C3D4DCFF68E6}"/>
              </a:ext>
            </a:extLst>
          </p:cNvPr>
          <p:cNvSpPr/>
          <p:nvPr/>
        </p:nvSpPr>
        <p:spPr>
          <a:xfrm>
            <a:off x="-152391" y="3140701"/>
            <a:ext cx="9448789" cy="802649"/>
          </a:xfrm>
          <a:prstGeom prst="roundRect">
            <a:avLst/>
          </a:prstGeom>
          <a:solidFill>
            <a:srgbClr val="FF0000"/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en-US" sz="3600" i="1" dirty="0">
                <a:latin typeface="Gill Sans" panose="020B0502020104020203" pitchFamily="34" charset="-79"/>
                <a:cs typeface="Gill Sans" panose="020B0502020104020203" pitchFamily="34" charset="-79"/>
              </a:rPr>
              <a:t>A slow SSD makes the entire flash array slow!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FEEC4FE-DC90-5B42-800E-4C6BF9EE5C89}"/>
              </a:ext>
            </a:extLst>
          </p:cNvPr>
          <p:cNvGrpSpPr/>
          <p:nvPr/>
        </p:nvGrpSpPr>
        <p:grpSpPr>
          <a:xfrm>
            <a:off x="7239000" y="961808"/>
            <a:ext cx="797984" cy="390742"/>
            <a:chOff x="7239000" y="961808"/>
            <a:chExt cx="797984" cy="390742"/>
          </a:xfrm>
        </p:grpSpPr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C7E380AC-8465-3541-AD11-B8AAA4B2963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48465" y="961808"/>
              <a:ext cx="788519" cy="0"/>
            </a:xfrm>
            <a:prstGeom prst="straightConnector1">
              <a:avLst/>
            </a:prstGeom>
            <a:ln w="3175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3A695840-EA12-3946-AD5A-EBEC65D9CC31}"/>
                </a:ext>
              </a:extLst>
            </p:cNvPr>
            <p:cNvSpPr txBox="1"/>
            <p:nvPr/>
          </p:nvSpPr>
          <p:spPr>
            <a:xfrm>
              <a:off x="7239000" y="983218"/>
              <a:ext cx="7441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FF0000"/>
                  </a:solidFill>
                  <a:latin typeface="Gill Sans"/>
                  <a:cs typeface="Gill Sans"/>
                </a:rPr>
                <a:t>Worse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9A74B685-4641-CD43-AE9A-593F062C43BD}"/>
              </a:ext>
            </a:extLst>
          </p:cNvPr>
          <p:cNvGrpSpPr/>
          <p:nvPr/>
        </p:nvGrpSpPr>
        <p:grpSpPr>
          <a:xfrm>
            <a:off x="5856012" y="961808"/>
            <a:ext cx="844607" cy="390742"/>
            <a:chOff x="5856012" y="961808"/>
            <a:chExt cx="844607" cy="390742"/>
          </a:xfrm>
        </p:grpSpPr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B0FF1AA1-D7C3-3B40-ACB9-C202F1DCE2C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56012" y="961808"/>
              <a:ext cx="844607" cy="0"/>
            </a:xfrm>
            <a:prstGeom prst="straightConnector1">
              <a:avLst/>
            </a:prstGeom>
            <a:ln w="317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5A6E6F96-F6E8-9048-AC0A-610853AA7316}"/>
                </a:ext>
              </a:extLst>
            </p:cNvPr>
            <p:cNvSpPr txBox="1"/>
            <p:nvPr/>
          </p:nvSpPr>
          <p:spPr>
            <a:xfrm>
              <a:off x="5925361" y="983218"/>
              <a:ext cx="704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00B050"/>
                  </a:solidFill>
                  <a:latin typeface="Gill Sans"/>
                  <a:cs typeface="Gill Sans"/>
                </a:rPr>
                <a:t>Better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4215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L -0.00173 0.35247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176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0.00371 L -0.13767 0.12932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36" y="626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97531E-6 L -0.0434 0.12932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0" y="645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0.00371 L 0.13872 0.12901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62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" grpId="0" animBg="1"/>
      <p:bldP spid="108" grpId="0" animBg="1"/>
      <p:bldP spid="109" grpId="0" animBg="1"/>
      <p:bldP spid="109" grpId="1" animBg="1"/>
      <p:bldP spid="201" grpId="0" animBg="1"/>
      <p:bldP spid="201" grpId="1" animBg="1"/>
      <p:bldP spid="80" grpId="0"/>
      <p:bldP spid="8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A9FD2-F251-804B-9C12-6599B10B8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“A New Hope”</a:t>
            </a:r>
            <a:r>
              <a:rPr lang="en-US" altLang="zh-CN" i="1" dirty="0"/>
              <a:t> ⎼</a:t>
            </a:r>
            <a:r>
              <a:rPr lang="en-US" dirty="0"/>
              <a:t> </a:t>
            </a:r>
            <a:r>
              <a:rPr lang="en-US" dirty="0" err="1"/>
              <a:t>NVMe</a:t>
            </a:r>
            <a:r>
              <a:rPr lang="en-US" dirty="0"/>
              <a:t> Predictable Latency Mode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644634D-C1EB-E841-A642-78DF8B832DDB}"/>
              </a:ext>
            </a:extLst>
          </p:cNvPr>
          <p:cNvSpPr txBox="1"/>
          <p:nvPr/>
        </p:nvSpPr>
        <p:spPr>
          <a:xfrm>
            <a:off x="2052918" y="40699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US" dirty="0">
              <a:solidFill>
                <a:schemeClr val="bg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31" name="nvme-plm-text-box">
            <a:extLst>
              <a:ext uri="{FF2B5EF4-FFF2-40B4-BE49-F238E27FC236}">
                <a16:creationId xmlns:a16="http://schemas.microsoft.com/office/drawing/2014/main" id="{6B6CCB4A-9081-7443-AAC0-592B6885DFC3}"/>
              </a:ext>
            </a:extLst>
          </p:cNvPr>
          <p:cNvSpPr/>
          <p:nvPr/>
        </p:nvSpPr>
        <p:spPr>
          <a:xfrm>
            <a:off x="497751" y="731366"/>
            <a:ext cx="4455249" cy="446196"/>
          </a:xfrm>
          <a:prstGeom prst="roundRect">
            <a:avLst/>
          </a:prstGeom>
          <a:noFill/>
          <a:ln w="2857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NVMe</a:t>
            </a:r>
            <a:r>
              <a:rPr lang="en-US" sz="20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Predictable Latency Mode (</a:t>
            </a:r>
            <a:r>
              <a:rPr lang="en-US" sz="2000" b="1" i="1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PLM</a:t>
            </a:r>
            <a:r>
              <a:rPr lang="en-US" sz="20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)</a:t>
            </a:r>
            <a:endParaRPr lang="en-US" sz="2000" b="1" dirty="0">
              <a:solidFill>
                <a:schemeClr val="bg1"/>
              </a:solidFill>
              <a:latin typeface="Gill Sans SemiBold" panose="020B0502020104020203" pitchFamily="34" charset="-79"/>
              <a:cs typeface="Gill Sans SemiBold" panose="020B0502020104020203" pitchFamily="34" charset="-79"/>
            </a:endParaRPr>
          </a:p>
        </p:txBody>
      </p:sp>
      <p:sp>
        <p:nvSpPr>
          <p:cNvPr id="38" name="dots">
            <a:extLst>
              <a:ext uri="{FF2B5EF4-FFF2-40B4-BE49-F238E27FC236}">
                <a16:creationId xmlns:a16="http://schemas.microsoft.com/office/drawing/2014/main" id="{740A759E-1B32-994B-B89B-89D020CC8197}"/>
              </a:ext>
            </a:extLst>
          </p:cNvPr>
          <p:cNvSpPr txBox="1"/>
          <p:nvPr/>
        </p:nvSpPr>
        <p:spPr>
          <a:xfrm>
            <a:off x="8320414" y="1690399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1" i="1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…</a:t>
            </a:r>
          </a:p>
        </p:txBody>
      </p:sp>
      <p:grpSp>
        <p:nvGrpSpPr>
          <p:cNvPr id="105" name="shadow-box-green">
            <a:extLst>
              <a:ext uri="{FF2B5EF4-FFF2-40B4-BE49-F238E27FC236}">
                <a16:creationId xmlns:a16="http://schemas.microsoft.com/office/drawing/2014/main" id="{8579A9DA-26AC-DA4B-B44E-CBE6751E38F7}"/>
              </a:ext>
            </a:extLst>
          </p:cNvPr>
          <p:cNvGrpSpPr/>
          <p:nvPr/>
        </p:nvGrpSpPr>
        <p:grpSpPr>
          <a:xfrm>
            <a:off x="152400" y="1363933"/>
            <a:ext cx="4368617" cy="1258906"/>
            <a:chOff x="152400" y="1363933"/>
            <a:chExt cx="4368617" cy="1258906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144A3B6F-1741-DD4C-86F4-4B811763647C}"/>
                </a:ext>
              </a:extLst>
            </p:cNvPr>
            <p:cNvGrpSpPr/>
            <p:nvPr/>
          </p:nvGrpSpPr>
          <p:grpSpPr>
            <a:xfrm>
              <a:off x="558616" y="1885950"/>
              <a:ext cx="3962401" cy="378863"/>
              <a:chOff x="167635" y="2006733"/>
              <a:chExt cx="3962401" cy="378863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E8073FC-A775-F347-82D9-553A209332DD}"/>
                  </a:ext>
                </a:extLst>
              </p:cNvPr>
              <p:cNvSpPr txBox="1"/>
              <p:nvPr/>
            </p:nvSpPr>
            <p:spPr>
              <a:xfrm>
                <a:off x="457200" y="2016264"/>
                <a:ext cx="36728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rgbClr val="00B050"/>
                  </a:buClr>
                  <a:buSzPct val="200000"/>
                </a:pPr>
                <a:r>
                  <a:rPr lang="en-US" dirty="0">
                    <a:solidFill>
                      <a:schemeClr val="bg1"/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Predictable/Busy </a:t>
                </a:r>
                <a:r>
                  <a:rPr lang="en-US" b="1" i="1" dirty="0">
                    <a:solidFill>
                      <a:srgbClr val="00B050"/>
                    </a:solidFill>
                    <a:latin typeface="Gill Sans SemiBold" panose="020B0502020104020203" pitchFamily="34" charset="-79"/>
                    <a:cs typeface="Gill Sans SemiBold" panose="020B0502020104020203" pitchFamily="34" charset="-79"/>
                  </a:rPr>
                  <a:t>Time Window </a:t>
                </a:r>
                <a:r>
                  <a:rPr lang="en-US" dirty="0">
                    <a:solidFill>
                      <a:srgbClr val="00B050"/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(</a:t>
                </a:r>
                <a:r>
                  <a:rPr lang="en-US" b="1" i="1" dirty="0">
                    <a:solidFill>
                      <a:srgbClr val="00B050"/>
                    </a:solidFill>
                    <a:latin typeface="Gill Sans SemiBold" panose="020B0502020104020203" pitchFamily="34" charset="-79"/>
                    <a:cs typeface="Gill Sans SemiBold" panose="020B0502020104020203" pitchFamily="34" charset="-79"/>
                  </a:rPr>
                  <a:t>TW</a:t>
                </a:r>
                <a:r>
                  <a:rPr lang="en-US" dirty="0">
                    <a:solidFill>
                      <a:srgbClr val="00B050"/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)</a:t>
                </a:r>
              </a:p>
            </p:txBody>
          </p:sp>
          <p:pic>
            <p:nvPicPr>
              <p:cNvPr id="39" name="Graphic 38" descr="Badge Follow with solid fill">
                <a:extLst>
                  <a:ext uri="{FF2B5EF4-FFF2-40B4-BE49-F238E27FC236}">
                    <a16:creationId xmlns:a16="http://schemas.microsoft.com/office/drawing/2014/main" id="{BA0F73B9-EB91-EB41-B038-BC2ED5BD7F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67635" y="2006733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4913337A-ECAA-DA4E-99DD-13306164E170}"/>
                </a:ext>
              </a:extLst>
            </p:cNvPr>
            <p:cNvGrpSpPr/>
            <p:nvPr/>
          </p:nvGrpSpPr>
          <p:grpSpPr>
            <a:xfrm>
              <a:off x="558620" y="2242178"/>
              <a:ext cx="3749236" cy="380661"/>
              <a:chOff x="167639" y="2454122"/>
              <a:chExt cx="3749236" cy="380661"/>
            </a:xfrm>
          </p:grpSpPr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E4E1EA83-6CDC-E643-83D1-726E18F76C06}"/>
                  </a:ext>
                </a:extLst>
              </p:cNvPr>
              <p:cNvSpPr txBox="1"/>
              <p:nvPr/>
            </p:nvSpPr>
            <p:spPr>
              <a:xfrm>
                <a:off x="457199" y="2465451"/>
                <a:ext cx="34596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rgbClr val="00B050"/>
                  </a:buClr>
                  <a:buSzPct val="200000"/>
                </a:pPr>
                <a:r>
                  <a:rPr lang="en-US" dirty="0">
                    <a:solidFill>
                      <a:schemeClr val="bg1"/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Device status </a:t>
                </a:r>
                <a:r>
                  <a:rPr lang="en-US" b="1" i="1" dirty="0">
                    <a:solidFill>
                      <a:srgbClr val="00B050"/>
                    </a:solidFill>
                    <a:latin typeface="Gill Sans SemiBold" panose="020B0502020104020203" pitchFamily="34" charset="-79"/>
                    <a:cs typeface="Gill Sans SemiBold" panose="020B0502020104020203" pitchFamily="34" charset="-79"/>
                  </a:rPr>
                  <a:t>query &amp; toggling</a:t>
                </a:r>
              </a:p>
            </p:txBody>
          </p:sp>
          <p:pic>
            <p:nvPicPr>
              <p:cNvPr id="50" name="Graphic 49" descr="Badge Follow with solid fill">
                <a:extLst>
                  <a:ext uri="{FF2B5EF4-FFF2-40B4-BE49-F238E27FC236}">
                    <a16:creationId xmlns:a16="http://schemas.microsoft.com/office/drawing/2014/main" id="{98EE0465-CE1F-BE41-979D-EC43905D05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67639" y="2454122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F4977F66-8666-0946-9ED4-67CB57B8D04B}"/>
                </a:ext>
              </a:extLst>
            </p:cNvPr>
            <p:cNvGrpSpPr/>
            <p:nvPr/>
          </p:nvGrpSpPr>
          <p:grpSpPr>
            <a:xfrm>
              <a:off x="152400" y="1363933"/>
              <a:ext cx="1417376" cy="408196"/>
              <a:chOff x="-96362" y="1271646"/>
              <a:chExt cx="1417376" cy="408196"/>
            </a:xfrm>
          </p:grpSpPr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A25EDDE3-47BC-CA4A-8D26-63308DB35269}"/>
                  </a:ext>
                </a:extLst>
              </p:cNvPr>
              <p:cNvSpPr/>
              <p:nvPr/>
            </p:nvSpPr>
            <p:spPr>
              <a:xfrm rot="20416576">
                <a:off x="-28757" y="1285159"/>
                <a:ext cx="1282166" cy="394683"/>
              </a:xfrm>
              <a:prstGeom prst="roundRect">
                <a:avLst/>
              </a:prstGeom>
              <a:solidFill>
                <a:srgbClr val="00B050"/>
              </a:solidFill>
              <a:ln w="28575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algn="ctr"/>
                <a:endParaRPr lang="en-US" sz="2400" i="1" dirty="0">
                  <a:solidFill>
                    <a:schemeClr val="tx1"/>
                  </a:solidFill>
                  <a:latin typeface="Gill Sans" panose="020B0502020104020203" pitchFamily="34" charset="-79"/>
                  <a:cs typeface="Gill Sans" panose="020B0502020104020203" pitchFamily="34" charset="-79"/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74145DA6-7E7A-464D-BD7C-729441E927F8}"/>
                  </a:ext>
                </a:extLst>
              </p:cNvPr>
              <p:cNvSpPr txBox="1"/>
              <p:nvPr/>
            </p:nvSpPr>
            <p:spPr>
              <a:xfrm rot="20357745">
                <a:off x="-96362" y="1271646"/>
                <a:ext cx="141737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i="1" dirty="0">
                    <a:latin typeface="Gill Sans" panose="020B0502020104020203" pitchFamily="34" charset="-79"/>
                    <a:cs typeface="Gill Sans" panose="020B0502020104020203" pitchFamily="34" charset="-79"/>
                  </a:rPr>
                  <a:t>A major leap</a:t>
                </a:r>
              </a:p>
            </p:txBody>
          </p:sp>
        </p:grpSp>
      </p:grpSp>
      <p:grpSp>
        <p:nvGrpSpPr>
          <p:cNvPr id="110" name="predictable-tw2">
            <a:extLst>
              <a:ext uri="{FF2B5EF4-FFF2-40B4-BE49-F238E27FC236}">
                <a16:creationId xmlns:a16="http://schemas.microsoft.com/office/drawing/2014/main" id="{825C8AF7-6BB6-8342-9D50-E30D9FE1807F}"/>
              </a:ext>
            </a:extLst>
          </p:cNvPr>
          <p:cNvGrpSpPr/>
          <p:nvPr/>
        </p:nvGrpSpPr>
        <p:grpSpPr>
          <a:xfrm>
            <a:off x="6662936" y="1809750"/>
            <a:ext cx="1298394" cy="369332"/>
            <a:chOff x="6662936" y="1809750"/>
            <a:chExt cx="1298394" cy="369332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6ADF2058-FA5D-BC4E-BFCA-CC7A280A5E55}"/>
                </a:ext>
              </a:extLst>
            </p:cNvPr>
            <p:cNvSpPr/>
            <p:nvPr/>
          </p:nvSpPr>
          <p:spPr>
            <a:xfrm>
              <a:off x="6742767" y="1811980"/>
              <a:ext cx="1079517" cy="358346"/>
            </a:xfrm>
            <a:prstGeom prst="rect">
              <a:avLst/>
            </a:prstGeom>
            <a:solidFill>
              <a:srgbClr val="00B050">
                <a:alpha val="70000"/>
              </a:srgbClr>
            </a:solidFill>
            <a:ln w="127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409007BA-55C6-494F-8C12-7D575B00187A}"/>
                </a:ext>
              </a:extLst>
            </p:cNvPr>
            <p:cNvSpPr txBox="1"/>
            <p:nvPr/>
          </p:nvSpPr>
          <p:spPr>
            <a:xfrm>
              <a:off x="6662936" y="1809750"/>
              <a:ext cx="12983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Predictable</a:t>
              </a:r>
            </a:p>
          </p:txBody>
        </p:sp>
      </p:grpSp>
      <p:grpSp>
        <p:nvGrpSpPr>
          <p:cNvPr id="111" name="busy-tw2">
            <a:extLst>
              <a:ext uri="{FF2B5EF4-FFF2-40B4-BE49-F238E27FC236}">
                <a16:creationId xmlns:a16="http://schemas.microsoft.com/office/drawing/2014/main" id="{957FB90D-A6CF-FE47-A5FD-67D2EC68AF67}"/>
              </a:ext>
            </a:extLst>
          </p:cNvPr>
          <p:cNvGrpSpPr/>
          <p:nvPr/>
        </p:nvGrpSpPr>
        <p:grpSpPr>
          <a:xfrm>
            <a:off x="7778155" y="1809750"/>
            <a:ext cx="619080" cy="369332"/>
            <a:chOff x="7778155" y="1809750"/>
            <a:chExt cx="619080" cy="369332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975229A0-A640-754B-A361-D600F184D371}"/>
                </a:ext>
              </a:extLst>
            </p:cNvPr>
            <p:cNvSpPr/>
            <p:nvPr/>
          </p:nvSpPr>
          <p:spPr>
            <a:xfrm>
              <a:off x="7828905" y="1811980"/>
              <a:ext cx="484888" cy="358346"/>
            </a:xfrm>
            <a:prstGeom prst="rect">
              <a:avLst/>
            </a:prstGeom>
            <a:solidFill>
              <a:srgbClr val="FF0000">
                <a:alpha val="70000"/>
              </a:srgbClr>
            </a:solidFill>
            <a:ln w="127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Gill Sans" panose="020B0502020104020203" pitchFamily="34" charset="-79"/>
                <a:cs typeface="Gill Sans" panose="020B0502020104020203" pitchFamily="34" charset="-79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9385B61A-44A7-1D4D-B527-7BEA0FC20BB7}"/>
                </a:ext>
              </a:extLst>
            </p:cNvPr>
            <p:cNvSpPr txBox="1"/>
            <p:nvPr/>
          </p:nvSpPr>
          <p:spPr>
            <a:xfrm>
              <a:off x="7778155" y="1809750"/>
              <a:ext cx="6190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Gill Sans" panose="020B0502020104020203" pitchFamily="34" charset="-79"/>
                  <a:cs typeface="Gill Sans" panose="020B0502020104020203" pitchFamily="34" charset="-79"/>
                </a:rPr>
                <a:t>Busy</a:t>
              </a:r>
            </a:p>
          </p:txBody>
        </p:sp>
      </p:grpSp>
      <p:grpSp>
        <p:nvGrpSpPr>
          <p:cNvPr id="113" name="shadow-box-red">
            <a:extLst>
              <a:ext uri="{FF2B5EF4-FFF2-40B4-BE49-F238E27FC236}">
                <a16:creationId xmlns:a16="http://schemas.microsoft.com/office/drawing/2014/main" id="{F62BA8A6-2D2D-4A46-92D1-FF8D71D3EC90}"/>
              </a:ext>
            </a:extLst>
          </p:cNvPr>
          <p:cNvGrpSpPr/>
          <p:nvPr/>
        </p:nvGrpSpPr>
        <p:grpSpPr>
          <a:xfrm>
            <a:off x="204550" y="3065910"/>
            <a:ext cx="4710175" cy="1987061"/>
            <a:chOff x="204550" y="3065910"/>
            <a:chExt cx="4710175" cy="1987061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F075833F-8D52-944E-828D-58D61ECA2EB1}"/>
                </a:ext>
              </a:extLst>
            </p:cNvPr>
            <p:cNvGrpSpPr/>
            <p:nvPr/>
          </p:nvGrpSpPr>
          <p:grpSpPr>
            <a:xfrm>
              <a:off x="571324" y="4310194"/>
              <a:ext cx="4038601" cy="377057"/>
              <a:chOff x="167639" y="4677265"/>
              <a:chExt cx="4038601" cy="377057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FA53060-00CC-C34E-B1D0-6AA81E86A750}"/>
                  </a:ext>
                </a:extLst>
              </p:cNvPr>
              <p:cNvSpPr txBox="1"/>
              <p:nvPr/>
            </p:nvSpPr>
            <p:spPr>
              <a:xfrm>
                <a:off x="507998" y="4684990"/>
                <a:ext cx="36982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buSzPct val="120000"/>
                </a:pPr>
                <a:r>
                  <a:rPr lang="en-US" dirty="0">
                    <a:solidFill>
                      <a:schemeClr val="bg1"/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Requiring </a:t>
                </a:r>
                <a:r>
                  <a:rPr lang="en-US" b="1" i="1" dirty="0">
                    <a:solidFill>
                      <a:srgbClr val="FF0000"/>
                    </a:solidFill>
                    <a:latin typeface="Gill Sans SemiBold" panose="020B0502020104020203" pitchFamily="34" charset="-79"/>
                    <a:cs typeface="Gill Sans SemiBold" panose="020B0502020104020203" pitchFamily="34" charset="-79"/>
                  </a:rPr>
                  <a:t>complex</a:t>
                </a:r>
                <a:r>
                  <a:rPr lang="en-US" dirty="0">
                    <a:solidFill>
                      <a:schemeClr val="bg1"/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status tracking</a:t>
                </a:r>
              </a:p>
            </p:txBody>
          </p:sp>
          <p:pic>
            <p:nvPicPr>
              <p:cNvPr id="42" name="Graphic 41" descr="Badge Unfollow with solid fill">
                <a:extLst>
                  <a:ext uri="{FF2B5EF4-FFF2-40B4-BE49-F238E27FC236}">
                    <a16:creationId xmlns:a16="http://schemas.microsoft.com/office/drawing/2014/main" id="{A04A82F1-BBB7-B942-990C-B744E5A8F0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67639" y="4677265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DC8C9A72-3D4D-7D4E-8FA1-017ACBEB49F2}"/>
                </a:ext>
              </a:extLst>
            </p:cNvPr>
            <p:cNvGrpSpPr/>
            <p:nvPr/>
          </p:nvGrpSpPr>
          <p:grpSpPr>
            <a:xfrm>
              <a:off x="560976" y="3614081"/>
              <a:ext cx="4353749" cy="390996"/>
              <a:chOff x="167639" y="3981152"/>
              <a:chExt cx="4353749" cy="390996"/>
            </a:xfrm>
          </p:grpSpPr>
          <p:pic>
            <p:nvPicPr>
              <p:cNvPr id="40" name="Graphic 39" descr="Badge Unfollow with solid fill">
                <a:extLst>
                  <a:ext uri="{FF2B5EF4-FFF2-40B4-BE49-F238E27FC236}">
                    <a16:creationId xmlns:a16="http://schemas.microsoft.com/office/drawing/2014/main" id="{7E15675A-408D-6E44-8100-FF8B544B04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67639" y="4006388"/>
                <a:ext cx="365760" cy="365760"/>
              </a:xfrm>
              <a:prstGeom prst="rect">
                <a:avLst/>
              </a:prstGeom>
            </p:spPr>
          </p:pic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0EAD6DD-9D09-1C42-9EDC-7261C4A3539F}"/>
                  </a:ext>
                </a:extLst>
              </p:cNvPr>
              <p:cNvSpPr txBox="1"/>
              <p:nvPr/>
            </p:nvSpPr>
            <p:spPr>
              <a:xfrm>
                <a:off x="467359" y="3981152"/>
                <a:ext cx="40540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rgbClr val="FF0000"/>
                  </a:buClr>
                  <a:buSzPct val="120000"/>
                </a:pPr>
                <a:r>
                  <a:rPr lang="en-US" b="1" i="1" dirty="0">
                    <a:solidFill>
                      <a:srgbClr val="FF0000"/>
                    </a:solidFill>
                    <a:latin typeface="Gill Sans SemiBold" panose="020B0502020104020203" pitchFamily="34" charset="-79"/>
                    <a:cs typeface="Gill Sans SemiBold" panose="020B0502020104020203" pitchFamily="34" charset="-79"/>
                  </a:rPr>
                  <a:t>Coarse-grained </a:t>
                </a:r>
                <a:r>
                  <a:rPr lang="en-US" i="1" dirty="0">
                    <a:solidFill>
                      <a:schemeClr val="bg1"/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d</a:t>
                </a:r>
                <a:r>
                  <a:rPr lang="en-US" dirty="0">
                    <a:solidFill>
                      <a:schemeClr val="bg1"/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evice-level predictability</a:t>
                </a:r>
                <a:endParaRPr lang="en-US" b="1" i="1" dirty="0">
                  <a:solidFill>
                    <a:srgbClr val="FF0000"/>
                  </a:solidFill>
                  <a:latin typeface="Gill Sans SemiBold" panose="020B0502020104020203" pitchFamily="34" charset="-79"/>
                  <a:cs typeface="Gill Sans SemiBold" panose="020B0502020104020203" pitchFamily="34" charset="-79"/>
                </a:endParaRPr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2C5B504B-DA3F-AF41-968F-94950106AA29}"/>
                </a:ext>
              </a:extLst>
            </p:cNvPr>
            <p:cNvGrpSpPr/>
            <p:nvPr/>
          </p:nvGrpSpPr>
          <p:grpSpPr>
            <a:xfrm>
              <a:off x="560976" y="3966250"/>
              <a:ext cx="4114801" cy="378466"/>
              <a:chOff x="167639" y="4333321"/>
              <a:chExt cx="4114801" cy="378466"/>
            </a:xfrm>
          </p:grpSpPr>
          <p:pic>
            <p:nvPicPr>
              <p:cNvPr id="41" name="Graphic 40" descr="Badge Unfollow with solid fill">
                <a:extLst>
                  <a:ext uri="{FF2B5EF4-FFF2-40B4-BE49-F238E27FC236}">
                    <a16:creationId xmlns:a16="http://schemas.microsoft.com/office/drawing/2014/main" id="{AD6E1F5C-D40D-D740-B2C4-B88F54FCE2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67639" y="4333321"/>
                <a:ext cx="365760" cy="365760"/>
              </a:xfrm>
              <a:prstGeom prst="rect">
                <a:avLst/>
              </a:prstGeom>
            </p:spPr>
          </p:pic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8964E44-0567-A641-BB72-E082D2F2B5E7}"/>
                  </a:ext>
                </a:extLst>
              </p:cNvPr>
              <p:cNvSpPr txBox="1"/>
              <p:nvPr/>
            </p:nvSpPr>
            <p:spPr>
              <a:xfrm>
                <a:off x="462276" y="4342455"/>
                <a:ext cx="38201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buSzPct val="120000"/>
                </a:pPr>
                <a:r>
                  <a:rPr lang="en-US" b="1" i="1" dirty="0">
                    <a:solidFill>
                      <a:srgbClr val="FF0000"/>
                    </a:solidFill>
                    <a:latin typeface="Gill Sans SemiBold" panose="020B0502020104020203" pitchFamily="34" charset="-79"/>
                    <a:cs typeface="Gill Sans SemiBold" panose="020B0502020104020203" pitchFamily="34" charset="-79"/>
                  </a:rPr>
                  <a:t>“Soft-contract” </a:t>
                </a:r>
                <a:r>
                  <a:rPr lang="en-US" dirty="0">
                    <a:solidFill>
                      <a:schemeClr val="bg1"/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breaking predictability</a:t>
                </a:r>
                <a:endParaRPr lang="en-US" b="1" i="1" dirty="0">
                  <a:solidFill>
                    <a:srgbClr val="00B050"/>
                  </a:solidFill>
                  <a:latin typeface="Gill Sans SemiBold" panose="020B0502020104020203" pitchFamily="34" charset="-79"/>
                  <a:cs typeface="Gill Sans SemiBold" panose="020B0502020104020203" pitchFamily="34" charset="-79"/>
                </a:endParaRPr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34D734AF-4656-E44B-A4D7-796E02DD83D0}"/>
                </a:ext>
              </a:extLst>
            </p:cNvPr>
            <p:cNvGrpSpPr/>
            <p:nvPr/>
          </p:nvGrpSpPr>
          <p:grpSpPr>
            <a:xfrm rot="20532090">
              <a:off x="204550" y="3065910"/>
              <a:ext cx="1609255" cy="412767"/>
              <a:chOff x="507017" y="3472467"/>
              <a:chExt cx="1609255" cy="412767"/>
            </a:xfrm>
          </p:grpSpPr>
          <p:sp>
            <p:nvSpPr>
              <p:cNvPr id="32" name="Rounded Rectangle 31">
                <a:extLst>
                  <a:ext uri="{FF2B5EF4-FFF2-40B4-BE49-F238E27FC236}">
                    <a16:creationId xmlns:a16="http://schemas.microsoft.com/office/drawing/2014/main" id="{0A794C9F-E932-7F45-B645-9B329D4F8DF1}"/>
                  </a:ext>
                </a:extLst>
              </p:cNvPr>
              <p:cNvSpPr/>
              <p:nvPr/>
            </p:nvSpPr>
            <p:spPr>
              <a:xfrm>
                <a:off x="533400" y="3472467"/>
                <a:ext cx="1519518" cy="394683"/>
              </a:xfrm>
              <a:prstGeom prst="roundRect">
                <a:avLst/>
              </a:prstGeom>
              <a:solidFill>
                <a:srgbClr val="FF0000"/>
              </a:solidFill>
              <a:ln w="28575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algn="ctr"/>
                <a:endParaRPr lang="en-US" sz="2400" i="1" dirty="0">
                  <a:solidFill>
                    <a:schemeClr val="tx1"/>
                  </a:solidFill>
                  <a:latin typeface="Gill Sans" panose="020B0502020104020203" pitchFamily="34" charset="-79"/>
                  <a:cs typeface="Gill Sans" panose="020B0502020104020203" pitchFamily="34" charset="-79"/>
                </a:endParaRP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A2AF7824-AF63-D547-AAD1-38B46786C87F}"/>
                  </a:ext>
                </a:extLst>
              </p:cNvPr>
              <p:cNvSpPr txBox="1"/>
              <p:nvPr/>
            </p:nvSpPr>
            <p:spPr>
              <a:xfrm>
                <a:off x="507017" y="3485124"/>
                <a:ext cx="160925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i="1" dirty="0">
                    <a:latin typeface="Gill Sans" panose="020B0502020104020203" pitchFamily="34" charset="-79"/>
                    <a:cs typeface="Gill Sans" panose="020B0502020104020203" pitchFamily="34" charset="-79"/>
                  </a:rPr>
                  <a:t>But insufficient</a:t>
                </a:r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8500A493-1741-C44F-BB6C-5A2DEFEB87AE}"/>
                </a:ext>
              </a:extLst>
            </p:cNvPr>
            <p:cNvGrpSpPr/>
            <p:nvPr/>
          </p:nvGrpSpPr>
          <p:grpSpPr>
            <a:xfrm>
              <a:off x="560976" y="4554355"/>
              <a:ext cx="3507957" cy="498616"/>
              <a:chOff x="167639" y="4544409"/>
              <a:chExt cx="3507957" cy="498616"/>
            </a:xfrm>
          </p:grpSpPr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042BF007-FFE1-384E-8E6B-F7BE2D90D3B3}"/>
                  </a:ext>
                </a:extLst>
              </p:cNvPr>
              <p:cNvSpPr txBox="1"/>
              <p:nvPr/>
            </p:nvSpPr>
            <p:spPr>
              <a:xfrm>
                <a:off x="507998" y="4544409"/>
                <a:ext cx="316759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buSzPct val="120000"/>
                </a:pPr>
                <a:r>
                  <a:rPr lang="en-US" sz="2400" b="1" dirty="0">
                    <a:solidFill>
                      <a:schemeClr val="bg1"/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…</a:t>
                </a:r>
              </a:p>
            </p:txBody>
          </p:sp>
          <p:pic>
            <p:nvPicPr>
              <p:cNvPr id="73" name="Graphic 72" descr="Badge Unfollow with solid fill">
                <a:extLst>
                  <a:ext uri="{FF2B5EF4-FFF2-40B4-BE49-F238E27FC236}">
                    <a16:creationId xmlns:a16="http://schemas.microsoft.com/office/drawing/2014/main" id="{403073D8-5118-D546-B5CA-CD4C7C235F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67639" y="4677265"/>
                <a:ext cx="365760" cy="365760"/>
              </a:xfrm>
              <a:prstGeom prst="rect">
                <a:avLst/>
              </a:prstGeom>
            </p:spPr>
          </p:pic>
        </p:grpSp>
      </p:grpSp>
      <p:grpSp>
        <p:nvGrpSpPr>
          <p:cNvPr id="108" name="predictable-tw1">
            <a:extLst>
              <a:ext uri="{FF2B5EF4-FFF2-40B4-BE49-F238E27FC236}">
                <a16:creationId xmlns:a16="http://schemas.microsoft.com/office/drawing/2014/main" id="{309AF753-A2FB-AA4D-B0D7-E30AD6266CF8}"/>
              </a:ext>
            </a:extLst>
          </p:cNvPr>
          <p:cNvGrpSpPr/>
          <p:nvPr/>
        </p:nvGrpSpPr>
        <p:grpSpPr>
          <a:xfrm>
            <a:off x="5100532" y="1809750"/>
            <a:ext cx="1298394" cy="369332"/>
            <a:chOff x="5100532" y="1809750"/>
            <a:chExt cx="1298394" cy="36933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F6AF98B-61C2-104C-B91C-9C3EA2CBE805}"/>
                </a:ext>
              </a:extLst>
            </p:cNvPr>
            <p:cNvSpPr/>
            <p:nvPr/>
          </p:nvSpPr>
          <p:spPr>
            <a:xfrm>
              <a:off x="5166296" y="1811980"/>
              <a:ext cx="1079517" cy="358346"/>
            </a:xfrm>
            <a:prstGeom prst="rect">
              <a:avLst/>
            </a:prstGeom>
            <a:solidFill>
              <a:srgbClr val="00B050">
                <a:alpha val="70000"/>
              </a:srgbClr>
            </a:solidFill>
            <a:ln w="127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82B1D451-EE40-3745-A4D5-237784E5BD52}"/>
                </a:ext>
              </a:extLst>
            </p:cNvPr>
            <p:cNvSpPr txBox="1"/>
            <p:nvPr/>
          </p:nvSpPr>
          <p:spPr>
            <a:xfrm>
              <a:off x="5100532" y="1809750"/>
              <a:ext cx="12983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Predictable</a:t>
              </a:r>
            </a:p>
          </p:txBody>
        </p:sp>
      </p:grpSp>
      <p:grpSp>
        <p:nvGrpSpPr>
          <p:cNvPr id="109" name="busy-tw1">
            <a:extLst>
              <a:ext uri="{FF2B5EF4-FFF2-40B4-BE49-F238E27FC236}">
                <a16:creationId xmlns:a16="http://schemas.microsoft.com/office/drawing/2014/main" id="{CB2122ED-CBE4-2244-9E4B-1CC95C58E195}"/>
              </a:ext>
            </a:extLst>
          </p:cNvPr>
          <p:cNvGrpSpPr/>
          <p:nvPr/>
        </p:nvGrpSpPr>
        <p:grpSpPr>
          <a:xfrm>
            <a:off x="6201684" y="1809750"/>
            <a:ext cx="619080" cy="369332"/>
            <a:chOff x="6201684" y="1809750"/>
            <a:chExt cx="619080" cy="36933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A67C50B-5BFE-9644-9E40-887BDB8DDB2D}"/>
                </a:ext>
              </a:extLst>
            </p:cNvPr>
            <p:cNvSpPr/>
            <p:nvPr/>
          </p:nvSpPr>
          <p:spPr>
            <a:xfrm>
              <a:off x="6252434" y="1811980"/>
              <a:ext cx="484888" cy="358346"/>
            </a:xfrm>
            <a:prstGeom prst="rect">
              <a:avLst/>
            </a:prstGeom>
            <a:solidFill>
              <a:srgbClr val="FF0000">
                <a:alpha val="70000"/>
              </a:srgbClr>
            </a:solidFill>
            <a:ln w="127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Gill Sans" panose="020B0502020104020203" pitchFamily="34" charset="-79"/>
                <a:cs typeface="Gill Sans" panose="020B0502020104020203" pitchFamily="34" charset="-79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142CA51D-0E27-3343-89F8-5F3C3AC6D1F1}"/>
                </a:ext>
              </a:extLst>
            </p:cNvPr>
            <p:cNvSpPr txBox="1"/>
            <p:nvPr/>
          </p:nvSpPr>
          <p:spPr>
            <a:xfrm>
              <a:off x="6201684" y="1809750"/>
              <a:ext cx="6190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Gill Sans" panose="020B0502020104020203" pitchFamily="34" charset="-79"/>
                  <a:cs typeface="Gill Sans" panose="020B0502020104020203" pitchFamily="34" charset="-79"/>
                </a:rPr>
                <a:t>Busy</a:t>
              </a:r>
            </a:p>
          </p:txBody>
        </p:sp>
      </p:grpSp>
      <p:grpSp>
        <p:nvGrpSpPr>
          <p:cNvPr id="98" name="time-axis">
            <a:extLst>
              <a:ext uri="{FF2B5EF4-FFF2-40B4-BE49-F238E27FC236}">
                <a16:creationId xmlns:a16="http://schemas.microsoft.com/office/drawing/2014/main" id="{2DFCBC8A-0F25-C64C-BABB-182B8148B060}"/>
              </a:ext>
            </a:extLst>
          </p:cNvPr>
          <p:cNvGrpSpPr/>
          <p:nvPr/>
        </p:nvGrpSpPr>
        <p:grpSpPr>
          <a:xfrm>
            <a:off x="5029200" y="2210329"/>
            <a:ext cx="3962400" cy="307777"/>
            <a:chOff x="5029200" y="3046299"/>
            <a:chExt cx="3962400" cy="307777"/>
          </a:xfrm>
        </p:grpSpPr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A2A01D40-A451-A94D-A132-9A32A423EC29}"/>
                </a:ext>
              </a:extLst>
            </p:cNvPr>
            <p:cNvCxnSpPr>
              <a:cxnSpLocks/>
            </p:cNvCxnSpPr>
            <p:nvPr/>
          </p:nvCxnSpPr>
          <p:spPr>
            <a:xfrm>
              <a:off x="5029200" y="3115373"/>
              <a:ext cx="3962400" cy="0"/>
            </a:xfrm>
            <a:prstGeom prst="straightConnector1">
              <a:avLst/>
            </a:prstGeom>
            <a:ln w="12700">
              <a:solidFill>
                <a:schemeClr val="tx1">
                  <a:lumMod val="50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E44CE91-78CD-0346-9135-F00B23B90AAC}"/>
                </a:ext>
              </a:extLst>
            </p:cNvPr>
            <p:cNvSpPr txBox="1"/>
            <p:nvPr/>
          </p:nvSpPr>
          <p:spPr>
            <a:xfrm>
              <a:off x="6444818" y="3046299"/>
              <a:ext cx="5212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i="1" dirty="0">
                  <a:solidFill>
                    <a:schemeClr val="tx1">
                      <a:lumMod val="50000"/>
                    </a:schemeClr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Time</a:t>
              </a:r>
            </a:p>
          </p:txBody>
        </p:sp>
      </p:grpSp>
      <p:grpSp>
        <p:nvGrpSpPr>
          <p:cNvPr id="90" name="tw-text-boxes">
            <a:extLst>
              <a:ext uri="{FF2B5EF4-FFF2-40B4-BE49-F238E27FC236}">
                <a16:creationId xmlns:a16="http://schemas.microsoft.com/office/drawing/2014/main" id="{AF391DF2-A017-4B47-825A-CC4043E41F14}"/>
              </a:ext>
            </a:extLst>
          </p:cNvPr>
          <p:cNvGrpSpPr/>
          <p:nvPr/>
        </p:nvGrpSpPr>
        <p:grpSpPr>
          <a:xfrm>
            <a:off x="5166295" y="971549"/>
            <a:ext cx="1079517" cy="804485"/>
            <a:chOff x="5166295" y="1807520"/>
            <a:chExt cx="1079517" cy="637334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858C2A93-3C7D-C34A-BB9D-19B7BB925769}"/>
                </a:ext>
              </a:extLst>
            </p:cNvPr>
            <p:cNvSpPr txBox="1"/>
            <p:nvPr/>
          </p:nvSpPr>
          <p:spPr>
            <a:xfrm>
              <a:off x="5361651" y="1807520"/>
              <a:ext cx="5661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b="1" i="1" dirty="0">
                  <a:solidFill>
                    <a:schemeClr val="bg1"/>
                  </a:solidFill>
                  <a:latin typeface="Gill Sans SemiBold" panose="020B0502020104020203" pitchFamily="34" charset="-79"/>
                  <a:cs typeface="Gill Sans SemiBold" panose="020B0502020104020203" pitchFamily="34" charset="-79"/>
                </a:rPr>
                <a:t>TW</a:t>
              </a:r>
            </a:p>
          </p:txBody>
        </p:sp>
        <p:sp>
          <p:nvSpPr>
            <p:cNvPr id="89" name="Left Brace 88">
              <a:extLst>
                <a:ext uri="{FF2B5EF4-FFF2-40B4-BE49-F238E27FC236}">
                  <a16:creationId xmlns:a16="http://schemas.microsoft.com/office/drawing/2014/main" id="{51BF8D6D-BBBD-694A-9150-6DE0AD4C90BC}"/>
                </a:ext>
              </a:extLst>
            </p:cNvPr>
            <p:cNvSpPr/>
            <p:nvPr/>
          </p:nvSpPr>
          <p:spPr>
            <a:xfrm rot="5400000">
              <a:off x="5529658" y="1728699"/>
              <a:ext cx="352792" cy="1079517"/>
            </a:xfrm>
            <a:prstGeom prst="leftBrace">
              <a:avLst>
                <a:gd name="adj1" fmla="val 8333"/>
                <a:gd name="adj2" fmla="val 52541"/>
              </a:avLst>
            </a:prstGeom>
            <a:ln w="412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" name="busy-text-boxes">
            <a:extLst>
              <a:ext uri="{FF2B5EF4-FFF2-40B4-BE49-F238E27FC236}">
                <a16:creationId xmlns:a16="http://schemas.microsoft.com/office/drawing/2014/main" id="{FCC53959-1906-364C-A6A3-3E9CB74D420E}"/>
              </a:ext>
            </a:extLst>
          </p:cNvPr>
          <p:cNvGrpSpPr/>
          <p:nvPr/>
        </p:nvGrpSpPr>
        <p:grpSpPr>
          <a:xfrm>
            <a:off x="6014045" y="971550"/>
            <a:ext cx="2514714" cy="821140"/>
            <a:chOff x="6014045" y="971550"/>
            <a:chExt cx="2514714" cy="821140"/>
          </a:xfrm>
        </p:grpSpPr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B067A03A-E6C1-9942-8A9E-B4C116F01ABC}"/>
                </a:ext>
              </a:extLst>
            </p:cNvPr>
            <p:cNvGrpSpPr/>
            <p:nvPr/>
          </p:nvGrpSpPr>
          <p:grpSpPr>
            <a:xfrm>
              <a:off x="6014045" y="971550"/>
              <a:ext cx="1453555" cy="821140"/>
              <a:chOff x="6324600" y="1583882"/>
              <a:chExt cx="1453555" cy="821140"/>
            </a:xfrm>
          </p:grpSpPr>
          <p:sp>
            <p:nvSpPr>
              <p:cNvPr id="87" name="Rectangular Callout 86">
                <a:extLst>
                  <a:ext uri="{FF2B5EF4-FFF2-40B4-BE49-F238E27FC236}">
                    <a16:creationId xmlns:a16="http://schemas.microsoft.com/office/drawing/2014/main" id="{49007892-CFB0-5C49-BDDC-A6732B2596E5}"/>
                  </a:ext>
                </a:extLst>
              </p:cNvPr>
              <p:cNvSpPr/>
              <p:nvPr/>
            </p:nvSpPr>
            <p:spPr>
              <a:xfrm>
                <a:off x="6324600" y="1583882"/>
                <a:ext cx="1453555" cy="821140"/>
              </a:xfrm>
              <a:custGeom>
                <a:avLst/>
                <a:gdLst>
                  <a:gd name="connsiteX0" fmla="*/ 0 w 1453555"/>
                  <a:gd name="connsiteY0" fmla="*/ 0 h 412910"/>
                  <a:gd name="connsiteX1" fmla="*/ 242259 w 1453555"/>
                  <a:gd name="connsiteY1" fmla="*/ 0 h 412910"/>
                  <a:gd name="connsiteX2" fmla="*/ 242259 w 1453555"/>
                  <a:gd name="connsiteY2" fmla="*/ 0 h 412910"/>
                  <a:gd name="connsiteX3" fmla="*/ 605648 w 1453555"/>
                  <a:gd name="connsiteY3" fmla="*/ 0 h 412910"/>
                  <a:gd name="connsiteX4" fmla="*/ 1453555 w 1453555"/>
                  <a:gd name="connsiteY4" fmla="*/ 0 h 412910"/>
                  <a:gd name="connsiteX5" fmla="*/ 1453555 w 1453555"/>
                  <a:gd name="connsiteY5" fmla="*/ 240864 h 412910"/>
                  <a:gd name="connsiteX6" fmla="*/ 1453555 w 1453555"/>
                  <a:gd name="connsiteY6" fmla="*/ 240864 h 412910"/>
                  <a:gd name="connsiteX7" fmla="*/ 1453555 w 1453555"/>
                  <a:gd name="connsiteY7" fmla="*/ 344092 h 412910"/>
                  <a:gd name="connsiteX8" fmla="*/ 1453555 w 1453555"/>
                  <a:gd name="connsiteY8" fmla="*/ 412910 h 412910"/>
                  <a:gd name="connsiteX9" fmla="*/ 605648 w 1453555"/>
                  <a:gd name="connsiteY9" fmla="*/ 412910 h 412910"/>
                  <a:gd name="connsiteX10" fmla="*/ 341658 w 1453555"/>
                  <a:gd name="connsiteY10" fmla="*/ 1351492 h 412910"/>
                  <a:gd name="connsiteX11" fmla="*/ 242259 w 1453555"/>
                  <a:gd name="connsiteY11" fmla="*/ 412910 h 412910"/>
                  <a:gd name="connsiteX12" fmla="*/ 0 w 1453555"/>
                  <a:gd name="connsiteY12" fmla="*/ 412910 h 412910"/>
                  <a:gd name="connsiteX13" fmla="*/ 0 w 1453555"/>
                  <a:gd name="connsiteY13" fmla="*/ 344092 h 412910"/>
                  <a:gd name="connsiteX14" fmla="*/ 0 w 1453555"/>
                  <a:gd name="connsiteY14" fmla="*/ 240864 h 412910"/>
                  <a:gd name="connsiteX15" fmla="*/ 0 w 1453555"/>
                  <a:gd name="connsiteY15" fmla="*/ 240864 h 412910"/>
                  <a:gd name="connsiteX16" fmla="*/ 0 w 1453555"/>
                  <a:gd name="connsiteY16" fmla="*/ 0 h 412910"/>
                  <a:gd name="connsiteX0" fmla="*/ 0 w 1453555"/>
                  <a:gd name="connsiteY0" fmla="*/ 0 h 1351492"/>
                  <a:gd name="connsiteX1" fmla="*/ 242259 w 1453555"/>
                  <a:gd name="connsiteY1" fmla="*/ 0 h 1351492"/>
                  <a:gd name="connsiteX2" fmla="*/ 242259 w 1453555"/>
                  <a:gd name="connsiteY2" fmla="*/ 0 h 1351492"/>
                  <a:gd name="connsiteX3" fmla="*/ 605648 w 1453555"/>
                  <a:gd name="connsiteY3" fmla="*/ 0 h 1351492"/>
                  <a:gd name="connsiteX4" fmla="*/ 1453555 w 1453555"/>
                  <a:gd name="connsiteY4" fmla="*/ 0 h 1351492"/>
                  <a:gd name="connsiteX5" fmla="*/ 1453555 w 1453555"/>
                  <a:gd name="connsiteY5" fmla="*/ 240864 h 1351492"/>
                  <a:gd name="connsiteX6" fmla="*/ 1453555 w 1453555"/>
                  <a:gd name="connsiteY6" fmla="*/ 240864 h 1351492"/>
                  <a:gd name="connsiteX7" fmla="*/ 1453555 w 1453555"/>
                  <a:gd name="connsiteY7" fmla="*/ 344092 h 1351492"/>
                  <a:gd name="connsiteX8" fmla="*/ 1453555 w 1453555"/>
                  <a:gd name="connsiteY8" fmla="*/ 412910 h 1351492"/>
                  <a:gd name="connsiteX9" fmla="*/ 605648 w 1453555"/>
                  <a:gd name="connsiteY9" fmla="*/ 412910 h 1351492"/>
                  <a:gd name="connsiteX10" fmla="*/ 341658 w 1453555"/>
                  <a:gd name="connsiteY10" fmla="*/ 1351492 h 1351492"/>
                  <a:gd name="connsiteX11" fmla="*/ 443427 w 1453555"/>
                  <a:gd name="connsiteY11" fmla="*/ 431198 h 1351492"/>
                  <a:gd name="connsiteX12" fmla="*/ 0 w 1453555"/>
                  <a:gd name="connsiteY12" fmla="*/ 412910 h 1351492"/>
                  <a:gd name="connsiteX13" fmla="*/ 0 w 1453555"/>
                  <a:gd name="connsiteY13" fmla="*/ 344092 h 1351492"/>
                  <a:gd name="connsiteX14" fmla="*/ 0 w 1453555"/>
                  <a:gd name="connsiteY14" fmla="*/ 240864 h 1351492"/>
                  <a:gd name="connsiteX15" fmla="*/ 0 w 1453555"/>
                  <a:gd name="connsiteY15" fmla="*/ 240864 h 1351492"/>
                  <a:gd name="connsiteX16" fmla="*/ 0 w 1453555"/>
                  <a:gd name="connsiteY16" fmla="*/ 0 h 1351492"/>
                  <a:gd name="connsiteX0" fmla="*/ 0 w 1453555"/>
                  <a:gd name="connsiteY0" fmla="*/ 0 h 821140"/>
                  <a:gd name="connsiteX1" fmla="*/ 242259 w 1453555"/>
                  <a:gd name="connsiteY1" fmla="*/ 0 h 821140"/>
                  <a:gd name="connsiteX2" fmla="*/ 242259 w 1453555"/>
                  <a:gd name="connsiteY2" fmla="*/ 0 h 821140"/>
                  <a:gd name="connsiteX3" fmla="*/ 605648 w 1453555"/>
                  <a:gd name="connsiteY3" fmla="*/ 0 h 821140"/>
                  <a:gd name="connsiteX4" fmla="*/ 1453555 w 1453555"/>
                  <a:gd name="connsiteY4" fmla="*/ 0 h 821140"/>
                  <a:gd name="connsiteX5" fmla="*/ 1453555 w 1453555"/>
                  <a:gd name="connsiteY5" fmla="*/ 240864 h 821140"/>
                  <a:gd name="connsiteX6" fmla="*/ 1453555 w 1453555"/>
                  <a:gd name="connsiteY6" fmla="*/ 240864 h 821140"/>
                  <a:gd name="connsiteX7" fmla="*/ 1453555 w 1453555"/>
                  <a:gd name="connsiteY7" fmla="*/ 344092 h 821140"/>
                  <a:gd name="connsiteX8" fmla="*/ 1453555 w 1453555"/>
                  <a:gd name="connsiteY8" fmla="*/ 412910 h 821140"/>
                  <a:gd name="connsiteX9" fmla="*/ 605648 w 1453555"/>
                  <a:gd name="connsiteY9" fmla="*/ 412910 h 821140"/>
                  <a:gd name="connsiteX10" fmla="*/ 423954 w 1453555"/>
                  <a:gd name="connsiteY10" fmla="*/ 821140 h 821140"/>
                  <a:gd name="connsiteX11" fmla="*/ 443427 w 1453555"/>
                  <a:gd name="connsiteY11" fmla="*/ 431198 h 821140"/>
                  <a:gd name="connsiteX12" fmla="*/ 0 w 1453555"/>
                  <a:gd name="connsiteY12" fmla="*/ 412910 h 821140"/>
                  <a:gd name="connsiteX13" fmla="*/ 0 w 1453555"/>
                  <a:gd name="connsiteY13" fmla="*/ 344092 h 821140"/>
                  <a:gd name="connsiteX14" fmla="*/ 0 w 1453555"/>
                  <a:gd name="connsiteY14" fmla="*/ 240864 h 821140"/>
                  <a:gd name="connsiteX15" fmla="*/ 0 w 1453555"/>
                  <a:gd name="connsiteY15" fmla="*/ 240864 h 821140"/>
                  <a:gd name="connsiteX16" fmla="*/ 0 w 1453555"/>
                  <a:gd name="connsiteY16" fmla="*/ 0 h 821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453555" h="821140">
                    <a:moveTo>
                      <a:pt x="0" y="0"/>
                    </a:moveTo>
                    <a:lnTo>
                      <a:pt x="242259" y="0"/>
                    </a:lnTo>
                    <a:lnTo>
                      <a:pt x="242259" y="0"/>
                    </a:lnTo>
                    <a:lnTo>
                      <a:pt x="605648" y="0"/>
                    </a:lnTo>
                    <a:lnTo>
                      <a:pt x="1453555" y="0"/>
                    </a:lnTo>
                    <a:lnTo>
                      <a:pt x="1453555" y="240864"/>
                    </a:lnTo>
                    <a:lnTo>
                      <a:pt x="1453555" y="240864"/>
                    </a:lnTo>
                    <a:lnTo>
                      <a:pt x="1453555" y="344092"/>
                    </a:lnTo>
                    <a:lnTo>
                      <a:pt x="1453555" y="412910"/>
                    </a:lnTo>
                    <a:lnTo>
                      <a:pt x="605648" y="412910"/>
                    </a:lnTo>
                    <a:lnTo>
                      <a:pt x="423954" y="821140"/>
                    </a:lnTo>
                    <a:lnTo>
                      <a:pt x="443427" y="431198"/>
                    </a:lnTo>
                    <a:lnTo>
                      <a:pt x="0" y="412910"/>
                    </a:lnTo>
                    <a:lnTo>
                      <a:pt x="0" y="344092"/>
                    </a:lnTo>
                    <a:lnTo>
                      <a:pt x="0" y="240864"/>
                    </a:lnTo>
                    <a:lnTo>
                      <a:pt x="0" y="2408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endParaRP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530CFF45-FFA3-6247-B2DB-D24F1696CF3C}"/>
                  </a:ext>
                </a:extLst>
              </p:cNvPr>
              <p:cNvSpPr txBox="1"/>
              <p:nvPr/>
            </p:nvSpPr>
            <p:spPr>
              <a:xfrm>
                <a:off x="6363072" y="1617929"/>
                <a:ext cx="13718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i="1" dirty="0">
                    <a:solidFill>
                      <a:schemeClr val="bg1"/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Are you busy?</a:t>
                </a:r>
              </a:p>
            </p:txBody>
          </p:sp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3E280505-35B4-F94A-A6D8-B90EB735780E}"/>
                </a:ext>
              </a:extLst>
            </p:cNvPr>
            <p:cNvGrpSpPr/>
            <p:nvPr/>
          </p:nvGrpSpPr>
          <p:grpSpPr>
            <a:xfrm>
              <a:off x="7553813" y="971550"/>
              <a:ext cx="974946" cy="821140"/>
              <a:chOff x="6324601" y="1583882"/>
              <a:chExt cx="974946" cy="821140"/>
            </a:xfrm>
          </p:grpSpPr>
          <p:sp>
            <p:nvSpPr>
              <p:cNvPr id="92" name="Rectangular Callout 86">
                <a:extLst>
                  <a:ext uri="{FF2B5EF4-FFF2-40B4-BE49-F238E27FC236}">
                    <a16:creationId xmlns:a16="http://schemas.microsoft.com/office/drawing/2014/main" id="{30295C0C-3819-7248-8B87-2A1C5FD38032}"/>
                  </a:ext>
                </a:extLst>
              </p:cNvPr>
              <p:cNvSpPr/>
              <p:nvPr/>
            </p:nvSpPr>
            <p:spPr>
              <a:xfrm>
                <a:off x="6324601" y="1583882"/>
                <a:ext cx="936476" cy="821140"/>
              </a:xfrm>
              <a:custGeom>
                <a:avLst/>
                <a:gdLst>
                  <a:gd name="connsiteX0" fmla="*/ 0 w 1453555"/>
                  <a:gd name="connsiteY0" fmla="*/ 0 h 412910"/>
                  <a:gd name="connsiteX1" fmla="*/ 242259 w 1453555"/>
                  <a:gd name="connsiteY1" fmla="*/ 0 h 412910"/>
                  <a:gd name="connsiteX2" fmla="*/ 242259 w 1453555"/>
                  <a:gd name="connsiteY2" fmla="*/ 0 h 412910"/>
                  <a:gd name="connsiteX3" fmla="*/ 605648 w 1453555"/>
                  <a:gd name="connsiteY3" fmla="*/ 0 h 412910"/>
                  <a:gd name="connsiteX4" fmla="*/ 1453555 w 1453555"/>
                  <a:gd name="connsiteY4" fmla="*/ 0 h 412910"/>
                  <a:gd name="connsiteX5" fmla="*/ 1453555 w 1453555"/>
                  <a:gd name="connsiteY5" fmla="*/ 240864 h 412910"/>
                  <a:gd name="connsiteX6" fmla="*/ 1453555 w 1453555"/>
                  <a:gd name="connsiteY6" fmla="*/ 240864 h 412910"/>
                  <a:gd name="connsiteX7" fmla="*/ 1453555 w 1453555"/>
                  <a:gd name="connsiteY7" fmla="*/ 344092 h 412910"/>
                  <a:gd name="connsiteX8" fmla="*/ 1453555 w 1453555"/>
                  <a:gd name="connsiteY8" fmla="*/ 412910 h 412910"/>
                  <a:gd name="connsiteX9" fmla="*/ 605648 w 1453555"/>
                  <a:gd name="connsiteY9" fmla="*/ 412910 h 412910"/>
                  <a:gd name="connsiteX10" fmla="*/ 341658 w 1453555"/>
                  <a:gd name="connsiteY10" fmla="*/ 1351492 h 412910"/>
                  <a:gd name="connsiteX11" fmla="*/ 242259 w 1453555"/>
                  <a:gd name="connsiteY11" fmla="*/ 412910 h 412910"/>
                  <a:gd name="connsiteX12" fmla="*/ 0 w 1453555"/>
                  <a:gd name="connsiteY12" fmla="*/ 412910 h 412910"/>
                  <a:gd name="connsiteX13" fmla="*/ 0 w 1453555"/>
                  <a:gd name="connsiteY13" fmla="*/ 344092 h 412910"/>
                  <a:gd name="connsiteX14" fmla="*/ 0 w 1453555"/>
                  <a:gd name="connsiteY14" fmla="*/ 240864 h 412910"/>
                  <a:gd name="connsiteX15" fmla="*/ 0 w 1453555"/>
                  <a:gd name="connsiteY15" fmla="*/ 240864 h 412910"/>
                  <a:gd name="connsiteX16" fmla="*/ 0 w 1453555"/>
                  <a:gd name="connsiteY16" fmla="*/ 0 h 412910"/>
                  <a:gd name="connsiteX0" fmla="*/ 0 w 1453555"/>
                  <a:gd name="connsiteY0" fmla="*/ 0 h 1351492"/>
                  <a:gd name="connsiteX1" fmla="*/ 242259 w 1453555"/>
                  <a:gd name="connsiteY1" fmla="*/ 0 h 1351492"/>
                  <a:gd name="connsiteX2" fmla="*/ 242259 w 1453555"/>
                  <a:gd name="connsiteY2" fmla="*/ 0 h 1351492"/>
                  <a:gd name="connsiteX3" fmla="*/ 605648 w 1453555"/>
                  <a:gd name="connsiteY3" fmla="*/ 0 h 1351492"/>
                  <a:gd name="connsiteX4" fmla="*/ 1453555 w 1453555"/>
                  <a:gd name="connsiteY4" fmla="*/ 0 h 1351492"/>
                  <a:gd name="connsiteX5" fmla="*/ 1453555 w 1453555"/>
                  <a:gd name="connsiteY5" fmla="*/ 240864 h 1351492"/>
                  <a:gd name="connsiteX6" fmla="*/ 1453555 w 1453555"/>
                  <a:gd name="connsiteY6" fmla="*/ 240864 h 1351492"/>
                  <a:gd name="connsiteX7" fmla="*/ 1453555 w 1453555"/>
                  <a:gd name="connsiteY7" fmla="*/ 344092 h 1351492"/>
                  <a:gd name="connsiteX8" fmla="*/ 1453555 w 1453555"/>
                  <a:gd name="connsiteY8" fmla="*/ 412910 h 1351492"/>
                  <a:gd name="connsiteX9" fmla="*/ 605648 w 1453555"/>
                  <a:gd name="connsiteY9" fmla="*/ 412910 h 1351492"/>
                  <a:gd name="connsiteX10" fmla="*/ 341658 w 1453555"/>
                  <a:gd name="connsiteY10" fmla="*/ 1351492 h 1351492"/>
                  <a:gd name="connsiteX11" fmla="*/ 443427 w 1453555"/>
                  <a:gd name="connsiteY11" fmla="*/ 431198 h 1351492"/>
                  <a:gd name="connsiteX12" fmla="*/ 0 w 1453555"/>
                  <a:gd name="connsiteY12" fmla="*/ 412910 h 1351492"/>
                  <a:gd name="connsiteX13" fmla="*/ 0 w 1453555"/>
                  <a:gd name="connsiteY13" fmla="*/ 344092 h 1351492"/>
                  <a:gd name="connsiteX14" fmla="*/ 0 w 1453555"/>
                  <a:gd name="connsiteY14" fmla="*/ 240864 h 1351492"/>
                  <a:gd name="connsiteX15" fmla="*/ 0 w 1453555"/>
                  <a:gd name="connsiteY15" fmla="*/ 240864 h 1351492"/>
                  <a:gd name="connsiteX16" fmla="*/ 0 w 1453555"/>
                  <a:gd name="connsiteY16" fmla="*/ 0 h 1351492"/>
                  <a:gd name="connsiteX0" fmla="*/ 0 w 1453555"/>
                  <a:gd name="connsiteY0" fmla="*/ 0 h 821140"/>
                  <a:gd name="connsiteX1" fmla="*/ 242259 w 1453555"/>
                  <a:gd name="connsiteY1" fmla="*/ 0 h 821140"/>
                  <a:gd name="connsiteX2" fmla="*/ 242259 w 1453555"/>
                  <a:gd name="connsiteY2" fmla="*/ 0 h 821140"/>
                  <a:gd name="connsiteX3" fmla="*/ 605648 w 1453555"/>
                  <a:gd name="connsiteY3" fmla="*/ 0 h 821140"/>
                  <a:gd name="connsiteX4" fmla="*/ 1453555 w 1453555"/>
                  <a:gd name="connsiteY4" fmla="*/ 0 h 821140"/>
                  <a:gd name="connsiteX5" fmla="*/ 1453555 w 1453555"/>
                  <a:gd name="connsiteY5" fmla="*/ 240864 h 821140"/>
                  <a:gd name="connsiteX6" fmla="*/ 1453555 w 1453555"/>
                  <a:gd name="connsiteY6" fmla="*/ 240864 h 821140"/>
                  <a:gd name="connsiteX7" fmla="*/ 1453555 w 1453555"/>
                  <a:gd name="connsiteY7" fmla="*/ 344092 h 821140"/>
                  <a:gd name="connsiteX8" fmla="*/ 1453555 w 1453555"/>
                  <a:gd name="connsiteY8" fmla="*/ 412910 h 821140"/>
                  <a:gd name="connsiteX9" fmla="*/ 605648 w 1453555"/>
                  <a:gd name="connsiteY9" fmla="*/ 412910 h 821140"/>
                  <a:gd name="connsiteX10" fmla="*/ 441009 w 1453555"/>
                  <a:gd name="connsiteY10" fmla="*/ 821140 h 821140"/>
                  <a:gd name="connsiteX11" fmla="*/ 443427 w 1453555"/>
                  <a:gd name="connsiteY11" fmla="*/ 431198 h 821140"/>
                  <a:gd name="connsiteX12" fmla="*/ 0 w 1453555"/>
                  <a:gd name="connsiteY12" fmla="*/ 412910 h 821140"/>
                  <a:gd name="connsiteX13" fmla="*/ 0 w 1453555"/>
                  <a:gd name="connsiteY13" fmla="*/ 344092 h 821140"/>
                  <a:gd name="connsiteX14" fmla="*/ 0 w 1453555"/>
                  <a:gd name="connsiteY14" fmla="*/ 240864 h 821140"/>
                  <a:gd name="connsiteX15" fmla="*/ 0 w 1453555"/>
                  <a:gd name="connsiteY15" fmla="*/ 240864 h 821140"/>
                  <a:gd name="connsiteX16" fmla="*/ 0 w 1453555"/>
                  <a:gd name="connsiteY16" fmla="*/ 0 h 821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453555" h="821140">
                    <a:moveTo>
                      <a:pt x="0" y="0"/>
                    </a:moveTo>
                    <a:lnTo>
                      <a:pt x="242259" y="0"/>
                    </a:lnTo>
                    <a:lnTo>
                      <a:pt x="242259" y="0"/>
                    </a:lnTo>
                    <a:lnTo>
                      <a:pt x="605648" y="0"/>
                    </a:lnTo>
                    <a:lnTo>
                      <a:pt x="1453555" y="0"/>
                    </a:lnTo>
                    <a:lnTo>
                      <a:pt x="1453555" y="240864"/>
                    </a:lnTo>
                    <a:lnTo>
                      <a:pt x="1453555" y="240864"/>
                    </a:lnTo>
                    <a:lnTo>
                      <a:pt x="1453555" y="344092"/>
                    </a:lnTo>
                    <a:lnTo>
                      <a:pt x="1453555" y="412910"/>
                    </a:lnTo>
                    <a:lnTo>
                      <a:pt x="605648" y="412910"/>
                    </a:lnTo>
                    <a:lnTo>
                      <a:pt x="441009" y="821140"/>
                    </a:lnTo>
                    <a:lnTo>
                      <a:pt x="443427" y="431198"/>
                    </a:lnTo>
                    <a:lnTo>
                      <a:pt x="0" y="412910"/>
                    </a:lnTo>
                    <a:lnTo>
                      <a:pt x="0" y="344092"/>
                    </a:lnTo>
                    <a:lnTo>
                      <a:pt x="0" y="240864"/>
                    </a:lnTo>
                    <a:lnTo>
                      <a:pt x="0" y="2408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endParaRPr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3F9032E2-4875-C94D-ADF2-DFB1A052290A}"/>
                  </a:ext>
                </a:extLst>
              </p:cNvPr>
              <p:cNvSpPr txBox="1"/>
              <p:nvPr/>
            </p:nvSpPr>
            <p:spPr>
              <a:xfrm>
                <a:off x="6363072" y="1617929"/>
                <a:ext cx="9364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i="1" dirty="0">
                    <a:solidFill>
                      <a:schemeClr val="bg1"/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Go busy!</a:t>
                </a:r>
              </a:p>
            </p:txBody>
          </p:sp>
        </p:grpSp>
      </p:grpSp>
      <p:grpSp>
        <p:nvGrpSpPr>
          <p:cNvPr id="104" name="last-group">
            <a:extLst>
              <a:ext uri="{FF2B5EF4-FFF2-40B4-BE49-F238E27FC236}">
                <a16:creationId xmlns:a16="http://schemas.microsoft.com/office/drawing/2014/main" id="{8241984D-65C3-6D41-A97B-30DCB677785B}"/>
              </a:ext>
            </a:extLst>
          </p:cNvPr>
          <p:cNvGrpSpPr/>
          <p:nvPr/>
        </p:nvGrpSpPr>
        <p:grpSpPr>
          <a:xfrm>
            <a:off x="558616" y="1885950"/>
            <a:ext cx="8058885" cy="3158933"/>
            <a:chOff x="558616" y="1894038"/>
            <a:chExt cx="8058885" cy="3158933"/>
          </a:xfrm>
        </p:grpSpPr>
        <p:sp>
          <p:nvSpPr>
            <p:cNvPr id="94" name="Down Arrow 93">
              <a:extLst>
                <a:ext uri="{FF2B5EF4-FFF2-40B4-BE49-F238E27FC236}">
                  <a16:creationId xmlns:a16="http://schemas.microsoft.com/office/drawing/2014/main" id="{CE5C8E98-1505-C640-8C8B-EA7DDCDF0883}"/>
                </a:ext>
              </a:extLst>
            </p:cNvPr>
            <p:cNvSpPr/>
            <p:nvPr/>
          </p:nvSpPr>
          <p:spPr>
            <a:xfrm rot="13678126">
              <a:off x="4851735" y="3452662"/>
              <a:ext cx="570507" cy="829586"/>
            </a:xfrm>
            <a:prstGeom prst="downArrow">
              <a:avLst>
                <a:gd name="adj1" fmla="val 50000"/>
                <a:gd name="adj2" fmla="val 38697"/>
              </a:avLst>
            </a:prstGeom>
            <a:solidFill>
              <a:schemeClr val="tx1">
                <a:lumMod val="75000"/>
              </a:schemeClr>
            </a:solidFill>
            <a:ln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endParaRPr>
            </a:p>
          </p:txBody>
        </p: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44147E11-9849-C446-9300-A3D9DF20FD34}"/>
                </a:ext>
              </a:extLst>
            </p:cNvPr>
            <p:cNvGrpSpPr/>
            <p:nvPr/>
          </p:nvGrpSpPr>
          <p:grpSpPr>
            <a:xfrm>
              <a:off x="5512743" y="2647950"/>
              <a:ext cx="3104758" cy="1117722"/>
              <a:chOff x="5741343" y="2647950"/>
              <a:chExt cx="3104758" cy="1117722"/>
            </a:xfrm>
          </p:grpSpPr>
          <p:sp>
            <p:nvSpPr>
              <p:cNvPr id="95" name="Rounded Rectangle 94">
                <a:extLst>
                  <a:ext uri="{FF2B5EF4-FFF2-40B4-BE49-F238E27FC236}">
                    <a16:creationId xmlns:a16="http://schemas.microsoft.com/office/drawing/2014/main" id="{5FA64C9A-7A1A-674D-A38A-BED41E17760F}"/>
                  </a:ext>
                </a:extLst>
              </p:cNvPr>
              <p:cNvSpPr/>
              <p:nvPr/>
            </p:nvSpPr>
            <p:spPr>
              <a:xfrm>
                <a:off x="5741343" y="2647950"/>
                <a:ext cx="3097857" cy="1117722"/>
              </a:xfrm>
              <a:prstGeom prst="roundRect">
                <a:avLst/>
              </a:prstGeom>
              <a:solidFill>
                <a:srgbClr val="FF000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endParaRPr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4D3886FD-DDF6-DB40-BB51-ABEEAE7FC824}"/>
                  </a:ext>
                </a:extLst>
              </p:cNvPr>
              <p:cNvSpPr txBox="1"/>
              <p:nvPr/>
            </p:nvSpPr>
            <p:spPr>
              <a:xfrm>
                <a:off x="5837393" y="2693043"/>
                <a:ext cx="3008708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i="1" dirty="0">
                    <a:latin typeface="Gill Sans" panose="020B0502020104020203" pitchFamily="34" charset="-79"/>
                    <a:cs typeface="Gill Sans" panose="020B0502020104020203" pitchFamily="34" charset="-79"/>
                  </a:rPr>
                  <a:t>How to leverage </a:t>
                </a:r>
                <a:r>
                  <a:rPr lang="en-US" sz="2000" i="1" dirty="0" err="1">
                    <a:latin typeface="Gill Sans" panose="020B0502020104020203" pitchFamily="34" charset="-79"/>
                    <a:cs typeface="Gill Sans" panose="020B0502020104020203" pitchFamily="34" charset="-79"/>
                  </a:rPr>
                  <a:t>NVMe</a:t>
                </a:r>
                <a:r>
                  <a:rPr lang="en-US" sz="2000" i="1" dirty="0">
                    <a:latin typeface="Gill Sans" panose="020B0502020104020203" pitchFamily="34" charset="-79"/>
                    <a:cs typeface="Gill Sans" panose="020B0502020104020203" pitchFamily="34" charset="-79"/>
                  </a:rPr>
                  <a:t> PLM </a:t>
                </a:r>
              </a:p>
              <a:p>
                <a:pPr algn="ctr"/>
                <a:r>
                  <a:rPr lang="en-US" sz="2000" i="1" dirty="0">
                    <a:latin typeface="Gill Sans" panose="020B0502020104020203" pitchFamily="34" charset="-79"/>
                    <a:cs typeface="Gill Sans" panose="020B0502020104020203" pitchFamily="34" charset="-79"/>
                  </a:rPr>
                  <a:t>and enhance it</a:t>
                </a:r>
              </a:p>
              <a:p>
                <a:pPr algn="ctr"/>
                <a:r>
                  <a:rPr lang="en-US" sz="2000" i="1" dirty="0">
                    <a:latin typeface="Gill Sans" panose="020B0502020104020203" pitchFamily="34" charset="-79"/>
                    <a:cs typeface="Gill Sans" panose="020B0502020104020203" pitchFamily="34" charset="-79"/>
                  </a:rPr>
                  <a:t>for predictable latencies? </a:t>
                </a:r>
              </a:p>
            </p:txBody>
          </p:sp>
        </p:grp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67F67A50-DABE-C740-BB9B-6B464C4BE5F6}"/>
                </a:ext>
              </a:extLst>
            </p:cNvPr>
            <p:cNvSpPr/>
            <p:nvPr/>
          </p:nvSpPr>
          <p:spPr>
            <a:xfrm>
              <a:off x="558616" y="3614081"/>
              <a:ext cx="4241984" cy="1438890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endParaRP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021CB42B-C10F-3A4E-AA78-C91308D32E6D}"/>
                </a:ext>
              </a:extLst>
            </p:cNvPr>
            <p:cNvSpPr/>
            <p:nvPr/>
          </p:nvSpPr>
          <p:spPr>
            <a:xfrm>
              <a:off x="570201" y="1894038"/>
              <a:ext cx="4241984" cy="754212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endParaRPr>
            </a:p>
          </p:txBody>
        </p:sp>
        <p:sp>
          <p:nvSpPr>
            <p:cNvPr id="103" name="Down Arrow 102">
              <a:extLst>
                <a:ext uri="{FF2B5EF4-FFF2-40B4-BE49-F238E27FC236}">
                  <a16:creationId xmlns:a16="http://schemas.microsoft.com/office/drawing/2014/main" id="{57F705E8-3AE5-5F40-9E34-FFE0C2BC4D31}"/>
                </a:ext>
              </a:extLst>
            </p:cNvPr>
            <p:cNvSpPr/>
            <p:nvPr/>
          </p:nvSpPr>
          <p:spPr>
            <a:xfrm rot="17940339">
              <a:off x="4830271" y="2234121"/>
              <a:ext cx="570507" cy="708150"/>
            </a:xfrm>
            <a:prstGeom prst="downArrow">
              <a:avLst>
                <a:gd name="adj1" fmla="val 50000"/>
                <a:gd name="adj2" fmla="val 38697"/>
              </a:avLst>
            </a:prstGeom>
            <a:solidFill>
              <a:schemeClr val="tx1">
                <a:lumMod val="75000"/>
              </a:schemeClr>
            </a:solidFill>
            <a:ln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endParaRPr>
            </a:p>
          </p:txBody>
        </p:sp>
      </p:grpSp>
      <p:sp>
        <p:nvSpPr>
          <p:cNvPr id="114" name="TextBox 113">
            <a:extLst>
              <a:ext uri="{FF2B5EF4-FFF2-40B4-BE49-F238E27FC236}">
                <a16:creationId xmlns:a16="http://schemas.microsoft.com/office/drawing/2014/main" id="{D0511753-817F-DD41-8DBD-09923B0DC9A8}"/>
              </a:ext>
            </a:extLst>
          </p:cNvPr>
          <p:cNvSpPr txBox="1"/>
          <p:nvPr/>
        </p:nvSpPr>
        <p:spPr>
          <a:xfrm>
            <a:off x="6696364" y="44611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US" dirty="0">
              <a:solidFill>
                <a:schemeClr val="bg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65224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>
            <a:extLst>
              <a:ext uri="{FF2B5EF4-FFF2-40B4-BE49-F238E27FC236}">
                <a16:creationId xmlns:a16="http://schemas.microsoft.com/office/drawing/2014/main" id="{EA79412F-E535-D346-9C82-64DE94310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IODA Story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8DAC517-2F58-8C4A-9A17-C94C93D895D4}"/>
              </a:ext>
            </a:extLst>
          </p:cNvPr>
          <p:cNvGrpSpPr/>
          <p:nvPr/>
        </p:nvGrpSpPr>
        <p:grpSpPr>
          <a:xfrm>
            <a:off x="369692" y="1352550"/>
            <a:ext cx="4655104" cy="1066800"/>
            <a:chOff x="445892" y="1733550"/>
            <a:chExt cx="4655104" cy="106680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7EF554A-A8BF-7349-ABE7-DD81627E461E}"/>
                </a:ext>
              </a:extLst>
            </p:cNvPr>
            <p:cNvSpPr txBox="1"/>
            <p:nvPr/>
          </p:nvSpPr>
          <p:spPr>
            <a:xfrm>
              <a:off x="784894" y="2114550"/>
              <a:ext cx="38765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l">
                <a:buFont typeface="Wingdings" pitchFamily="2" charset="2"/>
                <a:buChar char="§"/>
              </a:pPr>
              <a:r>
                <a:rPr lang="en-US" b="1" i="1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Simple</a:t>
              </a:r>
              <a:r>
                <a:rPr lang="en-US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 policies for efficiency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C7A7BFA-FE73-5946-85FF-1258C81F4A1C}"/>
                </a:ext>
              </a:extLst>
            </p:cNvPr>
            <p:cNvSpPr txBox="1"/>
            <p:nvPr/>
          </p:nvSpPr>
          <p:spPr>
            <a:xfrm>
              <a:off x="785776" y="2431018"/>
              <a:ext cx="43152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pitchFamily="2" charset="2"/>
                <a:buChar char="§"/>
              </a:pPr>
              <a:r>
                <a:rPr lang="en-US" b="1" i="1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Minimal changes </a:t>
              </a:r>
              <a:r>
                <a:rPr lang="en-US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for easy deployment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52CA1E4-8A01-404F-A2A9-153220DB0301}"/>
                </a:ext>
              </a:extLst>
            </p:cNvPr>
            <p:cNvSpPr txBox="1"/>
            <p:nvPr/>
          </p:nvSpPr>
          <p:spPr>
            <a:xfrm>
              <a:off x="445892" y="1733550"/>
              <a:ext cx="23583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 algn="l">
                <a:buFont typeface="Wingdings" pitchFamily="2" charset="2"/>
                <a:buChar char="q"/>
              </a:pPr>
              <a:r>
                <a:rPr lang="en-US" sz="2000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Design Principles: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3F0F653-1AC0-0142-8C2C-9CC8BDE5A66F}"/>
              </a:ext>
            </a:extLst>
          </p:cNvPr>
          <p:cNvGrpSpPr/>
          <p:nvPr/>
        </p:nvGrpSpPr>
        <p:grpSpPr>
          <a:xfrm>
            <a:off x="365419" y="1581150"/>
            <a:ext cx="7940381" cy="2057400"/>
            <a:chOff x="365419" y="1398118"/>
            <a:chExt cx="7940381" cy="2057400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838304D4-403E-9C4B-9177-A5514841E25A}"/>
                </a:ext>
              </a:extLst>
            </p:cNvPr>
            <p:cNvGrpSpPr/>
            <p:nvPr/>
          </p:nvGrpSpPr>
          <p:grpSpPr>
            <a:xfrm>
              <a:off x="5909166" y="1398118"/>
              <a:ext cx="2396634" cy="2057400"/>
              <a:chOff x="5334000" y="1321325"/>
              <a:chExt cx="2396634" cy="2057400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49A458A0-3306-CC42-84C8-38FF0FDD9A2F}"/>
                  </a:ext>
                </a:extLst>
              </p:cNvPr>
              <p:cNvGrpSpPr/>
              <p:nvPr/>
            </p:nvGrpSpPr>
            <p:grpSpPr>
              <a:xfrm>
                <a:off x="5570236" y="1920607"/>
                <a:ext cx="2160398" cy="1381918"/>
                <a:chOff x="538480" y="2104525"/>
                <a:chExt cx="2160398" cy="1381918"/>
              </a:xfrm>
            </p:grpSpPr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4A7A66D7-AA67-F343-9193-CB3085BF8636}"/>
                    </a:ext>
                  </a:extLst>
                </p:cNvPr>
                <p:cNvSpPr txBox="1"/>
                <p:nvPr/>
              </p:nvSpPr>
              <p:spPr>
                <a:xfrm>
                  <a:off x="889187" y="3117111"/>
                  <a:ext cx="149670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>
                    <a:buSzPct val="120000"/>
                  </a:pPr>
                  <a:r>
                    <a:rPr lang="en-US" b="1" i="1" dirty="0">
                      <a:solidFill>
                        <a:srgbClr val="FF0000"/>
                      </a:solidFill>
                      <a:latin typeface="Gill Sans SemiBold" panose="020B0502020104020203" pitchFamily="34" charset="-79"/>
                      <a:cs typeface="Gill Sans SemiBold" panose="020B0502020104020203" pitchFamily="34" charset="-79"/>
                    </a:rPr>
                    <a:t>Complex</a:t>
                  </a:r>
                  <a:endParaRPr lang="en-US" dirty="0">
                    <a:solidFill>
                      <a:schemeClr val="bg1"/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endParaRPr>
                </a:p>
              </p:txBody>
            </p:sp>
            <p:pic>
              <p:nvPicPr>
                <p:cNvPr id="37" name="Graphic 36" descr="Badge Unfollow with solid fill">
                  <a:extLst>
                    <a:ext uri="{FF2B5EF4-FFF2-40B4-BE49-F238E27FC236}">
                      <a16:creationId xmlns:a16="http://schemas.microsoft.com/office/drawing/2014/main" id="{95F2022D-5082-A646-8AD7-530986F4757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48828" y="3109386"/>
                  <a:ext cx="365760" cy="365760"/>
                </a:xfrm>
                <a:prstGeom prst="rect">
                  <a:avLst/>
                </a:prstGeom>
              </p:spPr>
            </p:pic>
            <p:pic>
              <p:nvPicPr>
                <p:cNvPr id="38" name="Graphic 37" descr="Badge Unfollow with solid fill">
                  <a:extLst>
                    <a:ext uri="{FF2B5EF4-FFF2-40B4-BE49-F238E27FC236}">
                      <a16:creationId xmlns:a16="http://schemas.microsoft.com/office/drawing/2014/main" id="{4D6146DC-1C60-9146-AEEC-CB0C2241163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8480" y="2129761"/>
                  <a:ext cx="365760" cy="365760"/>
                </a:xfrm>
                <a:prstGeom prst="rect">
                  <a:avLst/>
                </a:prstGeom>
              </p:spPr>
            </p:pic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2322687E-11C4-724E-9AC8-1BDAFA587192}"/>
                    </a:ext>
                  </a:extLst>
                </p:cNvPr>
                <p:cNvSpPr txBox="1"/>
                <p:nvPr/>
              </p:nvSpPr>
              <p:spPr>
                <a:xfrm>
                  <a:off x="838200" y="2104525"/>
                  <a:ext cx="165021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buClr>
                      <a:srgbClr val="FF0000"/>
                    </a:buClr>
                    <a:buSzPct val="120000"/>
                  </a:pPr>
                  <a:r>
                    <a:rPr lang="en-US" b="1" i="1" dirty="0">
                      <a:solidFill>
                        <a:srgbClr val="FF0000"/>
                      </a:solidFill>
                      <a:latin typeface="Gill Sans SemiBold" panose="020B0502020104020203" pitchFamily="34" charset="-79"/>
                      <a:cs typeface="Gill Sans SemiBold" panose="020B0502020104020203" pitchFamily="34" charset="-79"/>
                    </a:rPr>
                    <a:t>Coarse-grained</a:t>
                  </a:r>
                </a:p>
              </p:txBody>
            </p:sp>
            <p:pic>
              <p:nvPicPr>
                <p:cNvPr id="40" name="Graphic 39" descr="Badge Unfollow with solid fill">
                  <a:extLst>
                    <a:ext uri="{FF2B5EF4-FFF2-40B4-BE49-F238E27FC236}">
                      <a16:creationId xmlns:a16="http://schemas.microsoft.com/office/drawing/2014/main" id="{772C54DE-D008-FE40-A8B7-67EBE62A4DD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8480" y="2637925"/>
                  <a:ext cx="365760" cy="365760"/>
                </a:xfrm>
                <a:prstGeom prst="rect">
                  <a:avLst/>
                </a:prstGeom>
              </p:spPr>
            </p:pic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E2B50B64-850D-2A49-B1B0-B13590DEB9B4}"/>
                    </a:ext>
                  </a:extLst>
                </p:cNvPr>
                <p:cNvSpPr txBox="1"/>
                <p:nvPr/>
              </p:nvSpPr>
              <p:spPr>
                <a:xfrm>
                  <a:off x="833117" y="2647059"/>
                  <a:ext cx="186576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>
                    <a:buSzPct val="120000"/>
                  </a:pPr>
                  <a:r>
                    <a:rPr lang="en-US" b="1" i="1" dirty="0">
                      <a:solidFill>
                        <a:srgbClr val="FF0000"/>
                      </a:solidFill>
                      <a:latin typeface="Gill Sans SemiBold" panose="020B0502020104020203" pitchFamily="34" charset="-79"/>
                      <a:cs typeface="Gill Sans SemiBold" panose="020B0502020104020203" pitchFamily="34" charset="-79"/>
                    </a:rPr>
                    <a:t>“Soft-contract”</a:t>
                  </a:r>
                  <a:endParaRPr lang="en-US" b="1" i="1" dirty="0">
                    <a:solidFill>
                      <a:srgbClr val="00B050"/>
                    </a:solidFill>
                    <a:latin typeface="Gill Sans SemiBold" panose="020B0502020104020203" pitchFamily="34" charset="-79"/>
                    <a:cs typeface="Gill Sans SemiBold" panose="020B0502020104020203" pitchFamily="34" charset="-79"/>
                  </a:endParaRPr>
                </a:p>
              </p:txBody>
            </p:sp>
          </p:grp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08E944D-1B37-A44A-935D-A40FBFECC7A4}"/>
                  </a:ext>
                </a:extLst>
              </p:cNvPr>
              <p:cNvSpPr txBox="1"/>
              <p:nvPr/>
            </p:nvSpPr>
            <p:spPr>
              <a:xfrm>
                <a:off x="5827062" y="1321325"/>
                <a:ext cx="14863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000" b="1" dirty="0" err="1">
                    <a:solidFill>
                      <a:schemeClr val="bg1"/>
                    </a:solidFill>
                    <a:latin typeface="Gill Sans SemiBold" panose="020B0502020104020203" pitchFamily="34" charset="-79"/>
                    <a:cs typeface="Gill Sans SemiBold" panose="020B0502020104020203" pitchFamily="34" charset="-79"/>
                  </a:rPr>
                  <a:t>NVMe</a:t>
                </a:r>
                <a:r>
                  <a:rPr lang="en-US" sz="2000" b="1" dirty="0">
                    <a:solidFill>
                      <a:schemeClr val="bg1"/>
                    </a:solidFill>
                    <a:latin typeface="Gill Sans SemiBold" panose="020B0502020104020203" pitchFamily="34" charset="-79"/>
                    <a:cs typeface="Gill Sans SemiBold" panose="020B0502020104020203" pitchFamily="34" charset="-79"/>
                  </a:rPr>
                  <a:t> </a:t>
                </a:r>
                <a:r>
                  <a:rPr lang="en-US" sz="2000" b="1" i="1" dirty="0">
                    <a:solidFill>
                      <a:schemeClr val="bg1"/>
                    </a:solidFill>
                    <a:latin typeface="Gill Sans SemiBold" panose="020B0502020104020203" pitchFamily="34" charset="-79"/>
                    <a:cs typeface="Gill Sans SemiBold" panose="020B0502020104020203" pitchFamily="34" charset="-79"/>
                  </a:rPr>
                  <a:t>PLM</a:t>
                </a:r>
              </a:p>
            </p:txBody>
          </p:sp>
          <p:sp>
            <p:nvSpPr>
              <p:cNvPr id="50" name="Rounded Rectangle 49">
                <a:extLst>
                  <a:ext uri="{FF2B5EF4-FFF2-40B4-BE49-F238E27FC236}">
                    <a16:creationId xmlns:a16="http://schemas.microsoft.com/office/drawing/2014/main" id="{E3725DA3-6FE1-DF44-B711-68F306A90744}"/>
                  </a:ext>
                </a:extLst>
              </p:cNvPr>
              <p:cNvSpPr/>
              <p:nvPr/>
            </p:nvSpPr>
            <p:spPr>
              <a:xfrm>
                <a:off x="5334000" y="1854725"/>
                <a:ext cx="2396634" cy="1524000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72FB385-A654-6A44-BDE9-8B92C90C36D1}"/>
                </a:ext>
              </a:extLst>
            </p:cNvPr>
            <p:cNvSpPr txBox="1"/>
            <p:nvPr/>
          </p:nvSpPr>
          <p:spPr>
            <a:xfrm>
              <a:off x="365419" y="2450082"/>
              <a:ext cx="34871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 algn="l">
                <a:buFont typeface="Wingdings" pitchFamily="2" charset="2"/>
                <a:buChar char="q"/>
              </a:pPr>
              <a:r>
                <a:rPr lang="en-US" sz="2000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IODA Approach/Techniques:</a:t>
              </a:r>
            </a:p>
          </p:txBody>
        </p:sp>
      </p:grpSp>
      <p:sp>
        <p:nvSpPr>
          <p:cNvPr id="33" name="Down Arrow 32">
            <a:extLst>
              <a:ext uri="{FF2B5EF4-FFF2-40B4-BE49-F238E27FC236}">
                <a16:creationId xmlns:a16="http://schemas.microsoft.com/office/drawing/2014/main" id="{306F9321-460B-7044-A016-C2EE76A44C94}"/>
              </a:ext>
            </a:extLst>
          </p:cNvPr>
          <p:cNvSpPr/>
          <p:nvPr/>
        </p:nvSpPr>
        <p:spPr>
          <a:xfrm rot="13102364">
            <a:off x="7374160" y="5856531"/>
            <a:ext cx="758689" cy="1454112"/>
          </a:xfrm>
          <a:prstGeom prst="downArrow">
            <a:avLst>
              <a:gd name="adj1" fmla="val 50000"/>
              <a:gd name="adj2" fmla="val 38697"/>
            </a:avLst>
          </a:prstGeom>
          <a:solidFill>
            <a:schemeClr val="tx1">
              <a:lumMod val="7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34" name="Down Arrow 33">
            <a:extLst>
              <a:ext uri="{FF2B5EF4-FFF2-40B4-BE49-F238E27FC236}">
                <a16:creationId xmlns:a16="http://schemas.microsoft.com/office/drawing/2014/main" id="{1BA65CBA-2A12-AD4B-B2E4-824F44B624B8}"/>
              </a:ext>
            </a:extLst>
          </p:cNvPr>
          <p:cNvSpPr/>
          <p:nvPr/>
        </p:nvSpPr>
        <p:spPr>
          <a:xfrm rot="14206788">
            <a:off x="7035030" y="5190101"/>
            <a:ext cx="758689" cy="1197624"/>
          </a:xfrm>
          <a:prstGeom prst="downArrow">
            <a:avLst>
              <a:gd name="adj1" fmla="val 50000"/>
              <a:gd name="adj2" fmla="val 38697"/>
            </a:avLst>
          </a:prstGeom>
          <a:solidFill>
            <a:schemeClr val="tx1">
              <a:lumMod val="7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B8D02C-4889-C847-B71D-489132A8912D}"/>
              </a:ext>
            </a:extLst>
          </p:cNvPr>
          <p:cNvSpPr txBox="1"/>
          <p:nvPr/>
        </p:nvSpPr>
        <p:spPr>
          <a:xfrm>
            <a:off x="369692" y="683558"/>
            <a:ext cx="83405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000" b="1" dirty="0">
                <a:solidFill>
                  <a:schemeClr val="bg1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Goal</a:t>
            </a:r>
            <a:r>
              <a:rPr lang="en-US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: </a:t>
            </a:r>
            <a:r>
              <a:rPr lang="en-US" sz="2000" b="1" i="1" dirty="0">
                <a:solidFill>
                  <a:srgbClr val="00B05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Tail-free</a:t>
            </a:r>
            <a:r>
              <a:rPr lang="en-US" sz="2000" b="1" dirty="0">
                <a:solidFill>
                  <a:srgbClr val="0096FF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flash array system on top of </a:t>
            </a:r>
            <a:r>
              <a:rPr lang="en-US" sz="2000" i="1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slightly-extended</a:t>
            </a:r>
            <a:r>
              <a:rPr lang="en-US" sz="20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PLM interface</a:t>
            </a:r>
            <a:endParaRPr lang="en-US" dirty="0">
              <a:solidFill>
                <a:schemeClr val="bg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99D25F0-AF8C-5840-A059-FCE40979049C}"/>
              </a:ext>
            </a:extLst>
          </p:cNvPr>
          <p:cNvSpPr txBox="1"/>
          <p:nvPr/>
        </p:nvSpPr>
        <p:spPr>
          <a:xfrm>
            <a:off x="658147" y="3786485"/>
            <a:ext cx="3794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Gill Sans Ultra Bold" panose="020B0A02020104020203" pitchFamily="34" charset="77"/>
                <a:cs typeface="Gill Sans" panose="020B0502020104020203" pitchFamily="34" charset="-79"/>
              </a:rPr>
              <a:t>+</a:t>
            </a:r>
            <a:r>
              <a:rPr lang="en-US" sz="2400" b="1" dirty="0">
                <a:solidFill>
                  <a:srgbClr val="0096FF"/>
                </a:solidFill>
                <a:latin typeface="Gill Sans Ultra Bold" panose="020B0A02020104020203" pitchFamily="34" charset="77"/>
                <a:cs typeface="Gill Sans" panose="020B0502020104020203" pitchFamily="34" charset="-79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Time Window </a:t>
            </a:r>
            <a:r>
              <a:rPr lang="en-US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(</a:t>
            </a:r>
            <a:r>
              <a:rPr lang="en-US" i="1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TW</a:t>
            </a:r>
            <a:r>
              <a:rPr lang="en-US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) Formulation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BCBE641-22B3-AE41-9AB6-08E5A94231AD}"/>
              </a:ext>
            </a:extLst>
          </p:cNvPr>
          <p:cNvSpPr txBox="1"/>
          <p:nvPr/>
        </p:nvSpPr>
        <p:spPr>
          <a:xfrm>
            <a:off x="643002" y="4167485"/>
            <a:ext cx="5465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Gill Sans Ultra Bold" panose="020B0A02020104020203" pitchFamily="34" charset="77"/>
                <a:cs typeface="Gill Sans" panose="020B0502020104020203" pitchFamily="34" charset="-79"/>
              </a:rPr>
              <a:t>+</a:t>
            </a:r>
            <a:r>
              <a:rPr lang="en-US" b="1" dirty="0">
                <a:solidFill>
                  <a:srgbClr val="0096FF"/>
                </a:solidFill>
                <a:latin typeface="Gill Sans Ultra Bold" panose="020B0A02020104020203" pitchFamily="34" charset="77"/>
                <a:cs typeface="Gill Sans" panose="020B0502020104020203" pitchFamily="34" charset="-79"/>
              </a:rPr>
              <a:t> </a:t>
            </a:r>
            <a:r>
              <a:rPr lang="en-US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An end-to-end design exploiting above extensions</a:t>
            </a: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6FB3B68E-074C-1440-A08E-194B4D5A3B03}"/>
              </a:ext>
            </a:extLst>
          </p:cNvPr>
          <p:cNvGrpSpPr/>
          <p:nvPr/>
        </p:nvGrpSpPr>
        <p:grpSpPr>
          <a:xfrm>
            <a:off x="658148" y="2983382"/>
            <a:ext cx="4218652" cy="879303"/>
            <a:chOff x="658148" y="2625884"/>
            <a:chExt cx="4218652" cy="879303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AC2F91A-5E98-564E-9571-D114370E331A}"/>
                </a:ext>
              </a:extLst>
            </p:cNvPr>
            <p:cNvSpPr txBox="1"/>
            <p:nvPr/>
          </p:nvSpPr>
          <p:spPr>
            <a:xfrm>
              <a:off x="658148" y="2625884"/>
              <a:ext cx="38765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B050"/>
                  </a:solidFill>
                  <a:latin typeface="Gill Sans Ultra Bold" panose="020B0A02020104020203" pitchFamily="34" charset="77"/>
                  <a:cs typeface="Gill Sans" panose="020B0502020104020203" pitchFamily="34" charset="-79"/>
                </a:rPr>
                <a:t>+</a:t>
              </a:r>
              <a:r>
                <a:rPr lang="en-US" b="1" dirty="0">
                  <a:solidFill>
                    <a:srgbClr val="0096FF"/>
                  </a:solidFill>
                  <a:latin typeface="Gill Sans Ultra Bold" panose="020B0A02020104020203" pitchFamily="34" charset="77"/>
                  <a:cs typeface="Gill Sans" panose="020B0502020104020203" pitchFamily="34" charset="-79"/>
                </a:rPr>
                <a:t> </a:t>
              </a:r>
              <a:r>
                <a:rPr lang="en-US" b="1" i="1" dirty="0">
                  <a:solidFill>
                    <a:schemeClr val="bg1"/>
                  </a:solidFill>
                  <a:latin typeface="Gill Sans SemiBold" panose="020B0502020104020203" pitchFamily="34" charset="-79"/>
                  <a:cs typeface="Gill Sans SemiBold" panose="020B0502020104020203" pitchFamily="34" charset="-79"/>
                </a:rPr>
                <a:t>Per-I/O</a:t>
              </a:r>
              <a:r>
                <a:rPr lang="en-US" i="1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 </a:t>
              </a:r>
              <a:r>
                <a:rPr lang="en-US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latency predictability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A015EA7-86C4-8542-82B0-E033CF72486D}"/>
                </a:ext>
              </a:extLst>
            </p:cNvPr>
            <p:cNvSpPr txBox="1"/>
            <p:nvPr/>
          </p:nvSpPr>
          <p:spPr>
            <a:xfrm>
              <a:off x="658148" y="3043522"/>
              <a:ext cx="42186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B050"/>
                  </a:solidFill>
                  <a:latin typeface="Gill Sans Ultra Bold" panose="020B0A02020104020203" pitchFamily="34" charset="77"/>
                  <a:cs typeface="Gill Sans" panose="020B0502020104020203" pitchFamily="34" charset="-79"/>
                </a:rPr>
                <a:t>+</a:t>
              </a:r>
              <a:r>
                <a:rPr lang="en-US" b="1" dirty="0">
                  <a:solidFill>
                    <a:srgbClr val="0096FF"/>
                  </a:solidFill>
                  <a:latin typeface="Gill Sans Ultra Bold" panose="020B0A02020104020203" pitchFamily="34" charset="77"/>
                  <a:cs typeface="Gill Sans" panose="020B0502020104020203" pitchFamily="34" charset="-79"/>
                </a:rPr>
                <a:t> </a:t>
              </a:r>
              <a:r>
                <a:rPr lang="en-US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Busy Remaining Time (</a:t>
              </a:r>
              <a:r>
                <a:rPr lang="en-US" i="1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BRT</a:t>
              </a:r>
              <a:r>
                <a:rPr lang="en-US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) Exposure</a:t>
              </a:r>
            </a:p>
          </p:txBody>
        </p:sp>
      </p:grp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74A8A4DE-C07A-8E40-946C-CCC840B128EE}"/>
              </a:ext>
            </a:extLst>
          </p:cNvPr>
          <p:cNvCxnSpPr>
            <a:cxnSpLocks/>
          </p:cNvCxnSpPr>
          <p:nvPr/>
        </p:nvCxnSpPr>
        <p:spPr>
          <a:xfrm>
            <a:off x="6440039" y="2038350"/>
            <a:ext cx="1552777" cy="1501616"/>
          </a:xfrm>
          <a:prstGeom prst="line">
            <a:avLst/>
          </a:prstGeom>
          <a:ln w="254000">
            <a:solidFill>
              <a:srgbClr val="FF0000">
                <a:alpha val="58000"/>
              </a:srgb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ED4BE2E6-F818-5045-8C97-AC9DBEC6FB43}"/>
              </a:ext>
            </a:extLst>
          </p:cNvPr>
          <p:cNvCxnSpPr>
            <a:cxnSpLocks/>
          </p:cNvCxnSpPr>
          <p:nvPr/>
        </p:nvCxnSpPr>
        <p:spPr>
          <a:xfrm flipH="1">
            <a:off x="6521510" y="2038350"/>
            <a:ext cx="1367022" cy="1537483"/>
          </a:xfrm>
          <a:prstGeom prst="line">
            <a:avLst/>
          </a:prstGeom>
          <a:ln w="254000">
            <a:solidFill>
              <a:srgbClr val="FF0000">
                <a:alpha val="58000"/>
              </a:srgb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7589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9B3D739-B420-C541-922D-B47D71E94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F8C9FD-E639-474A-A559-97601556D6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Background &amp; Motivation</a:t>
            </a:r>
          </a:p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IODA Overview</a:t>
            </a:r>
          </a:p>
          <a:p>
            <a:r>
              <a:rPr lang="en-US" dirty="0"/>
              <a:t>IODA Design</a:t>
            </a:r>
          </a:p>
          <a:p>
            <a:pPr lvl="1"/>
            <a:r>
              <a:rPr lang="en-US" dirty="0"/>
              <a:t>Predictable latency flagged I/</a:t>
            </a:r>
            <a:r>
              <a:rPr lang="en-US" dirty="0" err="1"/>
              <a:t>Os</a:t>
            </a:r>
            <a:endParaRPr lang="en-US" dirty="0"/>
          </a:p>
          <a:p>
            <a:pPr lvl="1"/>
            <a:r>
              <a:rPr lang="en-US" dirty="0"/>
              <a:t>Busy remaining time</a:t>
            </a:r>
          </a:p>
          <a:p>
            <a:pPr lvl="1"/>
            <a:r>
              <a:rPr lang="en-US" dirty="0"/>
              <a:t>Time window formulation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Relaxed TW for better write amplification</a:t>
            </a:r>
          </a:p>
          <a:p>
            <a:r>
              <a:rPr lang="en-US" dirty="0"/>
              <a:t>Evaluation</a:t>
            </a:r>
          </a:p>
          <a:p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005282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03160-FA3E-EE4A-8B28-2DCBA7845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" panose="020B0502020104020203" pitchFamily="34" charset="-79"/>
                <a:cs typeface="Gill Sans" panose="020B0502020104020203" pitchFamily="34" charset="-79"/>
              </a:rPr>
              <a:t>Leverage Redundancy for Performance</a:t>
            </a:r>
            <a:endParaRPr lang="en-US" dirty="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1005ABBE-79B3-0047-B5E9-8FD7B2F8F0D1}"/>
              </a:ext>
            </a:extLst>
          </p:cNvPr>
          <p:cNvSpPr/>
          <p:nvPr/>
        </p:nvSpPr>
        <p:spPr>
          <a:xfrm>
            <a:off x="3983758" y="1159458"/>
            <a:ext cx="37848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When to issue the parity reads?</a:t>
            </a: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709A8DBD-5F4B-504F-990B-237E6ABAEEFC}"/>
              </a:ext>
            </a:extLst>
          </p:cNvPr>
          <p:cNvGrpSpPr/>
          <p:nvPr/>
        </p:nvGrpSpPr>
        <p:grpSpPr>
          <a:xfrm>
            <a:off x="4407336" y="1514724"/>
            <a:ext cx="2755464" cy="512957"/>
            <a:chOff x="4922830" y="1672281"/>
            <a:chExt cx="2755464" cy="512957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737315DB-ACA1-4148-93D7-7330D9047B7C}"/>
                </a:ext>
              </a:extLst>
            </p:cNvPr>
            <p:cNvSpPr txBox="1"/>
            <p:nvPr/>
          </p:nvSpPr>
          <p:spPr>
            <a:xfrm>
              <a:off x="5557264" y="1815906"/>
              <a:ext cx="2121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Helvetica" pitchFamily="2" charset="0"/>
                  <a:cs typeface="Gill Sans" panose="020B0502020104020203" pitchFamily="34" charset="-79"/>
                </a:rPr>
                <a:t>(1) </a:t>
              </a:r>
              <a:r>
                <a:rPr lang="en-US" i="1" dirty="0">
                  <a:solidFill>
                    <a:srgbClr val="FF0000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Wait</a:t>
              </a:r>
              <a:r>
                <a:rPr lang="en-US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 for timeout</a:t>
              </a:r>
            </a:p>
          </p:txBody>
        </p: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6836AD20-3FB8-0542-8D88-F0C6F471F773}"/>
                </a:ext>
              </a:extLst>
            </p:cNvPr>
            <p:cNvCxnSpPr>
              <a:cxnSpLocks/>
            </p:cNvCxnSpPr>
            <p:nvPr/>
          </p:nvCxnSpPr>
          <p:spPr>
            <a:xfrm>
              <a:off x="4986166" y="1672281"/>
              <a:ext cx="0" cy="394787"/>
            </a:xfrm>
            <a:prstGeom prst="line">
              <a:avLst/>
            </a:prstGeom>
            <a:ln w="127000" cap="flat">
              <a:solidFill>
                <a:schemeClr val="tx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BBBC3FFD-93D4-EA4F-8D6F-95977D77AA84}"/>
                </a:ext>
              </a:extLst>
            </p:cNvPr>
            <p:cNvCxnSpPr>
              <a:cxnSpLocks/>
            </p:cNvCxnSpPr>
            <p:nvPr/>
          </p:nvCxnSpPr>
          <p:spPr>
            <a:xfrm>
              <a:off x="4922830" y="2013150"/>
              <a:ext cx="657319" cy="0"/>
            </a:xfrm>
            <a:prstGeom prst="line">
              <a:avLst/>
            </a:prstGeom>
            <a:ln w="127000" cap="flat">
              <a:solidFill>
                <a:schemeClr val="tx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36C31608-FC1D-024E-89AB-B0ED1B0D4DCE}"/>
              </a:ext>
            </a:extLst>
          </p:cNvPr>
          <p:cNvGrpSpPr/>
          <p:nvPr/>
        </p:nvGrpSpPr>
        <p:grpSpPr>
          <a:xfrm>
            <a:off x="4407336" y="1534427"/>
            <a:ext cx="4081788" cy="1197162"/>
            <a:chOff x="4867872" y="1187263"/>
            <a:chExt cx="4081788" cy="1197162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99699410-CAC4-5045-94BA-1CD5E57CED09}"/>
                </a:ext>
              </a:extLst>
            </p:cNvPr>
            <p:cNvSpPr txBox="1"/>
            <p:nvPr/>
          </p:nvSpPr>
          <p:spPr>
            <a:xfrm>
              <a:off x="5502306" y="2015093"/>
              <a:ext cx="34473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solidFill>
                    <a:schemeClr val="bg1"/>
                  </a:solidFill>
                  <a:latin typeface="Helvetica" pitchFamily="2" charset="0"/>
                  <a:cs typeface="Gill Sans" panose="020B0502020104020203" pitchFamily="34" charset="-79"/>
                </a:rPr>
                <a:t>(2) </a:t>
              </a:r>
              <a:r>
                <a:rPr lang="en-US" i="1" dirty="0">
                  <a:solidFill>
                    <a:srgbClr val="FF0000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Always</a:t>
              </a:r>
              <a:r>
                <a:rPr lang="en-US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 Proactive </a:t>
              </a:r>
              <a:r>
                <a:rPr lang="en-US" sz="1050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(always send full-stripe)</a:t>
              </a:r>
              <a:endParaRPr lang="en-US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endParaRPr>
            </a:p>
          </p:txBody>
        </p: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9B6619C6-613D-4B4E-8EC2-15D5B7DCCF97}"/>
                </a:ext>
              </a:extLst>
            </p:cNvPr>
            <p:cNvCxnSpPr>
              <a:cxnSpLocks/>
            </p:cNvCxnSpPr>
            <p:nvPr/>
          </p:nvCxnSpPr>
          <p:spPr>
            <a:xfrm>
              <a:off x="4867872" y="2199759"/>
              <a:ext cx="658368" cy="0"/>
            </a:xfrm>
            <a:prstGeom prst="line">
              <a:avLst/>
            </a:prstGeom>
            <a:ln w="127000">
              <a:solidFill>
                <a:schemeClr val="tx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7BF5437D-8DFE-6D4E-BD90-7757F0C1DFCF}"/>
                </a:ext>
              </a:extLst>
            </p:cNvPr>
            <p:cNvCxnSpPr>
              <a:cxnSpLocks/>
            </p:cNvCxnSpPr>
            <p:nvPr/>
          </p:nvCxnSpPr>
          <p:spPr>
            <a:xfrm>
              <a:off x="4928926" y="1187263"/>
              <a:ext cx="0" cy="1012496"/>
            </a:xfrm>
            <a:prstGeom prst="line">
              <a:avLst/>
            </a:prstGeom>
            <a:ln w="127000">
              <a:solidFill>
                <a:schemeClr val="tx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78A2AA1-0E6C-4A40-ABF3-6AD22DBD37F2}"/>
              </a:ext>
            </a:extLst>
          </p:cNvPr>
          <p:cNvGrpSpPr/>
          <p:nvPr/>
        </p:nvGrpSpPr>
        <p:grpSpPr>
          <a:xfrm>
            <a:off x="4934646" y="2683249"/>
            <a:ext cx="3145045" cy="400110"/>
            <a:chOff x="5226582" y="2266435"/>
            <a:chExt cx="3145045" cy="40011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1CCDFEE-94F9-3440-BFA6-8E5DC2EFEED5}"/>
                </a:ext>
              </a:extLst>
            </p:cNvPr>
            <p:cNvGrpSpPr/>
            <p:nvPr/>
          </p:nvGrpSpPr>
          <p:grpSpPr>
            <a:xfrm>
              <a:off x="5534119" y="2266435"/>
              <a:ext cx="2837508" cy="400110"/>
              <a:chOff x="5331793" y="2583418"/>
              <a:chExt cx="2837508" cy="400110"/>
            </a:xfrm>
          </p:grpSpPr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25A8F89D-A559-894B-BB6B-B067902FA3C6}"/>
                  </a:ext>
                </a:extLst>
              </p:cNvPr>
              <p:cNvSpPr txBox="1"/>
              <p:nvPr/>
            </p:nvSpPr>
            <p:spPr>
              <a:xfrm>
                <a:off x="5331793" y="2583418"/>
                <a:ext cx="283750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dirty="0">
                    <a:solidFill>
                      <a:schemeClr val="bg1"/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Increased load      </a:t>
                </a:r>
                <a:r>
                  <a:rPr lang="en-US" sz="2000" i="1" dirty="0">
                    <a:solidFill>
                      <a:srgbClr val="FF0000"/>
                    </a:solidFill>
                    <a:latin typeface="Gill Sans" panose="020B0502020104020203" pitchFamily="34" charset="-79"/>
                    <a:cs typeface="Gill Sans" panose="020B0502020104020203" pitchFamily="34" charset="-79"/>
                    <a:sym typeface="Wingdings" pitchFamily="2" charset="2"/>
                  </a:rPr>
                  <a:t>Inefficient</a:t>
                </a:r>
                <a:endParaRPr lang="en-US" i="1" dirty="0">
                  <a:solidFill>
                    <a:srgbClr val="FF0000"/>
                  </a:solidFill>
                  <a:latin typeface="Gill Sans" panose="020B0502020104020203" pitchFamily="34" charset="-79"/>
                  <a:cs typeface="Gill Sans" panose="020B0502020104020203" pitchFamily="34" charset="-79"/>
                </a:endParaRPr>
              </a:p>
            </p:txBody>
          </p: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1C734257-D092-1149-90B9-3AB95D1B684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84316" y="2777428"/>
                <a:ext cx="331885" cy="0"/>
              </a:xfrm>
              <a:prstGeom prst="straightConnector1">
                <a:avLst/>
              </a:prstGeom>
              <a:ln w="38100">
                <a:tailEnd type="stealt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69" name="Graphic 68" descr="Badge Unfollow with solid fill">
              <a:extLst>
                <a:ext uri="{FF2B5EF4-FFF2-40B4-BE49-F238E27FC236}">
                  <a16:creationId xmlns:a16="http://schemas.microsoft.com/office/drawing/2014/main" id="{1E2B1B35-1B05-AD4F-821C-33EEA8A31D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226582" y="2286639"/>
              <a:ext cx="365760" cy="365760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559DD7A-10DF-4D4E-81D8-A8E055C2883A}"/>
              </a:ext>
            </a:extLst>
          </p:cNvPr>
          <p:cNvGrpSpPr/>
          <p:nvPr/>
        </p:nvGrpSpPr>
        <p:grpSpPr>
          <a:xfrm>
            <a:off x="4940261" y="1936350"/>
            <a:ext cx="2551132" cy="400110"/>
            <a:chOff x="5638800" y="1540061"/>
            <a:chExt cx="2551132" cy="400110"/>
          </a:xfrm>
        </p:grpSpPr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00E6A0FE-C044-5F45-AE1E-63DF08002BE3}"/>
                </a:ext>
              </a:extLst>
            </p:cNvPr>
            <p:cNvSpPr txBox="1"/>
            <p:nvPr/>
          </p:nvSpPr>
          <p:spPr>
            <a:xfrm>
              <a:off x="5954512" y="1540061"/>
              <a:ext cx="223542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Best threshold? </a:t>
              </a:r>
              <a:r>
                <a:rPr lang="en-US" sz="2000" i="1" dirty="0">
                  <a:solidFill>
                    <a:srgbClr val="FF0000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Tricky</a:t>
              </a:r>
              <a:endParaRPr lang="en-US" i="1" dirty="0">
                <a:solidFill>
                  <a:srgbClr val="FF0000"/>
                </a:solidFill>
                <a:latin typeface="Gill Sans" panose="020B0502020104020203" pitchFamily="34" charset="-79"/>
                <a:cs typeface="Gill Sans" panose="020B0502020104020203" pitchFamily="34" charset="-79"/>
              </a:endParaRPr>
            </a:p>
          </p:txBody>
        </p:sp>
        <p:pic>
          <p:nvPicPr>
            <p:cNvPr id="71" name="Graphic 70" descr="Badge Unfollow with solid fill">
              <a:extLst>
                <a:ext uri="{FF2B5EF4-FFF2-40B4-BE49-F238E27FC236}">
                  <a16:creationId xmlns:a16="http://schemas.microsoft.com/office/drawing/2014/main" id="{92B2D9C3-27AF-164C-B0ED-14C6E0C441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638800" y="1555599"/>
              <a:ext cx="365760" cy="365760"/>
            </a:xfrm>
            <a:prstGeom prst="rect">
              <a:avLst/>
            </a:prstGeom>
          </p:spPr>
        </p:pic>
      </p:grpSp>
      <p:pic>
        <p:nvPicPr>
          <p:cNvPr id="72" name="ttflash" descr="A black and white photo of a document&#10;&#10;Description automatically generated with medium confidence">
            <a:extLst>
              <a:ext uri="{FF2B5EF4-FFF2-40B4-BE49-F238E27FC236}">
                <a16:creationId xmlns:a16="http://schemas.microsoft.com/office/drawing/2014/main" id="{A9F52849-EFA6-A745-BAF3-2E642D20B9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84627"/>
            <a:ext cx="2331720" cy="301752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3" name="trimming" descr="A picture containing text, newspaper&#10;&#10;Description automatically generated">
            <a:extLst>
              <a:ext uri="{FF2B5EF4-FFF2-40B4-BE49-F238E27FC236}">
                <a16:creationId xmlns:a16="http://schemas.microsoft.com/office/drawing/2014/main" id="{3D579702-4DCB-6B45-B34D-4BF1AC091C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" y="1414963"/>
            <a:ext cx="2331720" cy="3015285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4" name="socc17" descr="A black and white photo of a document&#10;&#10;Description automatically generated with medium confidence">
            <a:extLst>
              <a:ext uri="{FF2B5EF4-FFF2-40B4-BE49-F238E27FC236}">
                <a16:creationId xmlns:a16="http://schemas.microsoft.com/office/drawing/2014/main" id="{464D4CEA-AF3A-EE44-A9CB-92BED45A07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" y="1818101"/>
            <a:ext cx="2331720" cy="301752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5" name="rail" descr="Text&#10;&#10;Description automatically generated">
            <a:extLst>
              <a:ext uri="{FF2B5EF4-FFF2-40B4-BE49-F238E27FC236}">
                <a16:creationId xmlns:a16="http://schemas.microsoft.com/office/drawing/2014/main" id="{81C665B4-0C7B-2443-BAC3-301AD51D845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" y="2265631"/>
            <a:ext cx="2331720" cy="301752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6" name="mittos" descr="A black and white photo of a document&#10;&#10;Description automatically generated with low confidence">
            <a:extLst>
              <a:ext uri="{FF2B5EF4-FFF2-40B4-BE49-F238E27FC236}">
                <a16:creationId xmlns:a16="http://schemas.microsoft.com/office/drawing/2014/main" id="{F0A43CF8-BF06-D64E-AB53-B9C08D9D8AB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" y="2719134"/>
            <a:ext cx="2331720" cy="301752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7" name="eccache" descr="Text&#10;&#10;Description automatically generated">
            <a:extLst>
              <a:ext uri="{FF2B5EF4-FFF2-40B4-BE49-F238E27FC236}">
                <a16:creationId xmlns:a16="http://schemas.microsoft.com/office/drawing/2014/main" id="{3DFB8AF2-D3E8-4A48-B61E-C7B4E879FB9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80" y="3211830"/>
            <a:ext cx="2331720" cy="3017520"/>
          </a:xfrm>
          <a:prstGeom prst="rect">
            <a:avLst/>
          </a:prstGeom>
          <a:ln>
            <a:solidFill>
              <a:schemeClr val="bg1"/>
            </a:solidFill>
          </a:ln>
        </p:spPr>
      </p:pic>
      <p:grpSp>
        <p:nvGrpSpPr>
          <p:cNvPr id="10" name="semantic-gap">
            <a:extLst>
              <a:ext uri="{FF2B5EF4-FFF2-40B4-BE49-F238E27FC236}">
                <a16:creationId xmlns:a16="http://schemas.microsoft.com/office/drawing/2014/main" id="{E99B8DB4-74CD-7446-8CA2-1F7FD88FC68F}"/>
              </a:ext>
            </a:extLst>
          </p:cNvPr>
          <p:cNvGrpSpPr/>
          <p:nvPr/>
        </p:nvGrpSpPr>
        <p:grpSpPr>
          <a:xfrm>
            <a:off x="-72124" y="3156982"/>
            <a:ext cx="9301392" cy="710168"/>
            <a:chOff x="-72124" y="4160282"/>
            <a:chExt cx="9301392" cy="71016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67B56CA-6BB0-464A-9A17-5E034107A49D}"/>
                </a:ext>
              </a:extLst>
            </p:cNvPr>
            <p:cNvSpPr/>
            <p:nvPr/>
          </p:nvSpPr>
          <p:spPr>
            <a:xfrm>
              <a:off x="0" y="4160282"/>
              <a:ext cx="9144000" cy="71016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0CD969A-C226-A746-88F3-8A0036FE0E0A}"/>
                </a:ext>
              </a:extLst>
            </p:cNvPr>
            <p:cNvSpPr txBox="1"/>
            <p:nvPr/>
          </p:nvSpPr>
          <p:spPr>
            <a:xfrm>
              <a:off x="-72124" y="4285826"/>
              <a:ext cx="93013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Gill Sans SemiBold" panose="020B0502020104020203" pitchFamily="34" charset="-79"/>
                  <a:cs typeface="Gill Sans SemiBold" panose="020B0502020104020203" pitchFamily="34" charset="-79"/>
                </a:rPr>
                <a:t>Semantic gap </a:t>
              </a:r>
              <a:r>
                <a:rPr lang="en-US" sz="2400" dirty="0">
                  <a:latin typeface="Gill Sans" panose="020B0502020104020203" pitchFamily="34" charset="-79"/>
                  <a:cs typeface="Gill Sans" panose="020B0502020104020203" pitchFamily="34" charset="-79"/>
                </a:rPr>
                <a:t>between the Host and SSD to communicate the </a:t>
              </a:r>
              <a:r>
                <a:rPr lang="en-US" sz="2400" i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Gill Sans" panose="020B0502020104020203" pitchFamily="34" charset="-79"/>
                  <a:cs typeface="Gill Sans" panose="020B0502020104020203" pitchFamily="34" charset="-79"/>
                </a:rPr>
                <a:t>“</a:t>
              </a:r>
              <a:r>
                <a:rPr lang="en-US" sz="2400" i="1" dirty="0">
                  <a:ln w="0">
                    <a:solidFill>
                      <a:sysClr val="windowText" lastClr="000000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Gill Sans" panose="020B0502020104020203" pitchFamily="34" charset="-79"/>
                  <a:cs typeface="Gill Sans" panose="020B0502020104020203" pitchFamily="34" charset="-79"/>
                </a:rPr>
                <a:t>busyness</a:t>
              </a:r>
              <a:r>
                <a:rPr lang="en-US" sz="2400" i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Gill Sans" panose="020B0502020104020203" pitchFamily="34" charset="-79"/>
                  <a:cs typeface="Gill Sans" panose="020B0502020104020203" pitchFamily="34" charset="-79"/>
                </a:rPr>
                <a:t>”</a:t>
              </a:r>
              <a:endParaRPr lang="en-US" sz="2400" i="1" dirty="0">
                <a:latin typeface="Gill Sans" panose="020B0502020104020203" pitchFamily="34" charset="-79"/>
                <a:cs typeface="Gill Sans" panose="020B0502020104020203" pitchFamily="34" charset="-79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E8D2839-66BE-BC44-B00E-07768F873EC3}"/>
              </a:ext>
            </a:extLst>
          </p:cNvPr>
          <p:cNvGrpSpPr/>
          <p:nvPr/>
        </p:nvGrpSpPr>
        <p:grpSpPr>
          <a:xfrm>
            <a:off x="559793" y="594360"/>
            <a:ext cx="3402607" cy="523220"/>
            <a:chOff x="683317" y="594360"/>
            <a:chExt cx="3402607" cy="523220"/>
          </a:xfrm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43227325-08B0-5C42-BF2E-8968216085D0}"/>
                </a:ext>
              </a:extLst>
            </p:cNvPr>
            <p:cNvSpPr/>
            <p:nvPr/>
          </p:nvSpPr>
          <p:spPr>
            <a:xfrm>
              <a:off x="712193" y="628651"/>
              <a:ext cx="3250207" cy="48432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BFD9AC3-56F6-0D47-BDF1-1A1C7993CD89}"/>
                </a:ext>
              </a:extLst>
            </p:cNvPr>
            <p:cNvSpPr txBox="1"/>
            <p:nvPr/>
          </p:nvSpPr>
          <p:spPr>
            <a:xfrm>
              <a:off x="683317" y="594360"/>
              <a:ext cx="34026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>
                  <a:latin typeface="Gill Sans SemiBold" panose="020B0502020104020203" pitchFamily="34" charset="-79"/>
                  <a:cs typeface="Gill Sans SemiBold" panose="020B0502020104020203" pitchFamily="34" charset="-79"/>
                </a:rPr>
                <a:t>An old, effective idea;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EAB5829-BF83-9B45-ADA3-05B2E09D5731}"/>
              </a:ext>
            </a:extLst>
          </p:cNvPr>
          <p:cNvGrpSpPr/>
          <p:nvPr/>
        </p:nvGrpSpPr>
        <p:grpSpPr>
          <a:xfrm>
            <a:off x="3912593" y="591329"/>
            <a:ext cx="4393207" cy="523220"/>
            <a:chOff x="3324040" y="1608241"/>
            <a:chExt cx="4393207" cy="523220"/>
          </a:xfrm>
        </p:grpSpPr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E7E95026-DD96-024F-AB0E-7F11DF017CBB}"/>
                </a:ext>
              </a:extLst>
            </p:cNvPr>
            <p:cNvSpPr/>
            <p:nvPr/>
          </p:nvSpPr>
          <p:spPr>
            <a:xfrm>
              <a:off x="3365691" y="1659629"/>
              <a:ext cx="3741956" cy="465689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B12305A2-D8BB-7146-BCB0-9C0D885599D2}"/>
                </a:ext>
              </a:extLst>
            </p:cNvPr>
            <p:cNvSpPr txBox="1"/>
            <p:nvPr/>
          </p:nvSpPr>
          <p:spPr>
            <a:xfrm>
              <a:off x="3324040" y="1608241"/>
              <a:ext cx="43932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>
                  <a:latin typeface="Gill Sans SemiBold" panose="020B0502020104020203" pitchFamily="34" charset="-79"/>
                  <a:cs typeface="Gill Sans SemiBold" panose="020B0502020104020203" pitchFamily="34" charset="-79"/>
                </a:rPr>
                <a:t>Yet, challenging for PLM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57538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807"/>
    </mc:Choice>
    <mc:Fallback xmlns="">
      <p:transition spd="slow" advTm="938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5|5.2|2.7|5.6|5|5.7|2.6|7.4|15.9|5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4|13.6|9.4|7.7|6.4|20.6|8.8|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.4|0.5|0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7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5|5.2|2.7|5.6|5|5.7|2.6|7.4|15.9|5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5|5.2|2.7|5.6|5|5.7|2.6|7.4|15.9|5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4|6.5|15.4|15.8|5.6|10.2|5.2|5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6|2.9|6|20.7|10.7|11.1|14|3.3|9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8|8.1|3.4|4.4|11.8|7.8|9.5|8.9|5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6|2.9|6|20.7|10.7|11.1|14|3.3|9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1|1.7|6.4|7.5|4.7|2.7|5.3|3.4|4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4|1.3|4.6|8.7|13.6|10.5"/>
</p:tagLst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>
    <a:spDef>
      <a:spPr>
        <a:noFill/>
      </a:spPr>
      <a:bodyPr rtlCol="0" anchor="ctr"/>
      <a:lstStyle>
        <a:defPPr algn="ctr">
          <a:defRPr sz="2800" dirty="0" smtClean="0">
            <a:solidFill>
              <a:schemeClr val="bg1"/>
            </a:solidFill>
            <a:latin typeface="Gill Sans" panose="020B0502020104020203" pitchFamily="34" charset="-79"/>
            <a:cs typeface="Gill Sans" panose="020B0502020104020203" pitchFamily="34" charset="-79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dirty="0">
            <a:solidFill>
              <a:schemeClr val="bg1"/>
            </a:solidFill>
            <a:latin typeface="Gill Sans" panose="020B0502020104020203" pitchFamily="34" charset="-79"/>
            <a:cs typeface="Gill Sans" panose="020B0502020104020203" pitchFamily="34" charset="-79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7E55773F-F682-F341-99EE-EF6ACAE0B23E}">
  <we:reference id="wa104381063" version="1.0.0.1" store="en-001" storeType="OMEX"/>
  <we:alternateReferences>
    <we:reference id="WA104381063" version="1.0.0.1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Horizon.thmx</Template>
  <TotalTime>175959</TotalTime>
  <Words>1015</Words>
  <Application>Microsoft Macintosh PowerPoint</Application>
  <PresentationFormat>On-screen Show (16:9)</PresentationFormat>
  <Paragraphs>326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Arial</vt:lpstr>
      <vt:lpstr>Arial Narrow</vt:lpstr>
      <vt:lpstr>Calibri</vt:lpstr>
      <vt:lpstr>Gill Sans</vt:lpstr>
      <vt:lpstr>GILL SANS SEMIBOLD</vt:lpstr>
      <vt:lpstr>GILL SANS SEMIBOLD</vt:lpstr>
      <vt:lpstr>Gill Sans Ultra Bold</vt:lpstr>
      <vt:lpstr>Helvetica</vt:lpstr>
      <vt:lpstr>Helvetica Light</vt:lpstr>
      <vt:lpstr>Lucida Grande</vt:lpstr>
      <vt:lpstr>Wingdings</vt:lpstr>
      <vt:lpstr>Horizon</vt:lpstr>
      <vt:lpstr>IODA: A Host/Device Co-Design  for Strong Predictability Contract  on Modern Flash Storage </vt:lpstr>
      <vt:lpstr>IODA: A Host/Device Co-Design  for Strong Predictability Contract  on Modern Flash Storage </vt:lpstr>
      <vt:lpstr>“Attack of GC” ⎼ Unpredictability in SSDs</vt:lpstr>
      <vt:lpstr>“The Tail Menace” in Flash Arrays</vt:lpstr>
      <vt:lpstr>“The Tail Menace” in Flash Arrays</vt:lpstr>
      <vt:lpstr>“A New Hope” ⎼ NVMe Predictable Latency Mode</vt:lpstr>
      <vt:lpstr>The IODA Story</vt:lpstr>
      <vt:lpstr>PowerPoint Presentation</vt:lpstr>
      <vt:lpstr>Leverage Redundancy for Performance</vt:lpstr>
      <vt:lpstr>IOD1: Predictable Latency Flagged I/Os</vt:lpstr>
      <vt:lpstr>PowerPoint Presentation</vt:lpstr>
      <vt:lpstr>The Effectiveness of “Fail-if-Slow” Interface</vt:lpstr>
      <vt:lpstr>A Case Against Proactive Reconstruction</vt:lpstr>
      <vt:lpstr>Busy Remaining Time (BRT) Exposure</vt:lpstr>
      <vt:lpstr>The Effectiveness of “BRT” Interface</vt:lpstr>
      <vt:lpstr>IODA Busy Latency Windows</vt:lpstr>
      <vt:lpstr>IODA Time Window (TW) Formulation</vt:lpstr>
      <vt:lpstr>PowerPoint Presentation</vt:lpstr>
      <vt:lpstr>TW vs. Write Amplification (WA)</vt:lpstr>
      <vt:lpstr>Time Window vs. Write Amplification Tradeoffs</vt:lpstr>
      <vt:lpstr>More in the paper!</vt:lpstr>
      <vt:lpstr>IODA Stack and Evaluation Setup</vt:lpstr>
      <vt:lpstr>IODA Evaluation</vt:lpstr>
      <vt:lpstr>PowerPoint Presentation</vt:lpstr>
      <vt:lpstr>IODA Throughput</vt:lpstr>
      <vt:lpstr>IODA Takeaways</vt:lpstr>
    </vt:vector>
  </TitlesOfParts>
  <Manager/>
  <Company>CMU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IODA-SOSP21</dc:title>
  <dc:subject/>
  <dc:creator>HCL</dc:creator>
  <cp:keywords/>
  <dc:description/>
  <cp:lastModifiedBy>Huaicheng Li</cp:lastModifiedBy>
  <cp:revision>4698</cp:revision>
  <cp:lastPrinted>2021-09-14T19:01:41Z</cp:lastPrinted>
  <dcterms:created xsi:type="dcterms:W3CDTF">2010-10-14T08:11:44Z</dcterms:created>
  <dcterms:modified xsi:type="dcterms:W3CDTF">2022-03-14T18:39:46Z</dcterms:modified>
  <cp:category/>
</cp:coreProperties>
</file>