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24"/>
  </p:notesMasterIdLst>
  <p:handoutMasterIdLst>
    <p:handoutMasterId r:id="rId25"/>
  </p:handoutMasterIdLst>
  <p:sldIdLst>
    <p:sldId id="295" r:id="rId2"/>
    <p:sldId id="296" r:id="rId3"/>
    <p:sldId id="297" r:id="rId4"/>
    <p:sldId id="298" r:id="rId5"/>
    <p:sldId id="299" r:id="rId6"/>
    <p:sldId id="321" r:id="rId7"/>
    <p:sldId id="300" r:id="rId8"/>
    <p:sldId id="322" r:id="rId9"/>
    <p:sldId id="301" r:id="rId10"/>
    <p:sldId id="304" r:id="rId11"/>
    <p:sldId id="307" r:id="rId12"/>
    <p:sldId id="305" r:id="rId13"/>
    <p:sldId id="308" r:id="rId14"/>
    <p:sldId id="309" r:id="rId15"/>
    <p:sldId id="316" r:id="rId16"/>
    <p:sldId id="310" r:id="rId17"/>
    <p:sldId id="311" r:id="rId18"/>
    <p:sldId id="312" r:id="rId19"/>
    <p:sldId id="315" r:id="rId20"/>
    <p:sldId id="320" r:id="rId21"/>
    <p:sldId id="319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91BE3C-A3A2-744A-B6E9-7D1D29816475}">
          <p14:sldIdLst>
            <p14:sldId id="295"/>
            <p14:sldId id="296"/>
            <p14:sldId id="297"/>
            <p14:sldId id="298"/>
            <p14:sldId id="299"/>
            <p14:sldId id="321"/>
            <p14:sldId id="300"/>
            <p14:sldId id="322"/>
            <p14:sldId id="301"/>
          </p14:sldIdLst>
        </p14:section>
        <p14:section name="PBSE Concept" id="{9EEABD25-60D6-9144-9E61-8013E327F430}">
          <p14:sldIdLst>
            <p14:sldId id="304"/>
            <p14:sldId id="307"/>
            <p14:sldId id="305"/>
            <p14:sldId id="308"/>
          </p14:sldIdLst>
        </p14:section>
        <p14:section name="Evaluation" id="{CEEC4785-BA24-A046-A112-1258BF71D2C7}">
          <p14:sldIdLst>
            <p14:sldId id="309"/>
            <p14:sldId id="316"/>
            <p14:sldId id="310"/>
            <p14:sldId id="311"/>
            <p14:sldId id="312"/>
            <p14:sldId id="315"/>
          </p14:sldIdLst>
        </p14:section>
        <p14:section name="Limitation &amp; Conclusion" id="{B644378F-26C5-FC4C-9CFE-009DA231D8B0}">
          <p14:sldIdLst>
            <p14:sldId id="320"/>
            <p14:sldId id="319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3A1"/>
    <a:srgbClr val="600A18"/>
    <a:srgbClr val="66CCFF"/>
    <a:srgbClr val="0000FF"/>
    <a:srgbClr val="FF00FF"/>
    <a:srgbClr val="00FFFF"/>
    <a:srgbClr val="00FF00"/>
    <a:srgbClr val="0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6" autoAdjust="0"/>
    <p:restoredTop sz="85852" autoAdjust="0"/>
  </p:normalViewPr>
  <p:slideViewPr>
    <p:cSldViewPr snapToGrid="0" snapToObjects="1">
      <p:cViewPr>
        <p:scale>
          <a:sx n="130" d="100"/>
          <a:sy n="130" d="100"/>
        </p:scale>
        <p:origin x="-1200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10/12/17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10/12/17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will talk about how one slow network card in cluster, can still drag</a:t>
            </a:r>
            <a:r>
              <a:rPr lang="en-US" baseline="0" dirty="0" smtClean="0"/>
              <a:t> </a:t>
            </a:r>
            <a:r>
              <a:rPr lang="en-US" dirty="0" smtClean="0"/>
              <a:t>your job performance, and our strategy to mitigate it through PBSE.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1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rest of my talk will be organized as follow:</a:t>
            </a:r>
          </a:p>
          <a:p>
            <a:r>
              <a:rPr lang="en-US" dirty="0" smtClean="0"/>
              <a:t>Next, we will discuss</a:t>
            </a:r>
            <a:r>
              <a:rPr lang="en-US" baseline="0" dirty="0" smtClean="0"/>
              <a:t> more</a:t>
            </a:r>
            <a:r>
              <a:rPr lang="en-US" dirty="0" smtClean="0"/>
              <a:t> detail about PBSE Techniques.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30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First technique in PBSE is Path Diversity.</a:t>
            </a:r>
          </a:p>
          <a:p>
            <a:r>
              <a:rPr lang="en-US" dirty="0" smtClean="0"/>
              <a:t>Remember that Path is data transfers from one node to another.</a:t>
            </a:r>
          </a:p>
          <a:p>
            <a:r>
              <a:rPr lang="en-US" dirty="0" smtClean="0"/>
              <a:t>Path Diversity, enforce that</a:t>
            </a:r>
            <a:r>
              <a:rPr lang="en-US" baseline="0" dirty="0" smtClean="0"/>
              <a:t> there should be </a:t>
            </a:r>
            <a:r>
              <a:rPr lang="en-US" dirty="0" smtClean="0"/>
              <a:t>NO potential Single Point of Tail-latency</a:t>
            </a:r>
            <a:r>
              <a:rPr lang="en-US" baseline="0" dirty="0" smtClean="0"/>
              <a:t> </a:t>
            </a:r>
            <a:r>
              <a:rPr lang="en-US" dirty="0" smtClean="0"/>
              <a:t>failure, or tail-SPOF.</a:t>
            </a:r>
          </a:p>
          <a:p>
            <a:r>
              <a:rPr lang="en-US" dirty="0" smtClean="0"/>
              <a:t>It is necessary so that PBSE can compare progresses of diverse path.</a:t>
            </a:r>
          </a:p>
          <a:p>
            <a:endParaRPr lang="en-US" dirty="0" smtClean="0"/>
          </a:p>
          <a:p>
            <a:r>
              <a:rPr lang="en-US" dirty="0" smtClean="0"/>
              <a:t>Lets take a look at </a:t>
            </a:r>
            <a:r>
              <a:rPr lang="en-US" dirty="0" err="1" smtClean="0"/>
              <a:t>folowing</a:t>
            </a:r>
            <a:r>
              <a:rPr lang="en-US" dirty="0" smtClean="0"/>
              <a:t> example.</a:t>
            </a:r>
          </a:p>
          <a:p>
            <a:r>
              <a:rPr lang="en-US" dirty="0" smtClean="0"/>
              <a:t>Here, M1 and M2 read input D1 and D2 that belong to the same remote</a:t>
            </a:r>
            <a:r>
              <a:rPr lang="en-US" baseline="0" dirty="0" smtClean="0"/>
              <a:t> </a:t>
            </a:r>
            <a:r>
              <a:rPr lang="en-US" dirty="0" err="1" smtClean="0"/>
              <a:t>datanode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datanode</a:t>
            </a:r>
            <a:r>
              <a:rPr lang="en-US" dirty="0" smtClean="0"/>
              <a:t> is a tail-SPOF, since if it slow, both M1 and M2</a:t>
            </a:r>
            <a:r>
              <a:rPr lang="en-US" baseline="0" dirty="0" smtClean="0"/>
              <a:t> </a:t>
            </a:r>
            <a:r>
              <a:rPr lang="en-US" dirty="0" smtClean="0"/>
              <a:t>will all slow together.</a:t>
            </a:r>
          </a:p>
          <a:p>
            <a:r>
              <a:rPr lang="en-US" dirty="0" smtClean="0"/>
              <a:t>With Path Diversity, PBSE force both map task to read from replica that</a:t>
            </a:r>
            <a:r>
              <a:rPr lang="en-US" baseline="0" dirty="0" smtClean="0"/>
              <a:t> </a:t>
            </a:r>
            <a:r>
              <a:rPr lang="en-US" dirty="0" smtClean="0"/>
              <a:t>belongs to different nodes, resulting in two distinct path.</a:t>
            </a:r>
          </a:p>
          <a:p>
            <a:r>
              <a:rPr lang="en-US" dirty="0" smtClean="0"/>
              <a:t>Now, if D2 to M2 path is slow here, while D1 to M1 path is fast, PBSE</a:t>
            </a:r>
            <a:r>
              <a:rPr lang="en-US" baseline="0" dirty="0" smtClean="0"/>
              <a:t> </a:t>
            </a:r>
            <a:r>
              <a:rPr lang="en-US" dirty="0" smtClean="0"/>
              <a:t>can assume that the D2 node is the bottleneck.</a:t>
            </a:r>
          </a:p>
          <a:p>
            <a:endParaRPr lang="en-US" dirty="0" smtClean="0"/>
          </a:p>
          <a:p>
            <a:r>
              <a:rPr lang="en-US" dirty="0" smtClean="0"/>
              <a:t>Same technique also applies in reducer write phase.</a:t>
            </a:r>
          </a:p>
          <a:p>
            <a:r>
              <a:rPr lang="en-US" dirty="0" smtClean="0"/>
              <a:t>If their first </a:t>
            </a:r>
            <a:r>
              <a:rPr lang="en-US" dirty="0" err="1" smtClean="0"/>
              <a:t>datanode</a:t>
            </a:r>
            <a:r>
              <a:rPr lang="en-US" dirty="0" smtClean="0"/>
              <a:t> to write is same and unfortunately slow, the</a:t>
            </a:r>
            <a:r>
              <a:rPr lang="en-US" baseline="0" dirty="0" smtClean="0"/>
              <a:t> </a:t>
            </a:r>
            <a:r>
              <a:rPr lang="en-US" dirty="0" smtClean="0"/>
              <a:t>rest of their write path will also slow.</a:t>
            </a:r>
          </a:p>
          <a:p>
            <a:r>
              <a:rPr lang="en-US" dirty="0" smtClean="0"/>
              <a:t>PBSE enforce that, the first write-pipeline nodes that </a:t>
            </a:r>
            <a:r>
              <a:rPr lang="en-US" dirty="0" err="1" smtClean="0"/>
              <a:t>choosen</a:t>
            </a:r>
            <a:r>
              <a:rPr lang="en-US" dirty="0" smtClean="0"/>
              <a:t> by</a:t>
            </a:r>
            <a:r>
              <a:rPr lang="en-US" baseline="0" dirty="0" smtClean="0"/>
              <a:t> </a:t>
            </a:r>
            <a:r>
              <a:rPr lang="en-US" dirty="0" smtClean="0"/>
              <a:t>reducers are as diverse as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6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Second technique is Path Progress.</a:t>
            </a:r>
          </a:p>
          <a:p>
            <a:r>
              <a:rPr lang="en-US" dirty="0" smtClean="0"/>
              <a:t>Lets go back to previous Shuffling example.</a:t>
            </a:r>
          </a:p>
          <a:p>
            <a:r>
              <a:rPr lang="en-US" dirty="0" smtClean="0"/>
              <a:t>As I mentioned in previous slides, in Basic SE, task progress is</a:t>
            </a:r>
            <a:r>
              <a:rPr lang="en-US" baseline="0" dirty="0" smtClean="0"/>
              <a:t> </a:t>
            </a:r>
            <a:r>
              <a:rPr lang="en-US" dirty="0" smtClean="0"/>
              <a:t>represented by one score per task.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Basic SE algorithm, will not detect any </a:t>
            </a:r>
            <a:r>
              <a:rPr lang="en-US" dirty="0" err="1" smtClean="0"/>
              <a:t>stragler</a:t>
            </a:r>
            <a:r>
              <a:rPr lang="en-US" dirty="0" smtClean="0"/>
              <a:t>, because task score</a:t>
            </a:r>
            <a:r>
              <a:rPr lang="en-US" baseline="0" dirty="0" smtClean="0"/>
              <a:t> </a:t>
            </a:r>
            <a:r>
              <a:rPr lang="en-US" dirty="0" smtClean="0"/>
              <a:t>R1 and R2 are increasing at the same slow pace.</a:t>
            </a:r>
          </a:p>
          <a:p>
            <a:r>
              <a:rPr lang="en-US" dirty="0" smtClean="0"/>
              <a:t>Task</a:t>
            </a:r>
            <a:r>
              <a:rPr lang="en-US" baseline="0" dirty="0" smtClean="0"/>
              <a:t> score</a:t>
            </a:r>
            <a:r>
              <a:rPr lang="en-US" dirty="0" smtClean="0"/>
              <a:t> hides the fact that there are actually 4 data transfer path that</a:t>
            </a:r>
            <a:r>
              <a:rPr lang="en-US" baseline="0" dirty="0" smtClean="0"/>
              <a:t> </a:t>
            </a:r>
            <a:r>
              <a:rPr lang="en-US" dirty="0" smtClean="0"/>
              <a:t>going on, and two path from M2 node is straggling.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The concept of path progress also hold in other </a:t>
            </a:r>
            <a:r>
              <a:rPr lang="en-US" dirty="0" err="1" smtClean="0"/>
              <a:t>MapReduce</a:t>
            </a:r>
            <a:r>
              <a:rPr lang="en-US" dirty="0" smtClean="0"/>
              <a:t> stages, such</a:t>
            </a:r>
            <a:r>
              <a:rPr lang="en-US" baseline="0" dirty="0" smtClean="0"/>
              <a:t> </a:t>
            </a:r>
            <a:r>
              <a:rPr lang="en-US" dirty="0" smtClean="0"/>
              <a:t>as reducer write phase here.</a:t>
            </a:r>
          </a:p>
          <a:p>
            <a:r>
              <a:rPr lang="en-US" dirty="0" smtClean="0"/>
              <a:t>Before, to detect straggler, we again rely on the very same task</a:t>
            </a:r>
            <a:r>
              <a:rPr lang="en-US" baseline="0" dirty="0" smtClean="0"/>
              <a:t> </a:t>
            </a:r>
            <a:r>
              <a:rPr lang="en-US" dirty="0" smtClean="0"/>
              <a:t>score, that also being used for shuffling phase.</a:t>
            </a:r>
          </a:p>
          <a:p>
            <a:r>
              <a:rPr lang="en-US" dirty="0" smtClean="0"/>
              <a:t>But in PBSE, each data path along the write pipeline will also be</a:t>
            </a:r>
            <a:r>
              <a:rPr lang="en-US" baseline="0" dirty="0" smtClean="0"/>
              <a:t> </a:t>
            </a:r>
            <a:r>
              <a:rPr lang="en-US" dirty="0" smtClean="0"/>
              <a:t>reported as individual path progresses,</a:t>
            </a:r>
            <a:r>
              <a:rPr lang="en-US" baseline="0" dirty="0" smtClean="0"/>
              <a:t> rather than lumped into task score.</a:t>
            </a:r>
          </a:p>
          <a:p>
            <a:endParaRPr lang="en-US" baseline="0" dirty="0" smtClean="0"/>
          </a:p>
          <a:p>
            <a:r>
              <a:rPr lang="en-US" dirty="0" smtClean="0"/>
              <a:t>By exposing and comparing these detailed, point-to-point, path</a:t>
            </a:r>
            <a:r>
              <a:rPr lang="en-US" baseline="0" dirty="0" smtClean="0"/>
              <a:t> </a:t>
            </a:r>
            <a:r>
              <a:rPr lang="en-US" dirty="0" smtClean="0"/>
              <a:t>progresses, PBSE can accurately reveal the true culprit behind</a:t>
            </a:r>
            <a:r>
              <a:rPr lang="en-US" baseline="0" dirty="0" smtClean="0"/>
              <a:t> </a:t>
            </a:r>
            <a:r>
              <a:rPr lang="en-US" dirty="0" smtClean="0"/>
              <a:t>straggler.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95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now discuss about Path-based speculation</a:t>
            </a:r>
          </a:p>
          <a:p>
            <a:r>
              <a:rPr lang="en-US" dirty="0" smtClean="0"/>
              <a:t>Similar to basic </a:t>
            </a:r>
            <a:r>
              <a:rPr lang="en-US" dirty="0" err="1" smtClean="0"/>
              <a:t>Hadoop</a:t>
            </a:r>
            <a:r>
              <a:rPr lang="en-US" dirty="0" smtClean="0"/>
              <a:t> SE, PBSE detection algorithm is per-job and</a:t>
            </a:r>
            <a:r>
              <a:rPr lang="en-US" baseline="0" dirty="0" smtClean="0"/>
              <a:t> </a:t>
            </a:r>
            <a:r>
              <a:rPr lang="en-US" dirty="0" smtClean="0"/>
              <a:t>runs for every </a:t>
            </a:r>
            <a:r>
              <a:rPr lang="en-US" dirty="0" err="1" smtClean="0"/>
              <a:t>MapReduce</a:t>
            </a:r>
            <a:r>
              <a:rPr lang="en-US" dirty="0" smtClean="0"/>
              <a:t> stage.</a:t>
            </a:r>
          </a:p>
          <a:p>
            <a:r>
              <a:rPr lang="en-US" dirty="0" smtClean="0"/>
              <a:t>Using knowledge of previous failing paths, PBSE can do informed</a:t>
            </a:r>
            <a:r>
              <a:rPr lang="en-US" baseline="0" dirty="0" smtClean="0"/>
              <a:t> </a:t>
            </a:r>
            <a:r>
              <a:rPr lang="en-US" dirty="0" smtClean="0"/>
              <a:t>recovery.</a:t>
            </a:r>
          </a:p>
          <a:p>
            <a:r>
              <a:rPr lang="en-US" dirty="0" smtClean="0"/>
              <a:t>Such that, rather than always blaming the task or phase, it will blame</a:t>
            </a:r>
            <a:r>
              <a:rPr lang="en-US" baseline="0" dirty="0" smtClean="0"/>
              <a:t> </a:t>
            </a:r>
            <a:r>
              <a:rPr lang="en-US" dirty="0" smtClean="0"/>
              <a:t>the actual bottleneck instead.</a:t>
            </a:r>
          </a:p>
          <a:p>
            <a:endParaRPr lang="en-US" dirty="0" smtClean="0"/>
          </a:p>
          <a:p>
            <a:r>
              <a:rPr lang="en-US" dirty="0" smtClean="0"/>
              <a:t>In case where there are 2 </a:t>
            </a:r>
            <a:r>
              <a:rPr lang="en-US" dirty="0" err="1" smtClean="0"/>
              <a:t>posibilities</a:t>
            </a:r>
            <a:r>
              <a:rPr lang="en-US" dirty="0" smtClean="0"/>
              <a:t> of recovery, PBSE will try the</a:t>
            </a:r>
            <a:r>
              <a:rPr lang="en-US" baseline="0" dirty="0" smtClean="0"/>
              <a:t> </a:t>
            </a:r>
            <a:r>
              <a:rPr lang="en-US" dirty="0" smtClean="0"/>
              <a:t>cheapest recovery strategy first.</a:t>
            </a:r>
          </a:p>
          <a:p>
            <a:r>
              <a:rPr lang="en-US" dirty="0" smtClean="0"/>
              <a:t>If its turn out wrong, PBSE will perform the second recovery.</a:t>
            </a:r>
          </a:p>
          <a:p>
            <a:r>
              <a:rPr lang="en-US" dirty="0" smtClean="0"/>
              <a:t>We call this Dynamic Retries, in </a:t>
            </a:r>
            <a:r>
              <a:rPr lang="en-US" dirty="0" err="1" smtClean="0"/>
              <a:t>constrast</a:t>
            </a:r>
            <a:r>
              <a:rPr lang="en-US" dirty="0" smtClean="0"/>
              <a:t> with basic SE where retry is</a:t>
            </a:r>
            <a:r>
              <a:rPr lang="en-US" baseline="0" dirty="0" smtClean="0"/>
              <a:t> </a:t>
            </a:r>
            <a:r>
              <a:rPr lang="en-US" dirty="0" smtClean="0"/>
              <a:t>usually limited just once.</a:t>
            </a:r>
          </a:p>
          <a:p>
            <a:endParaRPr lang="en-US" dirty="0" smtClean="0"/>
          </a:p>
          <a:p>
            <a:r>
              <a:rPr lang="en-US" dirty="0" smtClean="0"/>
              <a:t>Keep in mind that PBSE runs side by side with the basic SE.</a:t>
            </a:r>
          </a:p>
          <a:p>
            <a:r>
              <a:rPr lang="en-US" dirty="0" smtClean="0"/>
              <a:t>The latter handles task stragglers, while PBSE handles path</a:t>
            </a:r>
            <a:r>
              <a:rPr lang="en-US" baseline="0" dirty="0" smtClean="0"/>
              <a:t> </a:t>
            </a:r>
            <a:r>
              <a:rPr lang="en-US" dirty="0" smtClean="0"/>
              <a:t>stragglers.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4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9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evaluate PBSE against the basic </a:t>
            </a:r>
            <a:r>
              <a:rPr lang="en-US" dirty="0" err="1" smtClean="0"/>
              <a:t>Hadoop</a:t>
            </a:r>
            <a:r>
              <a:rPr lang="en-US" dirty="0" smtClean="0"/>
              <a:t> SE, or what we call</a:t>
            </a:r>
            <a:r>
              <a:rPr lang="en-US" baseline="0" dirty="0" smtClean="0"/>
              <a:t> </a:t>
            </a:r>
            <a:r>
              <a:rPr lang="en-US" dirty="0" err="1" smtClean="0"/>
              <a:t>BaseSE</a:t>
            </a:r>
            <a:r>
              <a:rPr lang="en-US" dirty="0" smtClean="0"/>
              <a:t>.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And then we redo the experiment, but this time, we inject one NIC</a:t>
            </a:r>
            <a:r>
              <a:rPr lang="en-US" baseline="0" dirty="0" smtClean="0"/>
              <a:t> </a:t>
            </a:r>
            <a:r>
              <a:rPr lang="en-US" dirty="0" smtClean="0"/>
              <a:t>slowdown into the cluster.</a:t>
            </a:r>
          </a:p>
          <a:p>
            <a:r>
              <a:rPr lang="en-US" dirty="0" smtClean="0"/>
              <a:t>Under this setup, </a:t>
            </a:r>
            <a:r>
              <a:rPr lang="en-US" dirty="0" err="1" smtClean="0"/>
              <a:t>BaseSE</a:t>
            </a:r>
            <a:r>
              <a:rPr lang="en-US" dirty="0" smtClean="0"/>
              <a:t> performance drops significantly.</a:t>
            </a:r>
          </a:p>
          <a:p>
            <a:r>
              <a:rPr lang="en-US" dirty="0" smtClean="0"/>
              <a:t>Unluckiest</a:t>
            </a:r>
            <a:r>
              <a:rPr lang="en-US" baseline="0" dirty="0" smtClean="0"/>
              <a:t> job not finish until &gt; 1h</a:t>
            </a:r>
            <a:endParaRPr lang="en-US" dirty="0" smtClean="0"/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PBSE, under the same setup, show a better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39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Next, under the same fault model, we try to vary some factor in our</a:t>
            </a:r>
            <a:r>
              <a:rPr lang="en-US" baseline="0" dirty="0" smtClean="0"/>
              <a:t> </a:t>
            </a:r>
            <a:r>
              <a:rPr lang="en-US" dirty="0" smtClean="0"/>
              <a:t>experiment, and check </a:t>
            </a:r>
            <a:r>
              <a:rPr lang="en-US" dirty="0" err="1" smtClean="0"/>
              <a:t>wether</a:t>
            </a:r>
            <a:r>
              <a:rPr lang="en-US" dirty="0" smtClean="0"/>
              <a:t> PBSE </a:t>
            </a:r>
            <a:r>
              <a:rPr lang="en-US" dirty="0" err="1" smtClean="0"/>
              <a:t>stil</a:t>
            </a:r>
            <a:r>
              <a:rPr lang="en-US" dirty="0" smtClean="0"/>
              <a:t> gain speedups over </a:t>
            </a:r>
            <a:r>
              <a:rPr lang="en-US" dirty="0" err="1" smtClean="0"/>
              <a:t>BaseSE</a:t>
            </a:r>
            <a:r>
              <a:rPr lang="en-US" dirty="0" smtClean="0"/>
              <a:t>.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In all this variations, we just inject one NIC degradation .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PBSE can still gain significant</a:t>
            </a:r>
            <a:r>
              <a:rPr lang="en-US" baseline="0" dirty="0" smtClean="0"/>
              <a:t> </a:t>
            </a:r>
            <a:r>
              <a:rPr lang="en-US" dirty="0" smtClean="0"/>
              <a:t>performance speedups over </a:t>
            </a:r>
            <a:r>
              <a:rPr lang="en-US" dirty="0" err="1" smtClean="0"/>
              <a:t>BaseSE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again due to the fact that in </a:t>
            </a:r>
            <a:r>
              <a:rPr lang="en-US" dirty="0" err="1" smtClean="0"/>
              <a:t>BaseSE</a:t>
            </a:r>
            <a:r>
              <a:rPr lang="en-US" dirty="0" smtClean="0"/>
              <a:t>, many jobs is locked, and</a:t>
            </a:r>
            <a:r>
              <a:rPr lang="en-US" baseline="0" dirty="0" smtClean="0"/>
              <a:t> </a:t>
            </a:r>
            <a:r>
              <a:rPr lang="en-US" dirty="0" smtClean="0"/>
              <a:t>can not escape from the slow node.</a:t>
            </a:r>
          </a:p>
          <a:p>
            <a:r>
              <a:rPr lang="en-US" dirty="0" smtClean="0"/>
              <a:t>PBSE, on the other hand, can quickly detect and failover from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8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Next, we compare PBSE versus other strategies.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This confirms that the SE loopholes are not about scheduling problems.</a:t>
            </a:r>
          </a:p>
          <a:p>
            <a:r>
              <a:rPr lang="en-US" dirty="0" smtClean="0"/>
              <a:t>Different schedulers does not eliminate tail latencies caused by the</a:t>
            </a:r>
            <a:r>
              <a:rPr lang="en-US" baseline="0" dirty="0" smtClean="0"/>
              <a:t> </a:t>
            </a:r>
            <a:r>
              <a:rPr lang="en-US" dirty="0" smtClean="0"/>
              <a:t>degraded NIC.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In summary, PBSE wins in all scenario, because we fix the fundamental</a:t>
            </a:r>
            <a:r>
              <a:rPr lang="en-US" baseline="0" dirty="0" smtClean="0"/>
              <a:t> </a:t>
            </a:r>
            <a:r>
              <a:rPr lang="en-US" dirty="0" smtClean="0"/>
              <a:t>flaws by leveraging path-based, not task-based.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68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Beyond </a:t>
            </a:r>
            <a:r>
              <a:rPr lang="en-US" dirty="0" err="1" smtClean="0"/>
              <a:t>MapReduce</a:t>
            </a:r>
            <a:r>
              <a:rPr lang="en-US" dirty="0" smtClean="0"/>
              <a:t>,</a:t>
            </a:r>
            <a:r>
              <a:rPr lang="en-US" baseline="0" dirty="0" smtClean="0"/>
              <a:t> we believe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r>
              <a:rPr lang="mr-IN" baseline="0" dirty="0" smtClean="0"/>
              <a:t>…</a:t>
            </a:r>
            <a:endParaRPr lang="en-US" dirty="0" smtClean="0"/>
          </a:p>
          <a:p>
            <a:r>
              <a:rPr lang="en-US" dirty="0" smtClean="0"/>
              <a:t>So, to show generality of PBSE, we also analyzed </a:t>
            </a:r>
            <a:r>
              <a:rPr lang="en-US" dirty="0" err="1" smtClean="0"/>
              <a:t>Quantcast</a:t>
            </a:r>
            <a:r>
              <a:rPr lang="en-US" dirty="0" smtClean="0"/>
              <a:t> File System</a:t>
            </a:r>
            <a:r>
              <a:rPr lang="en-US" baseline="0" dirty="0" smtClean="0"/>
              <a:t> </a:t>
            </a:r>
            <a:r>
              <a:rPr lang="en-US" dirty="0" smtClean="0"/>
              <a:t>(QFS), Apache Spark, Flume, and S4.</a:t>
            </a:r>
          </a:p>
          <a:p>
            <a:r>
              <a:rPr lang="en-US" dirty="0" smtClean="0"/>
              <a:t>We found that all of them suffer from the tail-SPOF problem.</a:t>
            </a:r>
          </a:p>
          <a:p>
            <a:r>
              <a:rPr lang="en-US" dirty="0" smtClean="0"/>
              <a:t>Our initial integration of PBSE to </a:t>
            </a:r>
            <a:r>
              <a:rPr lang="en-US" dirty="0" err="1" smtClean="0"/>
              <a:t>Hadoop</a:t>
            </a:r>
            <a:r>
              <a:rPr lang="en-US" dirty="0" smtClean="0"/>
              <a:t>/QFS, Spark, and Flume stack</a:t>
            </a:r>
            <a:r>
              <a:rPr lang="en-US" baseline="0" dirty="0" smtClean="0"/>
              <a:t> </a:t>
            </a:r>
            <a:r>
              <a:rPr lang="en-US" dirty="0" smtClean="0"/>
              <a:t>showed that it speculates effectively, and cuts tail latencies.</a:t>
            </a:r>
          </a:p>
          <a:p>
            <a:endParaRPr lang="en-US" dirty="0" smtClean="0"/>
          </a:p>
          <a:p>
            <a:r>
              <a:rPr lang="en-US" dirty="0" smtClean="0"/>
              <a:t>% Spark (Figure \ref{fig-</a:t>
            </a:r>
            <a:r>
              <a:rPr lang="en-US" dirty="0" err="1" smtClean="0"/>
              <a:t>emore</a:t>
            </a:r>
            <a:r>
              <a:rPr lang="en-US" dirty="0" smtClean="0"/>
              <a:t>}b) has a built-in SE similar to </a:t>
            </a:r>
            <a:r>
              <a:rPr lang="en-US" dirty="0" err="1" smtClean="0"/>
              <a:t>Hadoop</a:t>
            </a:r>
            <a:r>
              <a:rPr lang="en-US" dirty="0" smtClean="0"/>
              <a:t> SE,</a:t>
            </a:r>
            <a:r>
              <a:rPr lang="en-US" baseline="0" dirty="0" smtClean="0"/>
              <a:t> </a:t>
            </a:r>
            <a:r>
              <a:rPr lang="en-US" dirty="0" smtClean="0"/>
              <a:t>hence it is prone to the same tail-SPOF issues (\sec\ref{sec-bug}).</a:t>
            </a:r>
          </a:p>
          <a:p>
            <a:r>
              <a:rPr lang="en-US" dirty="0" smtClean="0"/>
              <a:t>% Flume (Figure \ref{fig-</a:t>
            </a:r>
            <a:r>
              <a:rPr lang="en-US" dirty="0" err="1" smtClean="0"/>
              <a:t>emore</a:t>
            </a:r>
            <a:r>
              <a:rPr lang="en-US" dirty="0" smtClean="0"/>
              <a:t>}c) uses a static timeout to detect slow</a:t>
            </a:r>
            <a:r>
              <a:rPr lang="en-US" baseline="0" dirty="0" smtClean="0"/>
              <a:t> </a:t>
            </a:r>
            <a:r>
              <a:rPr lang="en-US" dirty="0" smtClean="0"/>
              <a:t>channels (no path comparisons).  If a channel's throughput falls below</a:t>
            </a:r>
            <a:r>
              <a:rPr lang="en-US" baseline="0" dirty="0" smtClean="0"/>
              <a:t> </a:t>
            </a:r>
            <a:r>
              <a:rPr lang="en-US" dirty="0" smtClean="0"/>
              <a:t>1000 events/sec, a failover is triggered.  If a NIC degrades to slightly</a:t>
            </a:r>
            <a:r>
              <a:rPr lang="en-US" baseline="0" dirty="0" smtClean="0"/>
              <a:t> </a:t>
            </a:r>
            <a:r>
              <a:rPr lang="en-US" dirty="0" smtClean="0"/>
              <a:t>above the threshold, the</a:t>
            </a:r>
            <a:r>
              <a:rPr lang="en-US" baseline="0" dirty="0" smtClean="0"/>
              <a:t> </a:t>
            </a:r>
            <a:r>
              <a:rPr lang="en-US" dirty="0" smtClean="0"/>
              <a:t>timeout is not triggered.</a:t>
            </a:r>
            <a:r>
              <a:rPr lang="en-US" baseline="0" dirty="0" smtClean="0"/>
              <a:t> </a:t>
            </a:r>
            <a:r>
              <a:rPr lang="en-US" dirty="0" smtClean="0"/>
              <a:t>resulting in a backlog of events.</a:t>
            </a:r>
          </a:p>
          <a:p>
            <a:r>
              <a:rPr lang="en-US" dirty="0" smtClean="0"/>
              <a:t>%</a:t>
            </a:r>
            <a:r>
              <a:rPr lang="en-US" baseline="0" dirty="0" smtClean="0"/>
              <a:t> </a:t>
            </a:r>
            <a:r>
              <a:rPr lang="en-US" dirty="0" smtClean="0"/>
              <a:t>S4 (Figure \ref{fig-</a:t>
            </a:r>
            <a:r>
              <a:rPr lang="en-US" dirty="0" err="1" smtClean="0"/>
              <a:t>emore</a:t>
            </a:r>
            <a:r>
              <a:rPr lang="en-US" dirty="0" smtClean="0"/>
              <a:t>}d) has a similar static timeout to Flume.</a:t>
            </a:r>
            <a:r>
              <a:rPr lang="en-US" baseline="0" dirty="0" smtClean="0"/>
              <a:t> </a:t>
            </a:r>
            <a:r>
              <a:rPr lang="en-US" dirty="0" smtClean="0"/>
              <a:t>Worse, it has a shared queue design in the fan-out protocol.  Thus, a slow</a:t>
            </a:r>
            <a:r>
              <a:rPr lang="en-US" baseline="0" dirty="0" smtClean="0"/>
              <a:t> </a:t>
            </a:r>
            <a:r>
              <a:rPr lang="en-US" dirty="0" smtClean="0"/>
              <a:t>recipient will cripple the sender in transferring data to the other</a:t>
            </a:r>
            <a:r>
              <a:rPr lang="en-US" baseline="0" dirty="0" smtClean="0"/>
              <a:t> </a:t>
            </a:r>
            <a:r>
              <a:rPr lang="en-US" dirty="0" smtClean="0"/>
              <a:t>recipients (a head-of-line blocking problem).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2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BaseSE</a:t>
            </a:r>
            <a:r>
              <a:rPr lang="en-US" dirty="0" smtClean="0"/>
              <a:t>, can cut tail latencies well in the case of resource contention</a:t>
            </a:r>
            <a:r>
              <a:rPr lang="en-US" baseline="0" dirty="0" smtClean="0"/>
              <a:t> </a:t>
            </a:r>
            <a:r>
              <a:rPr lang="en-US" dirty="0" smtClean="0"/>
              <a:t>or heterogeneous resources.</a:t>
            </a:r>
          </a:p>
          <a:p>
            <a:r>
              <a:rPr lang="en-US" dirty="0" smtClean="0"/>
              <a:t>However, under node-level network degradation, </a:t>
            </a:r>
            <a:r>
              <a:rPr lang="en-US" dirty="0" err="1" smtClean="0"/>
              <a:t>BaseSE</a:t>
            </a:r>
            <a:r>
              <a:rPr lang="en-US" dirty="0" smtClean="0"/>
              <a:t> that relies on</a:t>
            </a:r>
            <a:r>
              <a:rPr lang="en-US" baseline="0" dirty="0" smtClean="0"/>
              <a:t> </a:t>
            </a:r>
            <a:r>
              <a:rPr lang="en-US" dirty="0" smtClean="0"/>
              <a:t>task abstraction, is not robust enough.</a:t>
            </a:r>
          </a:p>
          <a:p>
            <a:r>
              <a:rPr lang="en-US" dirty="0" smtClean="0"/>
              <a:t>Long tail </a:t>
            </a:r>
            <a:r>
              <a:rPr lang="en-US" dirty="0" err="1" smtClean="0"/>
              <a:t>letencies</a:t>
            </a:r>
            <a:r>
              <a:rPr lang="en-US" dirty="0" smtClean="0"/>
              <a:t> still happening, and many jobs can not escape the</a:t>
            </a:r>
            <a:r>
              <a:rPr lang="en-US" baseline="0" dirty="0" smtClean="0"/>
              <a:t> </a:t>
            </a:r>
            <a:r>
              <a:rPr lang="en-US" dirty="0" smtClean="0"/>
              <a:t>tail.</a:t>
            </a:r>
          </a:p>
          <a:p>
            <a:r>
              <a:rPr lang="en-US" dirty="0" smtClean="0"/>
              <a:t>On the other hand, PBSE, by leveraging path abstraction, can</a:t>
            </a:r>
            <a:r>
              <a:rPr lang="en-US" baseline="0" dirty="0" smtClean="0"/>
              <a:t> </a:t>
            </a:r>
            <a:r>
              <a:rPr lang="en-US" dirty="0" smtClean="0"/>
              <a:t>effectively cut tail latencies caused by node-level network</a:t>
            </a:r>
            <a:r>
              <a:rPr lang="en-US" baseline="0" dirty="0" smtClean="0"/>
              <a:t> </a:t>
            </a:r>
            <a:r>
              <a:rPr lang="en-US" dirty="0" smtClean="0"/>
              <a:t>degradation, and provide more robust Speculative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0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Tail tolerance is a must requirement in todays data-parallel</a:t>
            </a:r>
            <a:r>
              <a:rPr lang="en-US" baseline="0" dirty="0" smtClean="0"/>
              <a:t> </a:t>
            </a:r>
            <a:r>
              <a:rPr lang="en-US" dirty="0" smtClean="0"/>
              <a:t>framework.</a:t>
            </a:r>
          </a:p>
          <a:p>
            <a:r>
              <a:rPr lang="en-US" dirty="0" smtClean="0"/>
              <a:t>A popular solution to mitigate tail latency, is to employ Speculative</a:t>
            </a:r>
            <a:r>
              <a:rPr lang="en-US" baseline="0" dirty="0" smtClean="0"/>
              <a:t> </a:t>
            </a:r>
            <a:r>
              <a:rPr lang="en-US" dirty="0" smtClean="0"/>
              <a:t>Execution (SE).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..</a:t>
            </a:r>
          </a:p>
          <a:p>
            <a:r>
              <a:rPr lang="en-US" dirty="0" smtClean="0"/>
              <a:t>Speculative Execution algorithm, works by detecting such straggler,</a:t>
            </a:r>
            <a:r>
              <a:rPr lang="en-US" baseline="0" dirty="0" smtClean="0"/>
              <a:t> </a:t>
            </a:r>
            <a:r>
              <a:rPr lang="en-US" dirty="0" smtClean="0"/>
              <a:t>and launch same backup task for this straggler.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24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1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found an important source of tail latencies that current SE cannot</a:t>
            </a:r>
            <a:r>
              <a:rPr lang="en-US" baseline="0" dirty="0" smtClean="0"/>
              <a:t> </a:t>
            </a:r>
            <a:r>
              <a:rPr lang="en-US" dirty="0" smtClean="0"/>
              <a:t>handle graciously, that is ``node-level degraded network''.</a:t>
            </a:r>
          </a:p>
          <a:p>
            <a:r>
              <a:rPr lang="en-US" dirty="0" smtClean="0"/>
              <a:t>On a cluster of 30 machines, we run a workload of couple hundreds</a:t>
            </a:r>
            <a:r>
              <a:rPr lang="en-US" baseline="0" dirty="0" smtClean="0"/>
              <a:t> </a:t>
            </a:r>
            <a:r>
              <a:rPr lang="en-US" dirty="0" err="1" smtClean="0"/>
              <a:t>Hadoop</a:t>
            </a:r>
            <a:r>
              <a:rPr lang="en-US" dirty="0" smtClean="0"/>
              <a:t> jobs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when one of the node network card experience bandwidth</a:t>
            </a:r>
            <a:r>
              <a:rPr lang="en-US" baseline="0" dirty="0" smtClean="0"/>
              <a:t> </a:t>
            </a:r>
            <a:r>
              <a:rPr lang="en-US" dirty="0" smtClean="0"/>
              <a:t>degradation, </a:t>
            </a:r>
            <a:r>
              <a:rPr lang="en-US" dirty="0" err="1" smtClean="0"/>
              <a:t>thoughout</a:t>
            </a:r>
            <a:r>
              <a:rPr lang="en-US" dirty="0" smtClean="0"/>
              <a:t> the time, entire cluster throughput,</a:t>
            </a:r>
            <a:r>
              <a:rPr lang="en-US" baseline="0" dirty="0" smtClean="0"/>
              <a:t> </a:t>
            </a:r>
            <a:r>
              <a:rPr lang="en-US" dirty="0" smtClean="0"/>
              <a:t>collapsed to just one job per hour!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First, is no straggler detected.</a:t>
            </a:r>
          </a:p>
          <a:p>
            <a:r>
              <a:rPr lang="en-US" dirty="0" smtClean="0"/>
              <a:t>Let see this </a:t>
            </a:r>
            <a:r>
              <a:rPr lang="en-US" dirty="0" err="1" smtClean="0"/>
              <a:t>MapReduce</a:t>
            </a:r>
            <a:r>
              <a:rPr lang="en-US" dirty="0" smtClean="0"/>
              <a:t> Shuffling example.</a:t>
            </a:r>
          </a:p>
          <a:p>
            <a:r>
              <a:rPr lang="en-US" dirty="0" smtClean="0"/>
              <a:t>All mappers, shuffle to all reducers.</a:t>
            </a:r>
          </a:p>
          <a:p>
            <a:r>
              <a:rPr lang="en-US" dirty="0" smtClean="0"/>
              <a:t>Unfortunately, M2 node has slow NIC.</a:t>
            </a:r>
          </a:p>
          <a:p>
            <a:r>
              <a:rPr lang="en-US" dirty="0" smtClean="0"/>
              <a:t>Both reducers fetch from M1 quick, but really slow from M2.</a:t>
            </a:r>
          </a:p>
          <a:p>
            <a:r>
              <a:rPr lang="en-US" dirty="0" smtClean="0"/>
              <a:t>However, SE algorithm will just assume that nothings wrong, since</a:t>
            </a:r>
            <a:r>
              <a:rPr lang="en-US" baseline="0" dirty="0" smtClean="0"/>
              <a:t> </a:t>
            </a:r>
            <a:r>
              <a:rPr lang="en-US" dirty="0" smtClean="0"/>
              <a:t>everyone is slow at the same pace!</a:t>
            </a:r>
          </a:p>
          <a:p>
            <a:r>
              <a:rPr lang="en-US" dirty="0" smtClean="0"/>
              <a:t>Note that, M2 is fast, because it read input from local disk.</a:t>
            </a:r>
          </a:p>
          <a:p>
            <a:r>
              <a:rPr lang="en-US" dirty="0" smtClean="0"/>
              <a:t>All reducers are slow, no straggler is detected, and no backup task is</a:t>
            </a:r>
            <a:r>
              <a:rPr lang="en-US" baseline="0" dirty="0" smtClean="0"/>
              <a:t> </a:t>
            </a:r>
            <a:r>
              <a:rPr lang="en-US" dirty="0" smtClean="0"/>
              <a:t>launched.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Second problem, is when backup task is also straggling.</a:t>
            </a:r>
          </a:p>
          <a:p>
            <a:r>
              <a:rPr lang="en-US" dirty="0" smtClean="0"/>
              <a:t>Suppose that the shuffling in the previous case is not all-to-all.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it will mistakenly blame the reducer as straggler, and decide</a:t>
            </a:r>
            <a:r>
              <a:rPr lang="en-US" baseline="0" dirty="0" smtClean="0"/>
              <a:t> </a:t>
            </a:r>
            <a:r>
              <a:rPr lang="en-US" dirty="0" smtClean="0"/>
              <a:t>to speculate the reducer.</a:t>
            </a:r>
          </a:p>
          <a:p>
            <a:r>
              <a:rPr lang="en-US" dirty="0" smtClean="0"/>
              <a:t>The backup reducer will again hit the same degraded M2.</a:t>
            </a:r>
          </a:p>
          <a:p>
            <a:r>
              <a:rPr lang="en-US" dirty="0" smtClean="0"/>
              <a:t>This could be avoided if M2 is the one that being speculated.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1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These findings of many failed speculation pattern give us</a:t>
            </a:r>
            <a:r>
              <a:rPr lang="en-US" baseline="0" dirty="0" smtClean="0"/>
              <a:t> </a:t>
            </a:r>
            <a:r>
              <a:rPr lang="en-US" dirty="0" smtClean="0"/>
              <a:t>confirmation, that current Basic SE algorithm in </a:t>
            </a:r>
            <a:r>
              <a:rPr lang="en-US" dirty="0" err="1" smtClean="0"/>
              <a:t>Hadoop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3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Given the maturity of </a:t>
            </a:r>
            <a:r>
              <a:rPr lang="en-US" dirty="0" err="1" smtClean="0"/>
              <a:t>Hadoop</a:t>
            </a:r>
            <a:r>
              <a:rPr lang="en-US" dirty="0" smtClean="0"/>
              <a:t>, we believe that there are fundamental</a:t>
            </a:r>
            <a:r>
              <a:rPr lang="en-US" baseline="0" dirty="0" smtClean="0"/>
              <a:t> </a:t>
            </a:r>
            <a:r>
              <a:rPr lang="en-US" dirty="0" smtClean="0"/>
              <a:t>flaws that lead to existence of these SE loopholes.</a:t>
            </a:r>
          </a:p>
          <a:p>
            <a:r>
              <a:rPr lang="en-US" dirty="0" smtClean="0"/>
              <a:t>The obvious flaw from our stories is that network degradation is not considered as fault model.</a:t>
            </a:r>
          </a:p>
          <a:p>
            <a:r>
              <a:rPr lang="en-US" dirty="0" smtClean="0"/>
              <a:t>And when the this fault model is not incorporated, the concept of path is also not considered.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Therefore, all run slow, and SE never kick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5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that observation, we present our solution to the problem:</a:t>
            </a:r>
            <a:r>
              <a:rPr lang="en-US" baseline="0" dirty="0" smtClean="0"/>
              <a:t> </a:t>
            </a:r>
            <a:r>
              <a:rPr lang="en-US" dirty="0" smtClean="0"/>
              <a:t>path-based speculative execution (PBSE).</a:t>
            </a:r>
          </a:p>
          <a:p>
            <a:r>
              <a:rPr lang="en-US" dirty="0" smtClean="0"/>
              <a:t>The intuition behind PBSE is that task is a collection of paths.</a:t>
            </a:r>
          </a:p>
          <a:p>
            <a:r>
              <a:rPr lang="en-US" dirty="0" smtClean="0"/>
              <a:t>And with paths exposed, PBSE can do better speculation using following</a:t>
            </a:r>
            <a:r>
              <a:rPr lang="en-US" baseline="0" dirty="0" smtClean="0"/>
              <a:t> </a:t>
            </a:r>
            <a:r>
              <a:rPr lang="en-US" dirty="0" smtClean="0"/>
              <a:t>techniques:</a:t>
            </a:r>
          </a:p>
          <a:p>
            <a:pPr marL="228600" indent="-228600">
              <a:buAutoNum type="arabicPeriod"/>
            </a:pPr>
            <a:r>
              <a:rPr lang="en-US" dirty="0" smtClean="0"/>
              <a:t>Path diversity, diversifying task placement to enforce no potential</a:t>
            </a:r>
            <a:r>
              <a:rPr lang="en-US" baseline="0" dirty="0" smtClean="0"/>
              <a:t> </a:t>
            </a:r>
            <a:r>
              <a:rPr lang="en-US" dirty="0" smtClean="0"/>
              <a:t>SPOF.</a:t>
            </a:r>
          </a:p>
          <a:p>
            <a:pPr marL="228600" indent="-228600">
              <a:buAutoNum type="arabicPeriod"/>
            </a:pPr>
            <a:r>
              <a:rPr lang="en-US" dirty="0" smtClean="0"/>
              <a:t>Path progress, where instead of just task score, we also expose</a:t>
            </a:r>
            <a:r>
              <a:rPr lang="en-US" baseline="0" dirty="0" smtClean="0"/>
              <a:t> </a:t>
            </a:r>
            <a:r>
              <a:rPr lang="en-US" dirty="0" smtClean="0"/>
              <a:t>multiple data-path within a task. And,</a:t>
            </a:r>
          </a:p>
          <a:p>
            <a:pPr marL="228600" indent="-228600">
              <a:buAutoNum type="arabicPeriod"/>
            </a:pPr>
            <a:r>
              <a:rPr lang="en-US" dirty="0" smtClean="0"/>
              <a:t>Path-based speculation. Using path progress information, to better</a:t>
            </a:r>
            <a:r>
              <a:rPr lang="en-US" baseline="0" dirty="0" smtClean="0"/>
              <a:t> </a:t>
            </a:r>
            <a:r>
              <a:rPr lang="en-US" dirty="0" smtClean="0"/>
              <a:t>speculate next backup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2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Our contribution can be summarized as follow: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2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55204"/>
            <a:ext cx="9144000" cy="3025415"/>
          </a:xfrm>
          <a:prstGeom prst="rect">
            <a:avLst/>
          </a:prstGeom>
          <a:solidFill>
            <a:srgbClr val="600A1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3412"/>
            <a:ext cx="7772400" cy="1470025"/>
          </a:xfrm>
        </p:spPr>
        <p:txBody>
          <a:bodyPr/>
          <a:lstStyle>
            <a:lvl1pPr algn="ctr">
              <a:defRPr sz="48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22991"/>
            <a:ext cx="9144000" cy="478195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5" y="274638"/>
            <a:ext cx="8621875" cy="1143000"/>
          </a:xfrm>
        </p:spPr>
        <p:txBody>
          <a:bodyPr/>
          <a:lstStyle>
            <a:lvl1pPr>
              <a:defRPr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9/25/17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PBSE @ </a:t>
            </a:r>
            <a:r>
              <a:rPr lang="en-US" dirty="0" err="1" smtClean="0"/>
              <a:t>SoCC</a:t>
            </a:r>
            <a:r>
              <a:rPr lang="en-US" dirty="0" smtClean="0"/>
              <a:t> ’17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805" y="1600200"/>
            <a:ext cx="8621875" cy="51164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8667" y="1600199"/>
            <a:ext cx="4174733" cy="5056897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4168532" cy="5056896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7" y="274638"/>
            <a:ext cx="880046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48" y="274638"/>
            <a:ext cx="85226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32" y="0"/>
            <a:ext cx="9144531" cy="333048"/>
          </a:xfrm>
          <a:prstGeom prst="rect">
            <a:avLst/>
          </a:prstGeom>
          <a:solidFill>
            <a:srgbClr val="600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413" y="525820"/>
            <a:ext cx="8562346" cy="8918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13" y="1600199"/>
            <a:ext cx="8562346" cy="51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4614" y="47771"/>
            <a:ext cx="1636910" cy="26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9/25/17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367" y="47770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PBSE @ </a:t>
            </a:r>
            <a:r>
              <a:rPr lang="en-US" dirty="0" err="1" smtClean="0"/>
              <a:t>SoCC</a:t>
            </a:r>
            <a:r>
              <a:rPr lang="en-US" dirty="0" smtClean="0"/>
              <a:t> 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-9921"/>
            <a:ext cx="8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hicago-maroon.png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" y="15507"/>
            <a:ext cx="1344817" cy="29835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500" b="1" kern="1200" cap="none" spc="50" baseline="0">
          <a:ln w="12700" cmpd="sng">
            <a:solidFill>
              <a:schemeClr val="bg1"/>
            </a:solidFill>
            <a:prstDash val="solid"/>
          </a:ln>
          <a:solidFill>
            <a:srgbClr val="600A18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1.emf"/><Relationship Id="rId7" Type="http://schemas.openxmlformats.org/officeDocument/2006/relationships/image" Target="../media/image44.emf"/><Relationship Id="rId8" Type="http://schemas.openxmlformats.org/officeDocument/2006/relationships/image" Target="../media/image39.emf"/><Relationship Id="rId9" Type="http://schemas.openxmlformats.org/officeDocument/2006/relationships/image" Target="../media/image45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6.emf"/><Relationship Id="rId5" Type="http://schemas.openxmlformats.org/officeDocument/2006/relationships/image" Target="../media/image35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emf"/><Relationship Id="rId12" Type="http://schemas.openxmlformats.org/officeDocument/2006/relationships/image" Target="../media/image53.emf"/><Relationship Id="rId13" Type="http://schemas.openxmlformats.org/officeDocument/2006/relationships/image" Target="../media/image54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37.png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26.emf"/><Relationship Id="rId10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66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3.jpg"/><Relationship Id="rId5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1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4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png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700776"/>
            <a:ext cx="7886700" cy="121698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00"/>
              </a:spcBef>
            </a:pPr>
            <a:r>
              <a:rPr lang="en-US" sz="3200" b="1" dirty="0" smtClean="0">
                <a:solidFill>
                  <a:srgbClr val="800000"/>
                </a:solidFill>
              </a:rPr>
              <a:t>Riza O. Suminto</a:t>
            </a:r>
            <a:r>
              <a:rPr lang="en-US" dirty="0" smtClean="0"/>
              <a:t>, Cesar A. </a:t>
            </a:r>
            <a:r>
              <a:rPr lang="en-US" dirty="0" err="1" smtClean="0"/>
              <a:t>Stuardo</a:t>
            </a:r>
            <a:r>
              <a:rPr lang="en-US" sz="3200" dirty="0" smtClean="0"/>
              <a:t>, Alexandra Clark, </a:t>
            </a:r>
            <a:r>
              <a:rPr lang="en-US" sz="3200" dirty="0" err="1" smtClean="0"/>
              <a:t>Huan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, </a:t>
            </a:r>
            <a:r>
              <a:rPr lang="en-US" sz="3200" dirty="0" err="1" smtClean="0"/>
              <a:t>Tanakorn</a:t>
            </a:r>
            <a:r>
              <a:rPr lang="en-US" sz="3200" dirty="0" smtClean="0"/>
              <a:t> </a:t>
            </a:r>
            <a:r>
              <a:rPr lang="en-US" sz="3200" dirty="0" err="1" smtClean="0"/>
              <a:t>Leesatapornwongsa</a:t>
            </a:r>
            <a:r>
              <a:rPr lang="en-US" sz="3200" dirty="0" smtClean="0"/>
              <a:t>, Bo Fu, </a:t>
            </a:r>
            <a:r>
              <a:rPr lang="en-US" sz="3200" dirty="0" err="1" smtClean="0"/>
              <a:t>Daniar</a:t>
            </a:r>
            <a:r>
              <a:rPr lang="en-US" sz="3200" dirty="0" smtClean="0"/>
              <a:t> H. </a:t>
            </a:r>
            <a:r>
              <a:rPr lang="en-US" sz="3200" dirty="0" err="1" smtClean="0"/>
              <a:t>Kurniawan</a:t>
            </a:r>
            <a:r>
              <a:rPr lang="en-US" sz="3200" dirty="0" smtClean="0"/>
              <a:t>, </a:t>
            </a:r>
            <a:r>
              <a:rPr lang="en-US" sz="3200" dirty="0" err="1" smtClean="0"/>
              <a:t>Vincentius</a:t>
            </a:r>
            <a:r>
              <a:rPr lang="en-US" sz="3200" dirty="0" smtClean="0"/>
              <a:t> Martin, Uma </a:t>
            </a:r>
            <a:r>
              <a:rPr lang="en-US" sz="3200" dirty="0" err="1" smtClean="0"/>
              <a:t>Maheswara</a:t>
            </a:r>
            <a:r>
              <a:rPr lang="en-US" sz="3200" dirty="0" smtClean="0"/>
              <a:t> </a:t>
            </a:r>
            <a:r>
              <a:rPr lang="en-US" sz="3200" dirty="0" err="1" smtClean="0"/>
              <a:t>Rao</a:t>
            </a:r>
            <a:r>
              <a:rPr lang="en-US" sz="3200" dirty="0" smtClean="0"/>
              <a:t> G., </a:t>
            </a:r>
            <a:r>
              <a:rPr lang="en-US" sz="3200" dirty="0" err="1" smtClean="0"/>
              <a:t>Haryadi</a:t>
            </a:r>
            <a:r>
              <a:rPr lang="en-US" sz="3200" dirty="0" smtClean="0"/>
              <a:t> S. </a:t>
            </a:r>
            <a:r>
              <a:rPr lang="en-US" dirty="0" err="1" smtClean="0"/>
              <a:t>G</a:t>
            </a:r>
            <a:r>
              <a:rPr lang="en-US" sz="3200" dirty="0" err="1" smtClean="0"/>
              <a:t>unawi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81529"/>
            <a:ext cx="7772400" cy="2297773"/>
          </a:xfrm>
        </p:spPr>
        <p:txBody>
          <a:bodyPr/>
          <a:lstStyle/>
          <a:p>
            <a:r>
              <a:rPr lang="en-US" b="0" dirty="0" smtClean="0"/>
              <a:t>PBSE: A </a:t>
            </a:r>
            <a:r>
              <a:rPr lang="en-US" b="0" dirty="0"/>
              <a:t>Robust Path-Based Speculative Execution for Data-Parallel </a:t>
            </a:r>
            <a:r>
              <a:rPr lang="en-US" b="0" dirty="0" smtClean="0"/>
              <a:t>Frameworks</a:t>
            </a:r>
            <a:endParaRPr lang="en-US" sz="4800" b="0" dirty="0"/>
          </a:p>
        </p:txBody>
      </p:sp>
      <p:pic>
        <p:nvPicPr>
          <p:cNvPr id="7" name="Picture 6" descr="text-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8" y="4964588"/>
            <a:ext cx="4438304" cy="1566460"/>
          </a:xfrm>
          <a:prstGeom prst="rect">
            <a:avLst/>
          </a:prstGeom>
        </p:spPr>
      </p:pic>
      <p:pic>
        <p:nvPicPr>
          <p:cNvPr id="5" name="Picture 4" descr="Screen Shot 2014-10-30 at 10.33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65" y="5901598"/>
            <a:ext cx="2301940" cy="908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965" y="4850647"/>
            <a:ext cx="985092" cy="985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935" y="4908139"/>
            <a:ext cx="1296708" cy="8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1"/>
    </mc:Choice>
    <mc:Fallback xmlns="">
      <p:transition xmlns:p14="http://schemas.microsoft.com/office/powerpoint/2010/main" spd="slow" advTm="304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PBSE Techniques</a:t>
            </a:r>
          </a:p>
          <a:p>
            <a:pPr lvl="1"/>
            <a:r>
              <a:rPr lang="en-US" dirty="0" smtClean="0"/>
              <a:t>Path Diversity</a:t>
            </a:r>
          </a:p>
          <a:p>
            <a:pPr lvl="1"/>
            <a:r>
              <a:rPr lang="en-US" dirty="0" smtClean="0"/>
              <a:t>Path Progress</a:t>
            </a:r>
          </a:p>
          <a:p>
            <a:pPr lvl="1"/>
            <a:r>
              <a:rPr lang="en-US" dirty="0" smtClean="0"/>
              <a:t>Path-based Speculation</a:t>
            </a:r>
          </a:p>
          <a:p>
            <a:r>
              <a:rPr lang="en-US" dirty="0" smtClean="0"/>
              <a:t>Implementation &amp; 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0"/>
    </mc:Choice>
    <mc:Fallback xmlns="">
      <p:transition xmlns:p14="http://schemas.microsoft.com/office/powerpoint/2010/main" spd="slow" advTm="163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277" y="3069962"/>
            <a:ext cx="2161540" cy="13728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7805" y="274638"/>
            <a:ext cx="8621875" cy="1143000"/>
          </a:xfrm>
        </p:spPr>
        <p:txBody>
          <a:bodyPr/>
          <a:lstStyle/>
          <a:p>
            <a:r>
              <a:rPr lang="en-US" dirty="0"/>
              <a:t>Path Diversity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277805" y="1512296"/>
            <a:ext cx="8621875" cy="13279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Enforce </a:t>
            </a:r>
            <a:r>
              <a:rPr lang="en-US" b="1" dirty="0"/>
              <a:t>no </a:t>
            </a:r>
            <a:r>
              <a:rPr lang="en-US" dirty="0" smtClean="0"/>
              <a:t>potential </a:t>
            </a:r>
            <a:r>
              <a:rPr lang="en-US" b="1" dirty="0" smtClean="0">
                <a:solidFill>
                  <a:srgbClr val="FF0000"/>
                </a:solidFill>
              </a:rPr>
              <a:t>SPOF</a:t>
            </a:r>
            <a:r>
              <a:rPr lang="en-US" dirty="0" smtClean="0"/>
              <a:t>-node</a:t>
            </a:r>
          </a:p>
          <a:p>
            <a:pPr lvl="1"/>
            <a:r>
              <a:rPr lang="en-US" dirty="0" smtClean="0"/>
              <a:t>SPOF = single point of [tail-latency] failure</a:t>
            </a:r>
            <a:endParaRPr lang="en-US" dirty="0"/>
          </a:p>
          <a:p>
            <a:pPr lvl="1"/>
            <a:r>
              <a:rPr lang="en-US" dirty="0" smtClean="0"/>
              <a:t>(to compare progresses of diverse paths)</a:t>
            </a:r>
            <a:endParaRPr lang="en-US" dirty="0"/>
          </a:p>
        </p:txBody>
      </p:sp>
      <p:sp>
        <p:nvSpPr>
          <p:cNvPr id="14" name="Explosion 1 13"/>
          <p:cNvSpPr/>
          <p:nvPr/>
        </p:nvSpPr>
        <p:spPr>
          <a:xfrm>
            <a:off x="6081830" y="3076978"/>
            <a:ext cx="651629" cy="712558"/>
          </a:xfrm>
          <a:prstGeom prst="irregularSeal1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96202" y="2957017"/>
            <a:ext cx="0" cy="371201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305" y="3069962"/>
            <a:ext cx="1387475" cy="1372870"/>
          </a:xfrm>
          <a:prstGeom prst="rect">
            <a:avLst/>
          </a:prstGeom>
        </p:spPr>
      </p:pic>
      <p:sp>
        <p:nvSpPr>
          <p:cNvPr id="13" name="Explosion 1 12"/>
          <p:cNvSpPr/>
          <p:nvPr/>
        </p:nvSpPr>
        <p:spPr>
          <a:xfrm>
            <a:off x="980200" y="3228108"/>
            <a:ext cx="651629" cy="712558"/>
          </a:xfrm>
          <a:prstGeom prst="irregularSeal1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170" y="4445763"/>
            <a:ext cx="1197610" cy="262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305" y="4910015"/>
            <a:ext cx="1387475" cy="1387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170" y="6339497"/>
            <a:ext cx="1197610" cy="262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2277" y="4928286"/>
            <a:ext cx="2176145" cy="13728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878" y="4442832"/>
            <a:ext cx="1197610" cy="2628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3878" y="6336566"/>
            <a:ext cx="1197610" cy="26289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1651367" y="4122615"/>
            <a:ext cx="146171" cy="323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297247" y="4119684"/>
            <a:ext cx="140676" cy="326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856155" y="4981893"/>
            <a:ext cx="361461" cy="1247214"/>
          </a:xfrm>
          <a:prstGeom prst="round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835033" y="4981893"/>
            <a:ext cx="361461" cy="1247214"/>
          </a:xfrm>
          <a:prstGeom prst="round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591804" y="4981893"/>
            <a:ext cx="361461" cy="1247214"/>
          </a:xfrm>
          <a:prstGeom prst="round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3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90"/>
    </mc:Choice>
    <mc:Fallback xmlns="">
      <p:transition xmlns:p14="http://schemas.microsoft.com/office/powerpoint/2010/main" spd="slow" advTm="820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7805" y="274638"/>
            <a:ext cx="8621875" cy="961758"/>
          </a:xfrm>
        </p:spPr>
        <p:txBody>
          <a:bodyPr/>
          <a:lstStyle/>
          <a:p>
            <a:r>
              <a:rPr lang="en-US" dirty="0"/>
              <a:t>Path Progress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277805" y="1303682"/>
            <a:ext cx="9070777" cy="15966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task reports </a:t>
            </a:r>
            <a:r>
              <a:rPr lang="en-US" dirty="0" smtClean="0">
                <a:solidFill>
                  <a:srgbClr val="FF0000"/>
                </a:solidFill>
              </a:rPr>
              <a:t>path progresses</a:t>
            </a:r>
            <a:r>
              <a:rPr lang="en-US" dirty="0" smtClean="0"/>
              <a:t>/bandwidths</a:t>
            </a:r>
          </a:p>
          <a:p>
            <a:pPr lvl="1"/>
            <a:r>
              <a:rPr lang="en-US" dirty="0" smtClean="0"/>
              <a:t>(</a:t>
            </a:r>
            <a:r>
              <a:rPr lang="en-US" b="1" dirty="0" smtClean="0"/>
              <a:t>not</a:t>
            </a:r>
            <a:r>
              <a:rPr lang="en-US" dirty="0" smtClean="0"/>
              <a:t> just report </a:t>
            </a:r>
            <a:r>
              <a:rPr lang="en-US" b="1" dirty="0" smtClean="0"/>
              <a:t>task scores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Path</a:t>
            </a:r>
            <a:r>
              <a:rPr lang="en-US" dirty="0"/>
              <a:t> </a:t>
            </a:r>
            <a:r>
              <a:rPr lang="en-US" dirty="0" smtClean="0"/>
              <a:t>progress </a:t>
            </a:r>
            <a:r>
              <a:rPr lang="en-US" dirty="0"/>
              <a:t>can </a:t>
            </a:r>
            <a:r>
              <a:rPr lang="en-US" b="1" dirty="0" smtClean="0">
                <a:solidFill>
                  <a:srgbClr val="800000"/>
                </a:solidFill>
              </a:rPr>
              <a:t>reveal the culprit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6622"/>
          <a:stretch/>
        </p:blipFill>
        <p:spPr>
          <a:xfrm>
            <a:off x="5528507" y="5037348"/>
            <a:ext cx="2515749" cy="167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806" y="5100464"/>
            <a:ext cx="1612260" cy="1612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5737" y="3062263"/>
            <a:ext cx="1647503" cy="197508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t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[Now]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4 Paths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: 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O1</a:t>
            </a:r>
            <a:endParaRPr lang="en-US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O1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O1’</a:t>
            </a:r>
          </a:p>
          <a:p>
            <a:pPr marL="0" lvl="1"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R2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O2</a:t>
            </a:r>
            <a:endParaRPr lang="en-US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pPr marL="0" lvl="1"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O2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O2’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1911" y="3062263"/>
            <a:ext cx="1698734" cy="1975087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t"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[Now]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4 Paths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: 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R1</a:t>
            </a:r>
            <a:endParaRPr lang="en-US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M1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R2</a:t>
            </a:r>
          </a:p>
          <a:p>
            <a:pPr marL="0" lvl="1" algn="ctr"/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M2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R1</a:t>
            </a:r>
            <a:endParaRPr lang="en-US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pPr marL="0" lvl="1"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M2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R2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194" y="3062263"/>
            <a:ext cx="1540851" cy="1587768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t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[Before]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2 Tasks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R1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R2</a:t>
            </a:r>
            <a:endParaRPr lang="en-US" dirty="0">
              <a:solidFill>
                <a:srgbClr val="FF0000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085" y="3064732"/>
            <a:ext cx="1540851" cy="1587768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t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[Before]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"/>
                <a:cs typeface="Gill Sans"/>
              </a:rPr>
              <a:t>2 Tasks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R1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R2</a:t>
            </a:r>
            <a:endParaRPr lang="en-US" dirty="0">
              <a:solidFill>
                <a:srgbClr val="FF0000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277805" y="5100463"/>
            <a:ext cx="992138" cy="643579"/>
          </a:xfrm>
          <a:prstGeom prst="wedgeRectCallout">
            <a:avLst>
              <a:gd name="adj1" fmla="val 51595"/>
              <a:gd name="adj2" fmla="val -173996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No Straggler</a:t>
            </a:r>
            <a:endParaRPr lang="en-US" b="1" dirty="0">
              <a:latin typeface="Gill Sans"/>
              <a:cs typeface="Gill Sans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3114426" y="5511580"/>
            <a:ext cx="1159421" cy="586230"/>
          </a:xfrm>
          <a:prstGeom prst="wedgeRectCallout">
            <a:avLst>
              <a:gd name="adj1" fmla="val -47670"/>
              <a:gd name="adj2" fmla="val -160860"/>
            </a:avLst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Actual straggler!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492543" y="3000582"/>
            <a:ext cx="0" cy="371201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883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14"/>
    </mc:Choice>
    <mc:Fallback xmlns="">
      <p:transition xmlns:p14="http://schemas.microsoft.com/office/powerpoint/2010/main" spd="slow" advTm="925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11" y="3536042"/>
            <a:ext cx="1387475" cy="1942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7805" y="274638"/>
            <a:ext cx="8621875" cy="953347"/>
          </a:xfrm>
        </p:spPr>
        <p:txBody>
          <a:bodyPr/>
          <a:lstStyle/>
          <a:p>
            <a:r>
              <a:rPr lang="en-US" dirty="0"/>
              <a:t>Path-based </a:t>
            </a:r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277804" y="1362558"/>
            <a:ext cx="7585742" cy="1560517"/>
          </a:xfrm>
        </p:spPr>
        <p:txBody>
          <a:bodyPr>
            <a:normAutofit/>
          </a:bodyPr>
          <a:lstStyle/>
          <a:p>
            <a:r>
              <a:rPr lang="en-US" dirty="0" smtClean="0"/>
              <a:t>Use knowledge of </a:t>
            </a:r>
            <a:r>
              <a:rPr lang="en-US" dirty="0"/>
              <a:t>previous failing paths </a:t>
            </a:r>
          </a:p>
          <a:p>
            <a:pPr lvl="1"/>
            <a:r>
              <a:rPr lang="en-US" dirty="0"/>
              <a:t>(don’t always blame the task/stage, blame the bottleneck)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74262"/>
          <a:stretch/>
        </p:blipFill>
        <p:spPr>
          <a:xfrm>
            <a:off x="4997542" y="5269344"/>
            <a:ext cx="1961330" cy="753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901" y="5346735"/>
            <a:ext cx="415737" cy="372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304" y="4879731"/>
            <a:ext cx="415737" cy="3725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4475192" y="3000582"/>
            <a:ext cx="0" cy="371201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77" y="3536042"/>
            <a:ext cx="1387475" cy="1256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32" y="4648098"/>
            <a:ext cx="934720" cy="803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77" y="5554986"/>
            <a:ext cx="1445895" cy="467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7542" y="3066102"/>
            <a:ext cx="1387475" cy="1898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4879" y="5759456"/>
            <a:ext cx="1708785" cy="262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3814" y="5759456"/>
            <a:ext cx="1577340" cy="262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4879" y="3066102"/>
            <a:ext cx="1387475" cy="255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9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91"/>
    </mc:Choice>
    <mc:Fallback xmlns="">
      <p:transition xmlns:p14="http://schemas.microsoft.com/office/powerpoint/2010/main" spd="slow" advTm="598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PBSE Techniques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Implementation &amp; Evaluation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2"/>
    </mc:Choice>
    <mc:Fallback xmlns="">
      <p:transition xmlns:p14="http://schemas.microsoft.com/office/powerpoint/2010/main" spd="slow" advTm="31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7805" y="274638"/>
            <a:ext cx="8621875" cy="1143000"/>
          </a:xfrm>
        </p:spPr>
        <p:txBody>
          <a:bodyPr/>
          <a:lstStyle/>
          <a:p>
            <a:r>
              <a:rPr lang="en-US" dirty="0" smtClean="0"/>
              <a:t>Hadoop + PBSE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277805" y="1600200"/>
            <a:ext cx="8621875" cy="5116424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6000+</a:t>
            </a:r>
            <a:r>
              <a:rPr lang="en-US" dirty="0" smtClean="0"/>
              <a:t> </a:t>
            </a:r>
            <a:r>
              <a:rPr lang="en-US" dirty="0"/>
              <a:t>LOC </a:t>
            </a:r>
            <a:r>
              <a:rPr lang="en-US" dirty="0" smtClean="0"/>
              <a:t>over </a:t>
            </a:r>
            <a:r>
              <a:rPr lang="en-US" dirty="0" err="1" smtClean="0"/>
              <a:t>Hadoop</a:t>
            </a:r>
            <a:r>
              <a:rPr lang="en-US" dirty="0"/>
              <a:t>/HDFS 2.7.1</a:t>
            </a:r>
            <a:endParaRPr lang="en-US" dirty="0" smtClean="0"/>
          </a:p>
          <a:p>
            <a:pPr lvl="1"/>
            <a:r>
              <a:rPr lang="en-US" dirty="0" smtClean="0"/>
              <a:t>3200 LOC in Application Manager</a:t>
            </a:r>
          </a:p>
          <a:p>
            <a:pPr lvl="1"/>
            <a:r>
              <a:rPr lang="en-US" dirty="0" smtClean="0"/>
              <a:t>1400 LOC in Task Management</a:t>
            </a:r>
          </a:p>
          <a:p>
            <a:pPr lvl="1"/>
            <a:r>
              <a:rPr lang="en-US" dirty="0" smtClean="0"/>
              <a:t>1400 LOC in HDFS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5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9"/>
    </mc:Choice>
    <mc:Fallback xmlns="">
      <p:transition xmlns:p14="http://schemas.microsoft.com/office/powerpoint/2010/main" spd="slow" advTm="192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824" y="3595064"/>
            <a:ext cx="2048256" cy="2048256"/>
          </a:xfrm>
          <a:prstGeom prst="rect">
            <a:avLst/>
          </a:prstGeom>
        </p:spPr>
      </p:pic>
      <p:pic>
        <p:nvPicPr>
          <p:cNvPr id="13" name="Picture 12" descr="talk-jobtime-norma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21" y="1288149"/>
            <a:ext cx="5418434" cy="4654296"/>
          </a:xfrm>
          <a:prstGeom prst="rect">
            <a:avLst/>
          </a:prstGeom>
        </p:spPr>
      </p:pic>
      <p:pic>
        <p:nvPicPr>
          <p:cNvPr id="15" name="Picture 14" descr="talk-jobtime-base1slow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21" y="1288149"/>
            <a:ext cx="5418434" cy="46542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7646" y="355203"/>
            <a:ext cx="8522660" cy="835567"/>
          </a:xfrm>
        </p:spPr>
        <p:txBody>
          <a:bodyPr/>
          <a:lstStyle/>
          <a:p>
            <a:r>
              <a:rPr lang="en-US" dirty="0" smtClean="0"/>
              <a:t>PBSE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BaseSE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465870" y="1435348"/>
            <a:ext cx="2842481" cy="2630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rial"/>
                <a:cs typeface="Arial"/>
              </a:rPr>
              <a:t>150 </a:t>
            </a:r>
            <a:r>
              <a:rPr lang="en-US" sz="2400" dirty="0" smtClean="0">
                <a:latin typeface="Arial"/>
                <a:cs typeface="Arial"/>
              </a:rPr>
              <a:t>Jobs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Facebook Trace</a:t>
            </a:r>
            <a:endParaRPr lang="en-US" sz="2400" dirty="0">
              <a:latin typeface="Arial"/>
              <a:cs typeface="Arial"/>
            </a:endParaRPr>
          </a:p>
          <a:p>
            <a:pPr marL="0" indent="0" algn="ctr">
              <a:buFont typeface="Wingdings" charset="2"/>
              <a:buNone/>
            </a:pPr>
            <a:r>
              <a:rPr lang="en-US" sz="2400" dirty="0" smtClean="0">
                <a:latin typeface="Arial"/>
                <a:cs typeface="Arial"/>
              </a:rPr>
              <a:t>15 nodes</a:t>
            </a:r>
          </a:p>
          <a:p>
            <a:pPr marL="0" indent="0" algn="ctr">
              <a:buFont typeface="Wingdings" charset="2"/>
              <a:buNone/>
            </a:pPr>
            <a:r>
              <a:rPr lang="en-US" sz="2400" dirty="0" smtClean="0">
                <a:latin typeface="Arial"/>
                <a:cs typeface="Arial"/>
              </a:rPr>
              <a:t>One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1-Mbps NIC </a:t>
            </a:r>
          </a:p>
        </p:txBody>
      </p:sp>
      <p:pic>
        <p:nvPicPr>
          <p:cNvPr id="8" name="Picture 7" descr="jobtime-tail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55" y="1281880"/>
            <a:ext cx="2242564" cy="4647002"/>
          </a:xfrm>
          <a:prstGeom prst="rect">
            <a:avLst/>
          </a:prstGeom>
        </p:spPr>
      </p:pic>
      <p:pic>
        <p:nvPicPr>
          <p:cNvPr id="16" name="Picture 15" descr="talk-jobtime-pbse1slow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21" y="1288149"/>
            <a:ext cx="5418434" cy="4654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057" y="3575939"/>
            <a:ext cx="2048256" cy="20640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20639305">
            <a:off x="1871036" y="2617742"/>
            <a:ext cx="107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speedup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Left Arrow 1"/>
          <p:cNvSpPr/>
          <p:nvPr/>
        </p:nvSpPr>
        <p:spPr>
          <a:xfrm rot="1985134">
            <a:off x="1360864" y="2836005"/>
            <a:ext cx="676080" cy="312722"/>
          </a:xfrm>
          <a:prstGeom prst="leftArrow">
            <a:avLst>
              <a:gd name="adj1" fmla="val 50000"/>
              <a:gd name="adj2" fmla="val 82516"/>
            </a:avLst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2971562" y="3127529"/>
            <a:ext cx="1231526" cy="554435"/>
          </a:xfrm>
          <a:prstGeom prst="wedgeRoundRectCallout">
            <a:avLst>
              <a:gd name="adj1" fmla="val -54828"/>
              <a:gd name="adj2" fmla="val -184681"/>
              <a:gd name="adj3" fmla="val 16667"/>
            </a:avLst>
          </a:prstGeom>
          <a:solidFill>
            <a:srgbClr val="00FF00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escape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tail-SPOF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147106" y="1435348"/>
            <a:ext cx="1194074" cy="501566"/>
          </a:xfrm>
          <a:prstGeom prst="wedgeEllipseCallout">
            <a:avLst>
              <a:gd name="adj1" fmla="val -42502"/>
              <a:gd name="adj2" fmla="val 102575"/>
            </a:avLst>
          </a:prstGeom>
          <a:solidFill>
            <a:srgbClr val="00FF00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no tail</a:t>
            </a:r>
            <a:endParaRPr lang="en-US" dirty="0"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0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31"/>
    </mc:Choice>
    <mc:Fallback xmlns="">
      <p:transition xmlns:p14="http://schemas.microsoft.com/office/powerpoint/2010/main" spd="slow" advTm="810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Varied Experiment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267360" y="1490191"/>
            <a:ext cx="8632320" cy="19053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Varying: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NIC degradations </a:t>
            </a:r>
            <a:r>
              <a:rPr lang="en-US" dirty="0" smtClean="0"/>
              <a:t>(60/30/10/1/0.1 Mbps)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Workload</a:t>
            </a:r>
            <a:r>
              <a:rPr lang="en-US" dirty="0" smtClean="0"/>
              <a:t> (Facebook, </a:t>
            </a:r>
            <a:r>
              <a:rPr lang="en-US" dirty="0" err="1" smtClean="0"/>
              <a:t>Cloudera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Cluster size </a:t>
            </a:r>
            <a:r>
              <a:rPr lang="en-US" dirty="0" smtClean="0"/>
              <a:t>(15 to 60 nodes)</a:t>
            </a:r>
          </a:p>
          <a:p>
            <a:r>
              <a:rPr lang="en-US" dirty="0" smtClean="0"/>
              <a:t>PBSE still gain </a:t>
            </a:r>
            <a:r>
              <a:rPr lang="en-US" b="1" dirty="0" smtClean="0">
                <a:solidFill>
                  <a:srgbClr val="FF0000"/>
                </a:solidFill>
              </a:rPr>
              <a:t>speedups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107" y="437304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speedup-</a:t>
            </a:r>
            <a:r>
              <a:rPr lang="en-US" dirty="0" err="1"/>
              <a:t>bw</a:t>
            </a:r>
            <a:endParaRPr lang="en-US" dirty="0"/>
          </a:p>
        </p:txBody>
      </p:sp>
      <p:pic>
        <p:nvPicPr>
          <p:cNvPr id="9" name="Picture 8" descr="speedup-b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3" y="3624779"/>
            <a:ext cx="3200400" cy="2235200"/>
          </a:xfrm>
          <a:prstGeom prst="rect">
            <a:avLst/>
          </a:prstGeom>
        </p:spPr>
      </p:pic>
      <p:pic>
        <p:nvPicPr>
          <p:cNvPr id="10" name="Picture 9" descr="speedup-bench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97" y="3620799"/>
            <a:ext cx="3200400" cy="2235200"/>
          </a:xfrm>
          <a:prstGeom prst="rect">
            <a:avLst/>
          </a:prstGeom>
        </p:spPr>
      </p:pic>
      <p:pic>
        <p:nvPicPr>
          <p:cNvPr id="11" name="Picture 10" descr="speedup-cluste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24779"/>
            <a:ext cx="3200400" cy="2235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01302" y="4062492"/>
            <a:ext cx="993160" cy="862975"/>
          </a:xfrm>
          <a:prstGeom prst="round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85470" y="4062492"/>
            <a:ext cx="876817" cy="742042"/>
          </a:xfrm>
          <a:prstGeom prst="round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89416" y="4062492"/>
            <a:ext cx="960495" cy="742042"/>
          </a:xfrm>
          <a:prstGeom prst="round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48329" y="5973270"/>
            <a:ext cx="470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PBSE speedup at specific percentile of jobs</a:t>
            </a: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9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3"/>
    </mc:Choice>
    <mc:Fallback xmlns="">
      <p:transition xmlns:p14="http://schemas.microsoft.com/office/powerpoint/2010/main" spd="slow" advTm="647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obtime-sch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6" y="3450339"/>
            <a:ext cx="3200400" cy="3360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5" y="125228"/>
            <a:ext cx="8621875" cy="1143000"/>
          </a:xfrm>
        </p:spPr>
        <p:txBody>
          <a:bodyPr/>
          <a:lstStyle/>
          <a:p>
            <a:r>
              <a:rPr lang="en-US" dirty="0" smtClean="0"/>
              <a:t>PBSE </a:t>
            </a:r>
            <a:r>
              <a:rPr lang="en-US" dirty="0" err="1" smtClean="0"/>
              <a:t>vs</a:t>
            </a:r>
            <a:r>
              <a:rPr lang="en-US" dirty="0" smtClean="0"/>
              <a:t> Other Strategies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0" y="1300677"/>
            <a:ext cx="9124156" cy="2253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Vs.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ther schedulers </a:t>
            </a:r>
            <a:r>
              <a:rPr lang="en-US" dirty="0" smtClean="0"/>
              <a:t>(Capacity / FIFO / Fair)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Vs. Other SE solutions </a:t>
            </a:r>
            <a:r>
              <a:rPr lang="en-US" dirty="0" smtClean="0"/>
              <a:t>(Cloning / Aggressive / </a:t>
            </a:r>
            <a:r>
              <a:rPr lang="en-US" dirty="0" err="1" smtClean="0"/>
              <a:t>HRead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PBSE wins in all scenarios</a:t>
            </a:r>
          </a:p>
          <a:p>
            <a:pPr lvl="1"/>
            <a:r>
              <a:rPr lang="en-US" b="1" i="1" dirty="0" smtClean="0"/>
              <a:t>We fix the fundamental flaws</a:t>
            </a:r>
          </a:p>
          <a:p>
            <a:pPr lvl="1"/>
            <a:r>
              <a:rPr lang="en-US" i="1" dirty="0" smtClean="0"/>
              <a:t>i.e. </a:t>
            </a:r>
            <a:r>
              <a:rPr lang="en-US" b="1" i="1" dirty="0" smtClean="0">
                <a:solidFill>
                  <a:srgbClr val="FF0000"/>
                </a:solidFill>
              </a:rPr>
              <a:t>path-based</a:t>
            </a:r>
            <a:r>
              <a:rPr lang="en-US" i="1" dirty="0" smtClean="0">
                <a:solidFill>
                  <a:schemeClr val="bg1"/>
                </a:solidFill>
              </a:rPr>
              <a:t>,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not task-based</a:t>
            </a:r>
          </a:p>
          <a:p>
            <a:endParaRPr lang="en-US" dirty="0"/>
          </a:p>
        </p:txBody>
      </p:sp>
      <p:pic>
        <p:nvPicPr>
          <p:cNvPr id="9" name="Picture 8" descr="jobtime-othe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94" y="3504810"/>
            <a:ext cx="3193514" cy="33531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29973" y="5353921"/>
            <a:ext cx="1617275" cy="191865"/>
          </a:xfrm>
          <a:prstGeom prst="round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45353" y="5221444"/>
            <a:ext cx="1617275" cy="191865"/>
          </a:xfrm>
          <a:prstGeom prst="round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7562628" y="3423105"/>
            <a:ext cx="1087065" cy="666956"/>
          </a:xfrm>
          <a:prstGeom prst="wedgeEllipseCallout">
            <a:avLst>
              <a:gd name="adj1" fmla="val -77990"/>
              <a:gd name="adj2" fmla="val 92637"/>
            </a:avLst>
          </a:prstGeom>
          <a:solidFill>
            <a:srgbClr val="00FF00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PBSE Wins!</a:t>
            </a:r>
            <a:endParaRPr lang="en-US" dirty="0"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4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27"/>
    </mc:Choice>
    <mc:Fallback xmlns="">
      <p:transition xmlns:p14="http://schemas.microsoft.com/office/powerpoint/2010/main" spd="slow" advTm="824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7805" y="274638"/>
            <a:ext cx="8621875" cy="1143000"/>
          </a:xfrm>
        </p:spPr>
        <p:txBody>
          <a:bodyPr/>
          <a:lstStyle/>
          <a:p>
            <a:r>
              <a:rPr lang="en-US" dirty="0" smtClean="0"/>
              <a:t>Beyond MapReduce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174831" y="1548121"/>
            <a:ext cx="8949325" cy="1000658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All</a:t>
            </a:r>
            <a:r>
              <a:rPr lang="en-US" i="1" dirty="0" smtClean="0"/>
              <a:t> data-parallel systems need </a:t>
            </a:r>
            <a:r>
              <a:rPr lang="en-US" b="1" i="1" dirty="0" smtClean="0"/>
              <a:t>robust</a:t>
            </a:r>
            <a:r>
              <a:rPr lang="en-US" i="1" dirty="0" smtClean="0"/>
              <a:t> tail tolerance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44" y="3221879"/>
            <a:ext cx="9144000" cy="3409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6466" y="4064001"/>
            <a:ext cx="393192" cy="1926139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0452" y="4064001"/>
            <a:ext cx="393192" cy="1926139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0784" y="4064001"/>
            <a:ext cx="393192" cy="1931431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5852" y="4064001"/>
            <a:ext cx="393192" cy="1931432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3198" y="4062951"/>
            <a:ext cx="393192" cy="1931432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9830" y="4064000"/>
            <a:ext cx="393192" cy="1931432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7516" y="4058708"/>
            <a:ext cx="393192" cy="1931432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5448" y="3354915"/>
            <a:ext cx="2501260" cy="423333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0199" y="3354915"/>
            <a:ext cx="2701675" cy="423333"/>
          </a:xfrm>
          <a:prstGeom prst="rect">
            <a:avLst/>
          </a:prstGeom>
          <a:solidFill>
            <a:schemeClr val="tx1">
              <a:alpha val="90000"/>
            </a:schemeClr>
          </a:solidFill>
          <a:ln w="28575" cmpd="sng">
            <a:noFill/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 smtClean="0"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3"/>
    </mc:Choice>
    <mc:Fallback xmlns="">
      <p:transition xmlns:p14="http://schemas.microsoft.com/office/powerpoint/2010/main" spd="slow" advTm="308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Speculative Execution (SE) 101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2710">
            <a:off x="1520914" y="4332106"/>
            <a:ext cx="1650631" cy="16240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17937" y="2316812"/>
            <a:ext cx="7745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30" dirty="0">
                <a:solidFill>
                  <a:srgbClr val="000000"/>
                </a:solidFill>
                <a:latin typeface="Gill Sans"/>
                <a:cs typeface="Gill Sans"/>
              </a:rPr>
              <a:t>fast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71348" y="3524710"/>
            <a:ext cx="17619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30" dirty="0" smtClean="0">
                <a:solidFill>
                  <a:srgbClr val="000000"/>
                </a:solidFill>
                <a:latin typeface="Gill Sans"/>
                <a:cs typeface="Gill Sans"/>
              </a:rPr>
              <a:t>straggling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12880" y="3559256"/>
            <a:ext cx="165976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spc="30" dirty="0">
                <a:solidFill>
                  <a:srgbClr val="FF0000"/>
                </a:solidFill>
                <a:latin typeface="Gill Sans"/>
                <a:cs typeface="Gill Sans"/>
              </a:rPr>
              <a:t>s</a:t>
            </a:r>
            <a:r>
              <a:rPr lang="en-US" sz="3200" i="1" spc="30" dirty="0" smtClean="0">
                <a:solidFill>
                  <a:srgbClr val="FF0000"/>
                </a:solidFill>
                <a:latin typeface="Gill Sans"/>
                <a:cs typeface="Gill Sans"/>
              </a:rPr>
              <a:t>low NIC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1347" y="4828286"/>
            <a:ext cx="343966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0" dirty="0" smtClean="0">
                <a:solidFill>
                  <a:srgbClr val="0000FF"/>
                </a:solidFill>
                <a:latin typeface="Gill Sans"/>
                <a:cs typeface="Gill Sans"/>
              </a:rPr>
              <a:t>fast</a:t>
            </a:r>
            <a:r>
              <a:rPr lang="en-US" sz="3200" spc="30" dirty="0">
                <a:solidFill>
                  <a:srgbClr val="0000FF"/>
                </a:solidFill>
                <a:latin typeface="Gill Sans"/>
                <a:cs typeface="Gill Sans"/>
              </a:rPr>
              <a:t> </a:t>
            </a:r>
            <a:r>
              <a:rPr lang="en-US" sz="3200" spc="30" dirty="0" smtClean="0">
                <a:solidFill>
                  <a:srgbClr val="0000FF"/>
                </a:solidFill>
                <a:latin typeface="Gill Sans"/>
                <a:cs typeface="Gill Sans"/>
              </a:rPr>
              <a:t>backup task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236" y="2162995"/>
            <a:ext cx="1320576" cy="1078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006" y="4742732"/>
            <a:ext cx="1918806" cy="8165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19573" y="2570716"/>
            <a:ext cx="1665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" dirty="0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lang="en-US" sz="2800" spc="30" dirty="0" smtClean="0">
                <a:solidFill>
                  <a:srgbClr val="000000"/>
                </a:solidFill>
                <a:latin typeface="Gill Sans"/>
                <a:cs typeface="Gill Sans"/>
              </a:rPr>
              <a:t>nput data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559959" y="1707444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" dirty="0" smtClean="0">
                <a:solidFill>
                  <a:srgbClr val="000000"/>
                </a:solidFill>
                <a:latin typeface="Gill Sans"/>
                <a:cs typeface="Gill Sans"/>
              </a:rPr>
              <a:t>map task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092" y="3479206"/>
            <a:ext cx="1950720" cy="862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7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5"/>
    </mc:Choice>
    <mc:Fallback xmlns="">
      <p:transition xmlns:p14="http://schemas.microsoft.com/office/powerpoint/2010/main" spd="slow" advTm="584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PBSE Techniques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Implementation &amp; Evaluation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7"/>
    </mc:Choice>
    <mc:Fallback xmlns="">
      <p:transition xmlns:p14="http://schemas.microsoft.com/office/powerpoint/2010/main" spd="slow" advTm="40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447" y="4424167"/>
            <a:ext cx="806742" cy="806742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725" y="4424167"/>
            <a:ext cx="806742" cy="806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023" y="2554530"/>
            <a:ext cx="18466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BaseSE</a:t>
            </a:r>
            <a:endParaRPr lang="en-US" sz="32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+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Resource Contention</a:t>
            </a:r>
            <a:endParaRPr lang="en-US" sz="28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7068" y="2556323"/>
            <a:ext cx="18466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Gill Sans"/>
                <a:cs typeface="Gill Sans"/>
              </a:rPr>
              <a:t>BaseSE</a:t>
            </a:r>
            <a:endParaRPr lang="en-US" sz="32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+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Gill Sans"/>
                <a:cs typeface="Gill Sans"/>
              </a:rPr>
              <a:t>Limping NIC</a:t>
            </a:r>
            <a:endParaRPr lang="en-US" sz="2800" b="1" i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9423" y="2556323"/>
            <a:ext cx="18466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Gill Sans"/>
                <a:cs typeface="Gill Sans"/>
              </a:rPr>
              <a:t>PBSE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+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Gill Sans"/>
                <a:cs typeface="Gill Sans"/>
              </a:rPr>
              <a:t>Limping NIC</a:t>
            </a:r>
            <a:endParaRPr lang="en-US" sz="2800" b="1" i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802" y="4424167"/>
            <a:ext cx="806742" cy="8067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96266" y="5605370"/>
            <a:ext cx="1890476" cy="68607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long tail latency!</a:t>
            </a:r>
          </a:p>
          <a:p>
            <a:pPr algn="ctr"/>
            <a:r>
              <a:rPr lang="en-US" dirty="0">
                <a:latin typeface="Gill Sans"/>
                <a:cs typeface="Gill Sans"/>
              </a:rPr>
              <a:t>c</a:t>
            </a:r>
            <a:r>
              <a:rPr lang="en-US" dirty="0" smtClean="0">
                <a:latin typeface="Gill Sans"/>
                <a:cs typeface="Gill Sans"/>
              </a:rPr>
              <a:t>an not escape tail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9598" y="1919547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(Task abstraction)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4674" y="1919547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(Path abstraction)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02412" y="5605370"/>
            <a:ext cx="1890476" cy="68607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More Robust SE</a:t>
            </a:r>
            <a:endParaRPr lang="en-US" dirty="0"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7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88"/>
    </mc:Choice>
    <mc:Fallback xmlns="">
      <p:transition xmlns:p14="http://schemas.microsoft.com/office/powerpoint/2010/main" spd="slow" advTm="402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 animBg="1"/>
      <p:bldP spid="18" grpId="0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5764" y="1774408"/>
            <a:ext cx="4569222" cy="1730791"/>
          </a:xfrm>
        </p:spPr>
        <p:txBody>
          <a:bodyPr/>
          <a:lstStyle/>
          <a:p>
            <a:pPr algn="ctr"/>
            <a:r>
              <a:rPr lang="en-US" sz="5000" dirty="0" smtClean="0"/>
              <a:t>Thank you!</a:t>
            </a:r>
            <a:br>
              <a:rPr lang="en-US" sz="5000" dirty="0" smtClean="0"/>
            </a:br>
            <a:r>
              <a:rPr lang="en-US" sz="5000" dirty="0" smtClean="0"/>
              <a:t>Questions?</a:t>
            </a:r>
            <a:endParaRPr lang="en-US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6102" y="5285384"/>
            <a:ext cx="5304917" cy="52322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763A1"/>
                </a:solidFill>
                <a:latin typeface="Gill Sans"/>
                <a:cs typeface="Gill Sans"/>
              </a:rPr>
              <a:t>http://</a:t>
            </a:r>
            <a:r>
              <a:rPr lang="en-US" sz="2800" dirty="0" err="1" smtClean="0">
                <a:solidFill>
                  <a:srgbClr val="1763A1"/>
                </a:solidFill>
                <a:latin typeface="Gill Sans"/>
                <a:cs typeface="Gill Sans"/>
              </a:rPr>
              <a:t>ucare.cs.uchicago.edu</a:t>
            </a:r>
            <a:endParaRPr lang="en-US" sz="2800" dirty="0" smtClean="0">
              <a:solidFill>
                <a:srgbClr val="1763A1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278" y="4321375"/>
            <a:ext cx="1757283" cy="9443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SystemName @ ConfName ’14</a:t>
            </a:r>
            <a:endParaRPr lang="en-US" dirty="0"/>
          </a:p>
        </p:txBody>
      </p:sp>
      <p:pic>
        <p:nvPicPr>
          <p:cNvPr id="8" name="Picture 7" descr="text-wh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53" y="4317435"/>
            <a:ext cx="2829690" cy="998714"/>
          </a:xfrm>
          <a:prstGeom prst="rect">
            <a:avLst/>
          </a:prstGeom>
        </p:spPr>
      </p:pic>
      <p:pic>
        <p:nvPicPr>
          <p:cNvPr id="9" name="Picture 8" descr="C E R E S_ta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91" y="4097022"/>
            <a:ext cx="1998498" cy="11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0"/>
    </mc:Choice>
    <mc:Fallback xmlns="">
      <p:transition xmlns:p14="http://schemas.microsoft.com/office/powerpoint/2010/main" spd="slow" advTm="75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normal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1"/>
          <a:stretch/>
        </p:blipFill>
        <p:spPr>
          <a:xfrm>
            <a:off x="3421544" y="2194550"/>
            <a:ext cx="5988568" cy="3562743"/>
          </a:xfrm>
          <a:prstGeom prst="rect">
            <a:avLst/>
          </a:prstGeom>
        </p:spPr>
      </p:pic>
      <p:pic>
        <p:nvPicPr>
          <p:cNvPr id="6" name="Picture 5" descr="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0"/>
          <a:stretch/>
        </p:blipFill>
        <p:spPr>
          <a:xfrm>
            <a:off x="3423846" y="2099629"/>
            <a:ext cx="5989320" cy="3656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29" y="3863124"/>
            <a:ext cx="2051566" cy="2051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29" y="3848182"/>
            <a:ext cx="2051566" cy="206734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7805" y="274638"/>
            <a:ext cx="8621875" cy="1143000"/>
          </a:xfrm>
        </p:spPr>
        <p:txBody>
          <a:bodyPr/>
          <a:lstStyle/>
          <a:p>
            <a:r>
              <a:rPr lang="en-US" b="0" dirty="0" smtClean="0"/>
              <a:t>Is Hadoop always tail tolerant?</a:t>
            </a:r>
            <a:endParaRPr lang="en-US" b="0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3"/>
          </p:nvPr>
        </p:nvSpPr>
        <p:spPr>
          <a:xfrm>
            <a:off x="84368" y="2245909"/>
            <a:ext cx="3575731" cy="14835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Normal (no slow NIC)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vs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slow 1Mbps 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53" y="1564117"/>
            <a:ext cx="4427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Facebook </a:t>
            </a:r>
            <a:r>
              <a:rPr lang="en-US" sz="2200" dirty="0" err="1">
                <a:solidFill>
                  <a:schemeClr val="bg1"/>
                </a:solidFill>
                <a:latin typeface="Gill Sans"/>
                <a:cs typeface="Gill Sans"/>
              </a:rPr>
              <a:t>Hadoop</a:t>
            </a: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Gill Sans"/>
                <a:cs typeface="Gill Sans"/>
              </a:rPr>
              <a:t>jobs on </a:t>
            </a: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30 nodes </a:t>
            </a:r>
          </a:p>
          <a:p>
            <a:endParaRPr lang="en-US" sz="2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6438523" y="1601805"/>
            <a:ext cx="2021631" cy="828271"/>
          </a:xfrm>
          <a:prstGeom prst="wedgeEllipseCallout">
            <a:avLst>
              <a:gd name="adj1" fmla="val -27527"/>
              <a:gd name="adj2" fmla="val 173217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ill Sans"/>
                <a:cs typeface="Gill Sans"/>
              </a:rPr>
              <a:t>1 job/hour!!!</a:t>
            </a:r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678278" y="5740775"/>
            <a:ext cx="2841092" cy="871116"/>
          </a:xfrm>
          <a:prstGeom prst="wedgeRectCallout">
            <a:avLst>
              <a:gd name="adj1" fmla="val -84225"/>
              <a:gd name="adj2" fmla="val -206658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Gill Sans"/>
                <a:cs typeface="Gill Sans"/>
              </a:rPr>
              <a:t>Many jobs cannot “escape” limping </a:t>
            </a:r>
            <a:r>
              <a:rPr lang="en-US" sz="2400" dirty="0" smtClean="0">
                <a:solidFill>
                  <a:srgbClr val="FFFFFF"/>
                </a:solidFill>
                <a:latin typeface="Gill Sans"/>
                <a:cs typeface="Gill Sans"/>
              </a:rPr>
              <a:t>NIC</a:t>
            </a:r>
            <a:endParaRPr lang="en-US" sz="24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56155" y="2047749"/>
            <a:ext cx="5963852" cy="3520108"/>
            <a:chOff x="1978532" y="2164977"/>
            <a:chExt cx="5963852" cy="3520108"/>
          </a:xfrm>
        </p:grpSpPr>
        <p:sp>
          <p:nvSpPr>
            <p:cNvPr id="11" name="Cloud Callout 10"/>
            <p:cNvSpPr/>
            <p:nvPr/>
          </p:nvSpPr>
          <p:spPr>
            <a:xfrm>
              <a:off x="3802385" y="2164977"/>
              <a:ext cx="4139999" cy="2094408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"/>
                  <a:cs typeface="Gill Sans"/>
                </a:rPr>
                <a:t>Why SE does not work??</a:t>
              </a:r>
              <a:endParaRPr lang="en-US" sz="2800" dirty="0">
                <a:latin typeface="Gill Sans"/>
                <a:cs typeface="Gill San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8532" y="3589585"/>
              <a:ext cx="2540000" cy="20955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918533" y="3957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172 </a:t>
            </a:r>
            <a:r>
              <a:rPr lang="en-US" dirty="0">
                <a:solidFill>
                  <a:srgbClr val="0000FF"/>
                </a:solidFill>
                <a:latin typeface="Gill Sans"/>
                <a:cs typeface="Gill Sans"/>
              </a:rPr>
              <a:t>job/hour</a:t>
            </a:r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8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7"/>
    </mc:Choice>
    <mc:Fallback xmlns="">
      <p:transition xmlns:p14="http://schemas.microsoft.com/office/powerpoint/2010/main" spd="slow" advTm="492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Problem 1: No Straggler Detected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168668" y="2299877"/>
            <a:ext cx="6933564" cy="8999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slow 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b="1" dirty="0" smtClean="0"/>
              <a:t>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straggler </a:t>
            </a:r>
            <a:r>
              <a:rPr lang="en-US" dirty="0" smtClean="0"/>
              <a:t>detected!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56226" y="4383443"/>
            <a:ext cx="102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spc="30" dirty="0" smtClean="0">
                <a:solidFill>
                  <a:srgbClr val="FF0000"/>
                </a:solidFill>
                <a:latin typeface="Gill Sans"/>
                <a:cs typeface="Gill Sans"/>
              </a:rPr>
              <a:t>slow</a:t>
            </a:r>
            <a:r>
              <a:rPr lang="en-US" i="1" spc="30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i="1" spc="30" dirty="0" smtClean="0">
                <a:solidFill>
                  <a:srgbClr val="FF0000"/>
                </a:solidFill>
                <a:latin typeface="Gill Sans"/>
                <a:cs typeface="Gill Sans"/>
              </a:rPr>
              <a:t>NIC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310" y="3685161"/>
            <a:ext cx="1577340" cy="16357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00" y="3866553"/>
            <a:ext cx="671830" cy="9931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082" y="5116901"/>
            <a:ext cx="1445895" cy="481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09" y="3685161"/>
            <a:ext cx="1504315" cy="19278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840" y="3685161"/>
            <a:ext cx="2161540" cy="1927860"/>
          </a:xfrm>
          <a:prstGeom prst="rect">
            <a:avLst/>
          </a:prstGeom>
        </p:spPr>
      </p:pic>
      <p:cxnSp>
        <p:nvCxnSpPr>
          <p:cNvPr id="23" name="Curved Connector 22"/>
          <p:cNvCxnSpPr>
            <a:stCxn id="7" idx="3"/>
            <a:endCxn id="29" idx="6"/>
          </p:cNvCxnSpPr>
          <p:nvPr/>
        </p:nvCxnSpPr>
        <p:spPr>
          <a:xfrm flipH="1">
            <a:off x="5060462" y="2749857"/>
            <a:ext cx="2041770" cy="1582801"/>
          </a:xfrm>
          <a:prstGeom prst="curvedConnector3">
            <a:avLst>
              <a:gd name="adj1" fmla="val -11196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88693" y="3399696"/>
            <a:ext cx="771769" cy="18659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9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27"/>
    </mc:Choice>
    <mc:Fallback xmlns="">
      <p:transition xmlns:p14="http://schemas.microsoft.com/office/powerpoint/2010/main" spd="slow" advTm="574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Problem 2: Straggling Backup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217277" y="2246701"/>
            <a:ext cx="5465303" cy="6938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Backup </a:t>
            </a:r>
            <a:r>
              <a:rPr lang="en-US" dirty="0"/>
              <a:t>task is also </a:t>
            </a:r>
            <a:r>
              <a:rPr lang="en-US" dirty="0" smtClean="0">
                <a:solidFill>
                  <a:srgbClr val="FF0000"/>
                </a:solidFill>
              </a:rPr>
              <a:t>straggling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7295306" y="2046261"/>
            <a:ext cx="1667794" cy="1122243"/>
          </a:xfrm>
          <a:prstGeom prst="wedgeRectCallout">
            <a:avLst>
              <a:gd name="adj1" fmla="val -36822"/>
              <a:gd name="adj2" fmla="val 72595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Gill Sans"/>
                <a:cs typeface="Gill Sans"/>
              </a:rPr>
              <a:t>Many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Gill Sans"/>
                <a:cs typeface="Gill Sans"/>
              </a:rPr>
              <a:t>more </a:t>
            </a:r>
            <a:r>
              <a:rPr lang="en-US" sz="2400" dirty="0" smtClean="0">
                <a:solidFill>
                  <a:srgbClr val="FFFFFF"/>
                </a:solidFill>
                <a:latin typeface="Gill Sans"/>
                <a:cs typeface="Gill Sans"/>
              </a:rPr>
              <a:t>cases</a:t>
            </a:r>
            <a:endParaRPr lang="en-US" sz="24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12554" y="4024810"/>
            <a:ext cx="102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spc="30" dirty="0" smtClean="0">
                <a:solidFill>
                  <a:srgbClr val="FF0000"/>
                </a:solidFill>
                <a:latin typeface="Gill Sans"/>
                <a:cs typeface="Gill Sans"/>
              </a:rPr>
              <a:t>slow</a:t>
            </a:r>
            <a:r>
              <a:rPr lang="en-US" i="1" spc="30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i="1" spc="30" dirty="0" smtClean="0">
                <a:solidFill>
                  <a:srgbClr val="FF0000"/>
                </a:solidFill>
                <a:latin typeface="Gill Sans"/>
                <a:cs typeface="Gill Sans"/>
              </a:rPr>
              <a:t>NIC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35" y="3461920"/>
            <a:ext cx="1387475" cy="1256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230" y="4376132"/>
            <a:ext cx="1343660" cy="715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230" y="5480864"/>
            <a:ext cx="2366010" cy="481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77" y="3461920"/>
            <a:ext cx="1387475" cy="1256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32" y="4573976"/>
            <a:ext cx="934720" cy="803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77" y="5480864"/>
            <a:ext cx="1445895" cy="4673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8840" y="3461920"/>
            <a:ext cx="1577340" cy="15043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862" y="3655434"/>
            <a:ext cx="642620" cy="8616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4467" y="4540280"/>
            <a:ext cx="628015" cy="4527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1980" y="4770370"/>
            <a:ext cx="584200" cy="584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7915" y="5480864"/>
            <a:ext cx="1358265" cy="46736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068710" y="3477438"/>
            <a:ext cx="613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"/>
                <a:cs typeface="Gill Sans"/>
              </a:rPr>
              <a:t>fast</a:t>
            </a:r>
            <a:endParaRPr lang="en-US" sz="2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68710" y="4163309"/>
            <a:ext cx="758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"/>
                <a:cs typeface="Gill Sans"/>
              </a:rPr>
              <a:t>slow</a:t>
            </a:r>
            <a:endParaRPr 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68710" y="4178133"/>
            <a:ext cx="1231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ill Sans"/>
                <a:cs typeface="Gill Sans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Gill Sans"/>
                <a:cs typeface="Gill Sans"/>
              </a:rPr>
              <a:t>lame!</a:t>
            </a:r>
            <a:endParaRPr lang="en-US" sz="24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36" name="Curved Connector 35"/>
          <p:cNvCxnSpPr>
            <a:stCxn id="7" idx="3"/>
            <a:endCxn id="30" idx="3"/>
          </p:cNvCxnSpPr>
          <p:nvPr/>
        </p:nvCxnSpPr>
        <p:spPr>
          <a:xfrm flipH="1">
            <a:off x="4996180" y="2593620"/>
            <a:ext cx="686400" cy="2468850"/>
          </a:xfrm>
          <a:prstGeom prst="curvedConnector3">
            <a:avLst>
              <a:gd name="adj1" fmla="val -196979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56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94"/>
    </mc:Choice>
    <mc:Fallback xmlns="">
      <p:transition xmlns:p14="http://schemas.microsoft.com/office/powerpoint/2010/main" spd="slow" advTm="447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 animBg="1"/>
      <p:bldP spid="17" grpId="0"/>
      <p:bldP spid="32" grpId="1"/>
      <p:bldP spid="32" grpId="2"/>
      <p:bldP spid="33" grpId="1"/>
      <p:bldP spid="33" grpId="2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16" y="4502798"/>
            <a:ext cx="806742" cy="806742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16" y="2518000"/>
            <a:ext cx="806742" cy="8067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3263" y="2569420"/>
            <a:ext cx="574747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800000"/>
              </a:buClr>
            </a:pPr>
            <a:r>
              <a:rPr lang="en-US" sz="2800" b="1" spc="30" dirty="0" smtClean="0">
                <a:solidFill>
                  <a:srgbClr val="008000"/>
                </a:solidFill>
                <a:latin typeface="Gill Sans"/>
                <a:cs typeface="Gill Sans"/>
              </a:rPr>
              <a:t>Good</a:t>
            </a:r>
          </a:p>
          <a:p>
            <a:pPr marL="457200" indent="-457200">
              <a:spcBef>
                <a:spcPts val="3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2800" spc="3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lang="en-US" sz="2800" spc="30" dirty="0" smtClean="0">
                <a:solidFill>
                  <a:srgbClr val="000000"/>
                </a:solidFill>
                <a:latin typeface="Gill Sans"/>
                <a:cs typeface="Gill Sans"/>
              </a:rPr>
              <a:t>esource contention</a:t>
            </a:r>
            <a:endParaRPr lang="en-US" sz="2800" spc="3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457200" indent="-457200">
              <a:spcBef>
                <a:spcPts val="3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2800" spc="3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800" spc="30" dirty="0" smtClean="0">
                <a:solidFill>
                  <a:srgbClr val="000000"/>
                </a:solidFill>
                <a:latin typeface="Gill Sans"/>
                <a:cs typeface="Gill Sans"/>
              </a:rPr>
              <a:t>eterogeneous </a:t>
            </a:r>
            <a:r>
              <a:rPr lang="en-US" sz="2800" spc="30" dirty="0">
                <a:solidFill>
                  <a:srgbClr val="000000"/>
                </a:solidFill>
                <a:latin typeface="Gill Sans"/>
                <a:cs typeface="Gill Sans"/>
              </a:rPr>
              <a:t>resources</a:t>
            </a: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3263" y="4540008"/>
            <a:ext cx="62863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800000"/>
              </a:buClr>
            </a:pPr>
            <a:r>
              <a:rPr lang="en-US" sz="2800" b="1" spc="30" dirty="0" smtClean="0">
                <a:solidFill>
                  <a:srgbClr val="FF0000"/>
                </a:solidFill>
                <a:latin typeface="Gill Sans"/>
                <a:cs typeface="Gill Sans"/>
              </a:rPr>
              <a:t>Not Robust</a:t>
            </a:r>
          </a:p>
          <a:p>
            <a:pPr marL="457200" indent="-457200">
              <a:spcBef>
                <a:spcPts val="3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2800" spc="30" dirty="0" smtClean="0">
                <a:solidFill>
                  <a:srgbClr val="000000"/>
                </a:solidFill>
                <a:latin typeface="Gill Sans"/>
                <a:cs typeface="Gill Sans"/>
              </a:rPr>
              <a:t>Node-level network degradation</a:t>
            </a:r>
            <a:endParaRPr lang="en-US" sz="2800" spc="3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914400" lvl="1" indent="-457200">
              <a:spcBef>
                <a:spcPts val="300"/>
              </a:spcBef>
              <a:buClr>
                <a:srgbClr val="800000"/>
              </a:buClr>
              <a:buFont typeface="Arial"/>
              <a:buChar char="•"/>
            </a:pPr>
            <a:r>
              <a:rPr lang="en-US" sz="2800" i="1" spc="30" dirty="0" smtClean="0">
                <a:solidFill>
                  <a:srgbClr val="FF0000"/>
                </a:solidFill>
                <a:latin typeface="Gill Sans"/>
                <a:cs typeface="Gill Sans"/>
              </a:rPr>
              <a:t>slow NIC and switches</a:t>
            </a:r>
            <a:endParaRPr lang="en-US" sz="2800" spc="30" dirty="0">
              <a:solidFill>
                <a:srgbClr val="000000"/>
              </a:solidFill>
              <a:latin typeface="Gill Sans"/>
              <a:cs typeface="Gill Sans"/>
            </a:endParaRPr>
          </a:p>
          <a:p>
            <a:endParaRPr lang="en-US" sz="2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7805" y="697962"/>
            <a:ext cx="86218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1837" y="1668566"/>
            <a:ext cx="5055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Basic </a:t>
            </a:r>
            <a:r>
              <a:rPr lang="en-US" sz="3600" dirty="0" err="1" smtClean="0">
                <a:solidFill>
                  <a:schemeClr val="bg1"/>
                </a:solidFill>
                <a:latin typeface="Gill Sans"/>
                <a:cs typeface="Gill Sans"/>
              </a:rPr>
              <a:t>Hadoop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SE (</a:t>
            </a:r>
            <a:r>
              <a:rPr lang="en-US" sz="3600" dirty="0" err="1" smtClean="0">
                <a:solidFill>
                  <a:schemeClr val="bg1"/>
                </a:solidFill>
                <a:latin typeface="Gill Sans"/>
                <a:cs typeface="Gill Sans"/>
              </a:rPr>
              <a:t>BaseSE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)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7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64"/>
    </mc:Choice>
    <mc:Fallback xmlns="">
      <p:transition xmlns:p14="http://schemas.microsoft.com/office/powerpoint/2010/main" spd="slow" advTm="259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660" y="3545278"/>
            <a:ext cx="2633472" cy="2731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The Flaw?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113078" y="1775974"/>
            <a:ext cx="4543916" cy="5116424"/>
          </a:xfrm>
        </p:spPr>
        <p:txBody>
          <a:bodyPr/>
          <a:lstStyle/>
          <a:p>
            <a:r>
              <a:rPr lang="en-US" dirty="0" smtClean="0"/>
              <a:t>Network </a:t>
            </a:r>
            <a:r>
              <a:rPr lang="en-US" dirty="0" smtClean="0">
                <a:solidFill>
                  <a:srgbClr val="FF0000"/>
                </a:solidFill>
              </a:rPr>
              <a:t>limpware </a:t>
            </a:r>
            <a:r>
              <a:rPr lang="en-US" dirty="0" smtClean="0"/>
              <a:t>is </a:t>
            </a:r>
            <a:r>
              <a:rPr lang="en-US" b="1" dirty="0" smtClean="0"/>
              <a:t>not</a:t>
            </a:r>
            <a:r>
              <a:rPr lang="en-US" dirty="0" smtClean="0"/>
              <a:t> considered                  a fault model</a:t>
            </a:r>
            <a:endParaRPr lang="en-US" i="1" dirty="0" smtClean="0"/>
          </a:p>
          <a:p>
            <a:pPr lvl="1"/>
            <a:endParaRPr lang="en-US" i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Task != Path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Slow paths </a:t>
            </a:r>
            <a:r>
              <a:rPr lang="en-US" dirty="0" smtClean="0"/>
              <a:t>are sometimes</a:t>
            </a:r>
            <a:r>
              <a:rPr lang="en-US" dirty="0" smtClean="0">
                <a:solidFill>
                  <a:srgbClr val="FF0000"/>
                </a:solidFill>
              </a:rPr>
              <a:t> not exposed</a:t>
            </a:r>
          </a:p>
          <a:p>
            <a:pPr lvl="1"/>
            <a:r>
              <a:rPr lang="en-US" i="1" dirty="0" smtClean="0"/>
              <a:t>Path progresses are lumped into per-task scores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0807" y="2188887"/>
            <a:ext cx="2142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30" dirty="0" smtClean="0">
                <a:solidFill>
                  <a:srgbClr val="008000"/>
                </a:solidFill>
                <a:latin typeface="Gill Sans"/>
                <a:cs typeface="Gill Sans"/>
              </a:rPr>
              <a:t>4 paths</a:t>
            </a:r>
          </a:p>
          <a:p>
            <a:pPr algn="ctr"/>
            <a:r>
              <a:rPr lang="en-US" sz="3200" spc="30" dirty="0" smtClean="0">
                <a:solidFill>
                  <a:srgbClr val="FF0000"/>
                </a:solidFill>
                <a:latin typeface="Gill Sans"/>
                <a:cs typeface="Gill Sans"/>
              </a:rPr>
              <a:t>2 scores</a:t>
            </a:r>
            <a:endParaRPr lang="en-US" sz="3200" spc="3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697511" y="3681545"/>
            <a:ext cx="1295746" cy="1064698"/>
          </a:xfrm>
          <a:prstGeom prst="wedgeRectCallout">
            <a:avLst>
              <a:gd name="adj1" fmla="val -55837"/>
              <a:gd name="adj2" fmla="val 84187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"/>
                <a:cs typeface="Gill Sans"/>
              </a:rPr>
              <a:t>a</a:t>
            </a:r>
            <a:r>
              <a:rPr lang="en-US" sz="2800" dirty="0" smtClean="0">
                <a:latin typeface="Gill Sans"/>
                <a:cs typeface="Gill Sans"/>
              </a:rPr>
              <a:t>ll</a:t>
            </a:r>
          </a:p>
          <a:p>
            <a:pPr algn="ctr"/>
            <a:r>
              <a:rPr lang="en-US" sz="2800" b="1" dirty="0" smtClean="0">
                <a:latin typeface="Gill Sans"/>
                <a:cs typeface="Gill Sans"/>
              </a:rPr>
              <a:t>Slow!</a:t>
            </a:r>
            <a:endParaRPr lang="en-US" sz="2800" b="1" dirty="0">
              <a:latin typeface="Gill Sans"/>
              <a:cs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4200" y="3437819"/>
            <a:ext cx="910631" cy="2527054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91228" y="3437819"/>
            <a:ext cx="693387" cy="2527054"/>
          </a:xfrm>
          <a:prstGeom prst="roundRect">
            <a:avLst/>
          </a:prstGeom>
          <a:solidFill>
            <a:srgbClr val="00FF00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3"/>
    </mc:Choice>
    <mc:Fallback xmlns="">
      <p:transition xmlns:p14="http://schemas.microsoft.com/office/powerpoint/2010/main" spd="slow" advTm="456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358" y="5100464"/>
            <a:ext cx="1612260" cy="1612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Path-Based SE (PBSE)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74548" y="1652085"/>
            <a:ext cx="8913780" cy="11301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Intuition:  A </a:t>
            </a:r>
            <a:r>
              <a:rPr lang="en-US" dirty="0" smtClean="0">
                <a:solidFill>
                  <a:srgbClr val="FF0000"/>
                </a:solidFill>
              </a:rPr>
              <a:t>task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a collection of </a:t>
            </a:r>
            <a:r>
              <a:rPr lang="en-US" b="1" dirty="0" smtClean="0">
                <a:solidFill>
                  <a:srgbClr val="FF0000"/>
                </a:solidFill>
              </a:rPr>
              <a:t>paths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5463" y="3008906"/>
            <a:ext cx="1698734" cy="2038201"/>
          </a:xfrm>
          <a:prstGeom prst="rect">
            <a:avLst/>
          </a:prstGeom>
          <a:solidFill>
            <a:srgbClr val="00FF00">
              <a:alpha val="24000"/>
            </a:srgbClr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t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[Now]</a:t>
            </a:r>
            <a:endParaRPr lang="en-US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Progresses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of 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Gill Sans"/>
                <a:cs typeface="Gill Sans"/>
              </a:rPr>
              <a:t>paths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: 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M1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R1</a:t>
            </a:r>
            <a:endParaRPr lang="en-US" dirty="0">
              <a:solidFill>
                <a:schemeClr val="bg1"/>
              </a:solidFill>
              <a:latin typeface="Arial"/>
              <a:cs typeface="Arial"/>
              <a:sym typeface="Wingdings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M1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R2</a:t>
            </a:r>
          </a:p>
          <a:p>
            <a:pPr marL="0" lvl="1" algn="ctr"/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M2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R1</a:t>
            </a:r>
            <a:endParaRPr lang="en-US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pPr marL="0" lvl="1"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M2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R2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2637" y="3453212"/>
            <a:ext cx="1540851" cy="1587768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t">
            <a:no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[Before]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Progresses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f  </a:t>
            </a:r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ill Sans"/>
                <a:cs typeface="Gill Sans"/>
              </a:rPr>
              <a:t>tasks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R1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R2</a:t>
            </a:r>
            <a:endParaRPr lang="en-US" dirty="0">
              <a:solidFill>
                <a:srgbClr val="FF0000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2634" y="4079203"/>
            <a:ext cx="2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607" y="2391566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30" dirty="0" smtClean="0">
                <a:solidFill>
                  <a:schemeClr val="bg1"/>
                </a:solidFill>
                <a:latin typeface="Gill Sans"/>
                <a:cs typeface="Gill Sans"/>
              </a:rPr>
              <a:t>1. </a:t>
            </a:r>
            <a:r>
              <a:rPr lang="en-US" sz="2400" spc="30" dirty="0" smtClean="0">
                <a:solidFill>
                  <a:srgbClr val="000000"/>
                </a:solidFill>
                <a:latin typeface="Gill Sans"/>
                <a:cs typeface="Gill Sans"/>
              </a:rPr>
              <a:t>Path</a:t>
            </a:r>
            <a:r>
              <a:rPr lang="en-US" sz="2400" spc="3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spc="30" dirty="0" smtClean="0">
                <a:solidFill>
                  <a:srgbClr val="000000"/>
                </a:solidFill>
                <a:latin typeface="Gill Sans"/>
                <a:cs typeface="Gill Sans"/>
              </a:rPr>
              <a:t>Diversity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38834" y="2391566"/>
            <a:ext cx="222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30" dirty="0" smtClean="0">
                <a:solidFill>
                  <a:schemeClr val="bg1"/>
                </a:solidFill>
                <a:latin typeface="Gill Sans"/>
                <a:cs typeface="Gill Sans"/>
              </a:rPr>
              <a:t>2. </a:t>
            </a:r>
            <a:r>
              <a:rPr lang="en-US" sz="2400" spc="30" dirty="0" smtClean="0">
                <a:solidFill>
                  <a:srgbClr val="000000"/>
                </a:solidFill>
                <a:latin typeface="Gill Sans"/>
                <a:cs typeface="Gill Sans"/>
              </a:rPr>
              <a:t>Path</a:t>
            </a:r>
            <a:r>
              <a:rPr lang="en-US" sz="2400" spc="3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spc="30" dirty="0" smtClean="0">
                <a:solidFill>
                  <a:srgbClr val="000000"/>
                </a:solidFill>
                <a:latin typeface="Gill Sans"/>
                <a:cs typeface="Gill Sans"/>
              </a:rPr>
              <a:t>Progress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9116" y="2391566"/>
            <a:ext cx="258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30" dirty="0" smtClean="0">
                <a:solidFill>
                  <a:schemeClr val="bg1"/>
                </a:solidFill>
                <a:latin typeface="Gill Sans"/>
                <a:cs typeface="Gill Sans"/>
              </a:rPr>
              <a:t>3. </a:t>
            </a:r>
            <a:r>
              <a:rPr lang="en-US" sz="2400" spc="30" dirty="0" smtClean="0">
                <a:solidFill>
                  <a:srgbClr val="000000"/>
                </a:solidFill>
                <a:latin typeface="Gill Sans"/>
                <a:cs typeface="Gill Sans"/>
              </a:rPr>
              <a:t>Path</a:t>
            </a:r>
            <a:r>
              <a:rPr lang="en-US" sz="2400" spc="3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spc="30" dirty="0" smtClean="0">
                <a:solidFill>
                  <a:srgbClr val="000000"/>
                </a:solidFill>
                <a:latin typeface="Gill Sans"/>
                <a:cs typeface="Gill Sans"/>
              </a:rPr>
              <a:t>Speculation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040" y="3047694"/>
            <a:ext cx="1862195" cy="28016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905" y="5238750"/>
            <a:ext cx="415737" cy="3725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2463382" y="2996196"/>
            <a:ext cx="0" cy="371201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31128" y="2996196"/>
            <a:ext cx="0" cy="3712018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439181" y="5095953"/>
            <a:ext cx="624155" cy="161226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013842" y="5095954"/>
            <a:ext cx="520508" cy="1612260"/>
          </a:xfrm>
          <a:prstGeom prst="round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53" y="4887747"/>
            <a:ext cx="1387475" cy="13874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18" y="6317229"/>
            <a:ext cx="1197610" cy="26289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74548" y="3047694"/>
            <a:ext cx="1728580" cy="1649514"/>
            <a:chOff x="374548" y="3047694"/>
            <a:chExt cx="1728580" cy="164951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5653" y="3047694"/>
              <a:ext cx="1387475" cy="1372870"/>
            </a:xfrm>
            <a:prstGeom prst="rect">
              <a:avLst/>
            </a:prstGeom>
          </p:spPr>
        </p:pic>
        <p:sp>
          <p:nvSpPr>
            <p:cNvPr id="28" name="Explosion 1 27"/>
            <p:cNvSpPr/>
            <p:nvPr/>
          </p:nvSpPr>
          <p:spPr>
            <a:xfrm>
              <a:off x="374548" y="3205840"/>
              <a:ext cx="651629" cy="712558"/>
            </a:xfrm>
            <a:prstGeom prst="irregularSeal1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786" y="4434318"/>
              <a:ext cx="1197610" cy="262890"/>
            </a:xfrm>
            <a:prstGeom prst="rect">
              <a:avLst/>
            </a:prstGeom>
          </p:spPr>
        </p:pic>
      </p:grpSp>
      <p:sp>
        <p:nvSpPr>
          <p:cNvPr id="35" name="Rounded Rectangle 34"/>
          <p:cNvSpPr/>
          <p:nvPr/>
        </p:nvSpPr>
        <p:spPr>
          <a:xfrm>
            <a:off x="1241061" y="4981893"/>
            <a:ext cx="361461" cy="1247214"/>
          </a:xfrm>
          <a:prstGeom prst="roundRect">
            <a:avLst/>
          </a:prstGeom>
          <a:solidFill>
            <a:srgbClr val="00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1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"/>
    </mc:Choice>
    <mc:Fallback xmlns="">
      <p:transition xmlns:p14="http://schemas.microsoft.com/office/powerpoint/2010/main" spd="slow" advTm="23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animBg="1"/>
      <p:bldP spid="14" grpId="0" animBg="1"/>
      <p:bldP spid="15" grpId="0"/>
      <p:bldP spid="16" grpId="0"/>
      <p:bldP spid="17" grpId="0"/>
      <p:bldP spid="26" grpId="0" animBg="1"/>
      <p:bldP spid="27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PBSE @ SoCC ’17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Introduce </a:t>
            </a:r>
            <a:r>
              <a:rPr lang="en-US" dirty="0" smtClean="0">
                <a:solidFill>
                  <a:srgbClr val="FF0000"/>
                </a:solidFill>
              </a:rPr>
              <a:t>node-level network degradation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eal important fault model</a:t>
            </a:r>
          </a:p>
          <a:p>
            <a:r>
              <a:rPr lang="en-US" dirty="0" smtClean="0"/>
              <a:t>Expose </a:t>
            </a:r>
            <a:r>
              <a:rPr lang="en-US" dirty="0" smtClean="0">
                <a:solidFill>
                  <a:srgbClr val="FF0000"/>
                </a:solidFill>
              </a:rPr>
              <a:t>path progress 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ot just task progress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Develop </a:t>
            </a:r>
            <a:r>
              <a:rPr lang="en-US" dirty="0" smtClean="0">
                <a:solidFill>
                  <a:srgbClr val="FF0000"/>
                </a:solidFill>
              </a:rPr>
              <a:t>path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straggler </a:t>
            </a:r>
            <a:r>
              <a:rPr lang="en-US" dirty="0" smtClean="0">
                <a:solidFill>
                  <a:srgbClr val="FF0000"/>
                </a:solidFill>
              </a:rPr>
              <a:t>detection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speculation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PBSE full integration to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Initial integration to QFS, Spark, &amp; Flume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3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44"/>
    </mc:Choice>
    <mc:Fallback xmlns="">
      <p:transition xmlns:p14="http://schemas.microsoft.com/office/powerpoint/2010/main" spd="slow" advTm="264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6.1|6.2|9.6|3.6|5|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3|5.7|14.2|6.9|11.1|5.7|5.3|10.6|1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9|15.8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1.8|2.7|16.7|9.1|10.9|1.7|2.6|1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9|7.9|4.7|10.6|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|14.1|16.8|9.8|22.2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7|11.3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8|9.8|5.5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3.3|14.1|6.3|2.8|1.9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1|3.8|11.7|1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3|1.6|7.1|3.1|13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|7.1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4|5.7|16.9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2|0.3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9|3.7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1.7|11.7|7.3|21|4.5|8.5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6159</TotalTime>
  <Words>2543</Words>
  <Application>Microsoft Macintosh PowerPoint</Application>
  <PresentationFormat>On-screen Show (4:3)</PresentationFormat>
  <Paragraphs>386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Horizon</vt:lpstr>
      <vt:lpstr>PBSE: A Robust Path-Based Speculative Execution for Data-Parallel Frameworks</vt:lpstr>
      <vt:lpstr>Speculative Execution (SE) 101</vt:lpstr>
      <vt:lpstr>Is Hadoop always tail tolerant?</vt:lpstr>
      <vt:lpstr>Problem 1: No Straggler Detected</vt:lpstr>
      <vt:lpstr>Problem 2: Straggling Backup</vt:lpstr>
      <vt:lpstr>PowerPoint Presentation</vt:lpstr>
      <vt:lpstr>What’s The Flaw?</vt:lpstr>
      <vt:lpstr>Path-Based SE (PBSE)</vt:lpstr>
      <vt:lpstr>Contribution</vt:lpstr>
      <vt:lpstr>Outline</vt:lpstr>
      <vt:lpstr>Path Diversity</vt:lpstr>
      <vt:lpstr>Path Progress</vt:lpstr>
      <vt:lpstr>Path-based Speculation</vt:lpstr>
      <vt:lpstr>Outline</vt:lpstr>
      <vt:lpstr>Hadoop + PBSE</vt:lpstr>
      <vt:lpstr>PBSE vs BaseSE</vt:lpstr>
      <vt:lpstr>Varied Experiment</vt:lpstr>
      <vt:lpstr>PBSE vs Other Strategies</vt:lpstr>
      <vt:lpstr>Beyond MapReduce</vt:lpstr>
      <vt:lpstr>Outline</vt:lpstr>
      <vt:lpstr>Conclusion</vt:lpstr>
      <vt:lpstr>Thank you! Questions?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</dc:creator>
  <cp:lastModifiedBy>Riza Suminto</cp:lastModifiedBy>
  <cp:revision>666</cp:revision>
  <cp:lastPrinted>2010-10-29T05:29:22Z</cp:lastPrinted>
  <dcterms:created xsi:type="dcterms:W3CDTF">2010-10-14T08:11:44Z</dcterms:created>
  <dcterms:modified xsi:type="dcterms:W3CDTF">2017-10-13T00:48:10Z</dcterms:modified>
</cp:coreProperties>
</file>