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56"/>
  </p:notesMasterIdLst>
  <p:sldIdLst>
    <p:sldId id="290" r:id="rId2"/>
    <p:sldId id="293" r:id="rId3"/>
    <p:sldId id="299" r:id="rId4"/>
    <p:sldId id="296" r:id="rId5"/>
    <p:sldId id="303" r:id="rId6"/>
    <p:sldId id="308" r:id="rId7"/>
    <p:sldId id="309" r:id="rId8"/>
    <p:sldId id="302" r:id="rId9"/>
    <p:sldId id="305" r:id="rId10"/>
    <p:sldId id="369" r:id="rId11"/>
    <p:sldId id="329" r:id="rId12"/>
    <p:sldId id="348" r:id="rId13"/>
    <p:sldId id="350" r:id="rId14"/>
    <p:sldId id="347" r:id="rId15"/>
    <p:sldId id="355" r:id="rId16"/>
    <p:sldId id="333" r:id="rId17"/>
    <p:sldId id="336" r:id="rId18"/>
    <p:sldId id="337" r:id="rId19"/>
    <p:sldId id="338" r:id="rId20"/>
    <p:sldId id="340" r:id="rId21"/>
    <p:sldId id="339" r:id="rId22"/>
    <p:sldId id="344" r:id="rId23"/>
    <p:sldId id="351" r:id="rId24"/>
    <p:sldId id="346" r:id="rId25"/>
    <p:sldId id="345" r:id="rId26"/>
    <p:sldId id="343" r:id="rId27"/>
    <p:sldId id="342" r:id="rId28"/>
    <p:sldId id="352" r:id="rId29"/>
    <p:sldId id="341" r:id="rId30"/>
    <p:sldId id="368" r:id="rId31"/>
    <p:sldId id="313" r:id="rId32"/>
    <p:sldId id="331" r:id="rId33"/>
    <p:sldId id="332" r:id="rId34"/>
    <p:sldId id="367" r:id="rId35"/>
    <p:sldId id="324" r:id="rId36"/>
    <p:sldId id="380" r:id="rId37"/>
    <p:sldId id="320" r:id="rId38"/>
    <p:sldId id="361" r:id="rId39"/>
    <p:sldId id="375" r:id="rId40"/>
    <p:sldId id="376" r:id="rId41"/>
    <p:sldId id="377" r:id="rId42"/>
    <p:sldId id="370" r:id="rId43"/>
    <p:sldId id="353" r:id="rId44"/>
    <p:sldId id="354" r:id="rId45"/>
    <p:sldId id="371" r:id="rId46"/>
    <p:sldId id="319" r:id="rId47"/>
    <p:sldId id="366" r:id="rId48"/>
    <p:sldId id="365" r:id="rId49"/>
    <p:sldId id="362" r:id="rId50"/>
    <p:sldId id="363" r:id="rId51"/>
    <p:sldId id="372" r:id="rId52"/>
    <p:sldId id="318" r:id="rId53"/>
    <p:sldId id="373" r:id="rId54"/>
    <p:sldId id="374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96"/>
    <a:srgbClr val="39850D"/>
    <a:srgbClr val="800000"/>
    <a:srgbClr val="000000"/>
    <a:srgbClr val="D9CBCB"/>
    <a:srgbClr val="4F4F4F"/>
    <a:srgbClr val="7F7F7F"/>
    <a:srgbClr val="D6D6CE"/>
    <a:srgbClr val="767676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F6E6D-12CA-3740-BF19-E40278961248}" v="2" dt="2022-12-21T19:03:47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7"/>
    <p:restoredTop sz="86100"/>
  </p:normalViewPr>
  <p:slideViewPr>
    <p:cSldViewPr snapToGrid="0">
      <p:cViewPr varScale="1">
        <p:scale>
          <a:sx n="187" d="100"/>
          <a:sy n="187" d="100"/>
        </p:scale>
        <p:origin x="2392" y="19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0C404-CDA9-4845-B42A-2FC66BD024A1}" type="datetimeFigureOut">
              <a:rPr lang="en-US" smtClean="0"/>
              <a:t>1/3/23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058B3-987A-6A45-B91C-84067A2BE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9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 seconds)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everyone,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Ray Sinurat,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talk I will give proof of concept that distribution drift in performance data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real.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will lead to bad performance modeling.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how do we mitigate this problem.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joint work with my advisor Sandeep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Madireddy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Argonne,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Haryadi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Gunawi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University of Chicago,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Anurag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Daram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UT San Antonio and Robert B. Ross from Argonne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0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setting, we can see that new tasks are created from the label/class itself.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set of class in task are disjoint with each 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7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setting, we can see that new tasks are created from the label/class itself.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set of class in task are disjoint with each other.</a:t>
            </a:r>
          </a:p>
          <a:p>
            <a:endParaRPr lang="en-US" dirty="0"/>
          </a:p>
          <a:p>
            <a:r>
              <a:rPr lang="en-US" dirty="0"/>
              <a:t>However, we cannot use that in our work because we have fixed set of class.</a:t>
            </a:r>
          </a:p>
          <a:p>
            <a:r>
              <a:rPr lang="en-US" dirty="0"/>
              <a:t>We won’t encounter new unseen classes in the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49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indeed, we have output (y) from 0.0 to 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19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our knowledge, there are not many works on regression problems in CL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simplify the computation we will change regression into classification problem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 is floating number that defines performance aggregation score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y spans infinitely from [0.0, 1.0] into 10 regimes equally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support from CL library and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64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baseline="0">
                <a:latin typeface="Arial" panose="020B0604020202020204" pitchFamily="34" charset="0"/>
              </a:rPr>
              <a:t>Cori (Cray XC40) at NERSC: 12,000 computer nodes and </a:t>
            </a:r>
            <a:r>
              <a:rPr lang="en-US" sz="3000" baseline="0" err="1">
                <a:latin typeface="Arial" panose="020B0604020202020204" pitchFamily="34" charset="0"/>
              </a:rPr>
              <a:t>Lustre</a:t>
            </a:r>
            <a:r>
              <a:rPr lang="en-US" sz="3000" baseline="0">
                <a:latin typeface="Arial" panose="020B0604020202020204" pitchFamily="34" charset="0"/>
              </a:rPr>
              <a:t> file systems, 30 PB capacity, peak performance of 700 GB/sec.</a:t>
            </a:r>
          </a:p>
          <a:p>
            <a:r>
              <a:rPr lang="en-US" sz="3000"/>
              <a:t>NERSC: National Energy Research Scientific Computing Center</a:t>
            </a:r>
          </a:p>
          <a:p>
            <a:endParaRPr lang="en-US" sz="3000" baseline="0">
              <a:latin typeface="Arial" panose="020B0604020202020204" pitchFamily="34" charset="0"/>
            </a:endParaRPr>
          </a:p>
          <a:p>
            <a:r>
              <a:rPr lang="en-US">
                <a:solidFill>
                  <a:schemeClr val="tx1"/>
                </a:solidFill>
              </a:rPr>
              <a:t>Profiled using TOKIO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Darshan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LMT: I/O profiling of </a:t>
            </a:r>
            <a:r>
              <a:rPr lang="en-US" err="1">
                <a:solidFill>
                  <a:schemeClr val="tx1"/>
                </a:solidFill>
              </a:rPr>
              <a:t>Lustre</a:t>
            </a:r>
            <a:r>
              <a:rPr lang="en-US">
                <a:solidFill>
                  <a:schemeClr val="tx1"/>
                </a:solidFill>
              </a:rPr>
              <a:t> file systems</a:t>
            </a:r>
          </a:p>
          <a:p>
            <a:pPr lvl="1"/>
            <a:r>
              <a:rPr lang="en-US" err="1">
                <a:solidFill>
                  <a:schemeClr val="tx1"/>
                </a:solidFill>
              </a:rPr>
              <a:t>Slurm</a:t>
            </a:r>
            <a:r>
              <a:rPr lang="en-US">
                <a:solidFill>
                  <a:schemeClr val="tx1"/>
                </a:solidFill>
              </a:rPr>
              <a:t> scheduling information</a:t>
            </a:r>
          </a:p>
          <a:p>
            <a:endParaRPr lang="en-US" sz="3000" baseline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8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36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40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Why omitting the task id: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It is hard to provide task ID at inference because of the everchanging nature of the production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Imagine if we have model with task incremental settings, every time there exists new software upgrades, several previous heads will be irrelevant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93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Why omitting the task id: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It is hard to provide task ID at inference because of the everchanging nature of the production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Imagine if we have model with task incremental settings, every time there exists new software upgrades, several previous heads will be irrelevant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7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Why omitting the task id: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It is hard to provide task ID at inference because of the everchanging nature of the production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Imagine if we have model with task incremental settings, every time there exists new software upgrades, several previous heads will be irrelevant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5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Catastrophic forgetting: </a:t>
            </a:r>
            <a:r>
              <a:rPr lang="en-US" sz="1800" b="1">
                <a:solidFill>
                  <a:schemeClr val="accent1"/>
                </a:solidFill>
              </a:rPr>
              <a:t>forgetting of prior knowledge</a:t>
            </a: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4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Why omitting the task id: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It is hard to provide task ID at inference because of the everchanging nature of the production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Imagine if we have model with task incremental settings, every time there exists new software upgrades, several previous heads will be irrelevant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19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Why omitting the task id: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It is hard to provide task ID at inference because of the everchanging nature of the production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/>
              <a:t>Imagine if we have model with task incremental settings, every time there exists new software upgrades, several previous heads will be irrelevant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Naïve baseline has a subpar accuracy and suffers catastrophic forgetting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29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I/O performance modeling using some CL strategies (EWC,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LwF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A-GEM, SI) still suffer greatly from the distribution shift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68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GSS suffers after learning task 3 because of its memory size limitation and poor greedy selection of prior task knowledge.</a:t>
            </a:r>
          </a:p>
          <a:p>
            <a:r>
              <a:rPr lang="en-US" dirty="0"/>
              <a:t>However, we can see that GSS Greedy is still one of the best strategy that we got in this experiment especially for learning two tasks from task 1 to task 2.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4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FIRST: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Catastrophic forgetting happened if we used only transfer learning (Naïve strategy)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Forgetting rate</a:t>
            </a:r>
            <a:r>
              <a:rPr lang="en-US"/>
              <a:t> </a:t>
            </a:r>
            <a:r>
              <a:rPr lang="en-US">
                <a:solidFill>
                  <a:schemeClr val="tx1"/>
                </a:solidFill>
              </a:rPr>
              <a:t>increased ~20% each time </a:t>
            </a:r>
            <a:r>
              <a:rPr lang="en-US"/>
              <a:t>a </a:t>
            </a:r>
            <a:r>
              <a:rPr lang="en-US">
                <a:solidFill>
                  <a:schemeClr val="tx1"/>
                </a:solidFill>
              </a:rPr>
              <a:t>new task</a:t>
            </a:r>
            <a:r>
              <a:rPr lang="en-US"/>
              <a:t> is learned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SECOND:</a:t>
            </a:r>
          </a:p>
          <a:p>
            <a:r>
              <a:rPr lang="en-US">
                <a:solidFill>
                  <a:schemeClr val="tx1"/>
                </a:solidFill>
              </a:rPr>
              <a:t>Memory-based CL strategies are better than regularization-based strategies in our dataset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endParaRPr lang="en-US">
              <a:solidFill>
                <a:schemeClr val="tx1"/>
              </a:solidFill>
              <a:cs typeface="Calibri"/>
            </a:endParaRPr>
          </a:p>
          <a:p>
            <a:r>
              <a:rPr lang="en-US">
                <a:solidFill>
                  <a:schemeClr val="tx1"/>
                </a:solidFill>
                <a:cs typeface="Calibri"/>
              </a:rPr>
              <a:t>THIRD: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To the best of our knowledge, our work is the first study to apply Continual Learning on performance modeling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We prove that CL are applicable to tackle performance degradation of I/O performance modeling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71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FIRST:</a:t>
            </a:r>
          </a:p>
          <a:p>
            <a:r>
              <a:rPr lang="en-US" b="1">
                <a:solidFill>
                  <a:schemeClr val="tx1"/>
                </a:solidFill>
              </a:rPr>
              <a:t>Automatic drift detection on production systems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Currently we still need operator to label the software upgrade timestamp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Software upgrade is not the only one causing performance drift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Better to make it adaptive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SECOND:</a:t>
            </a:r>
          </a:p>
          <a:p>
            <a:r>
              <a:rPr lang="en-US" b="1">
                <a:solidFill>
                  <a:schemeClr val="tx1"/>
                </a:solidFill>
              </a:rPr>
              <a:t>Need more data!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THIRD:</a:t>
            </a:r>
          </a:p>
          <a:p>
            <a:r>
              <a:rPr lang="en-US" b="1">
                <a:solidFill>
                  <a:schemeClr val="tx1"/>
                </a:solidFill>
              </a:rPr>
              <a:t>Applied our model inside production systems such as job scheduling or monitoring tools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22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 model overtime -&gt; combined with Online Learning</a:t>
            </a:r>
          </a:p>
          <a:p>
            <a:endParaRPr lang="en-US" dirty="0"/>
          </a:p>
          <a:p>
            <a:r>
              <a:rPr lang="en-US" dirty="0"/>
              <a:t>Main point: Alleviate  catastrophic forgetting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0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state that:</a:t>
            </a:r>
          </a:p>
          <a:p>
            <a:r>
              <a:rPr lang="en-US" dirty="0"/>
              <a:t>For every software upgrade there will be changes to the app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7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not many works that study real concept drift at least for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17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not many works that study real concept drift at least for now.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0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not many works that study real concept drift at least for now.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8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not many works that study real concept drift at least for now.</a:t>
            </a:r>
          </a:p>
          <a:p>
            <a:endParaRPr lang="en-US" dirty="0"/>
          </a:p>
          <a:p>
            <a:r>
              <a:rPr lang="en-US" dirty="0"/>
              <a:t>That's why in our paper, we will try to approach the solution to our problems in class incremental settings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>
                    <a:solidFill>
                      <a:schemeClr val="bg1"/>
                    </a:solidFill>
                  </a:rPr>
                  <a:t>Task ID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)</a:t>
                </a:r>
                <a:r>
                  <a:rPr lang="en-US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 gives you new additional information</a:t>
                </a:r>
                <a:r>
                  <a:rPr lang="en-US" baseline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 regarding the concept drifts.</a:t>
                </a:r>
                <a:endParaRPr lang="en-US">
                  <a:solidFill>
                    <a:schemeClr val="bg1"/>
                  </a:solidFill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>
                    <a:solidFill>
                      <a:schemeClr val="bg1"/>
                    </a:solidFill>
                  </a:rPr>
                  <a:t>Task ID (</a:t>
                </a:r>
                <a:r>
                  <a:rPr lang="en-US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>
                    <a:solidFill>
                      <a:schemeClr val="bg1"/>
                    </a:solidFill>
                  </a:rPr>
                  <a:t>)</a:t>
                </a:r>
                <a:r>
                  <a:rPr lang="en-US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 gives you new additional information</a:t>
                </a:r>
                <a:r>
                  <a:rPr lang="en-US" baseline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 regarding the concept drifts.</a:t>
                </a:r>
                <a:endParaRPr lang="en-US">
                  <a:solidFill>
                    <a:schemeClr val="bg1"/>
                  </a:solidFill>
                </a:endParaRPr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3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mage Background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963CE4-0B47-E14C-9F34-FE73C1C1A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28434" r="25845" b="9306"/>
          <a:stretch/>
        </p:blipFill>
        <p:spPr>
          <a:xfrm>
            <a:off x="-1" y="0"/>
            <a:ext cx="12192001" cy="6824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E3BA62-8BB3-B747-9E3E-15AA957B8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rcRect/>
          <a:stretch/>
        </p:blipFill>
        <p:spPr>
          <a:xfrm>
            <a:off x="-2703201" y="-2649403"/>
            <a:ext cx="9640714" cy="12476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D8CEB8-89D9-CACE-0DA6-0E93FC260453}"/>
              </a:ext>
            </a:extLst>
          </p:cNvPr>
          <p:cNvGrpSpPr/>
          <p:nvPr userDrawn="1"/>
        </p:nvGrpSpPr>
        <p:grpSpPr>
          <a:xfrm>
            <a:off x="0" y="6400222"/>
            <a:ext cx="12192000" cy="466344"/>
            <a:chOff x="0" y="6400222"/>
            <a:chExt cx="12192000" cy="46634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3E3D5E-B068-47D0-02D0-231BD8C842F9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>
                <a:latin typeface="Helvetica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519447C-2AA1-5334-6CB1-B950D1E19526}"/>
                </a:ext>
              </a:extLst>
            </p:cNvPr>
            <p:cNvGrpSpPr/>
            <p:nvPr userDrawn="1"/>
          </p:nvGrpSpPr>
          <p:grpSpPr>
            <a:xfrm>
              <a:off x="525228" y="6496234"/>
              <a:ext cx="2932024" cy="274320"/>
              <a:chOff x="525228" y="6496234"/>
              <a:chExt cx="2932024" cy="27432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EE5FD1B-0CF8-993A-2DAF-37E82BB74D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66908" y="6508381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C9C102C-5A5F-A346-4DBA-5B11AE97F3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91725" y="6508381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D202FB1-BB29-79AD-F5F5-0727AEF07C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874047" y="6496234"/>
                <a:ext cx="510539" cy="274320"/>
              </a:xfrm>
              <a:prstGeom prst="rect">
                <a:avLst/>
              </a:prstGeom>
            </p:spPr>
          </p:pic>
          <p:pic>
            <p:nvPicPr>
              <p:cNvPr id="27" name="Picture 26" descr="Text&#10;&#10;Description automatically generated">
                <a:extLst>
                  <a:ext uri="{FF2B5EF4-FFF2-40B4-BE49-F238E27FC236}">
                    <a16:creationId xmlns:a16="http://schemas.microsoft.com/office/drawing/2014/main" id="{C5C0215E-1264-2A3A-E7C4-639B5F5A8E3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8112" t="24923" r="8782" b="26824"/>
              <a:stretch/>
            </p:blipFill>
            <p:spPr>
              <a:xfrm>
                <a:off x="525228" y="6519094"/>
                <a:ext cx="1134541" cy="228600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319009CC-E722-4962-93E0-906A864242A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9202" t="28413" r="8711" b="18345"/>
              <a:stretch/>
            </p:blipFill>
            <p:spPr>
              <a:xfrm>
                <a:off x="2563049" y="6519094"/>
                <a:ext cx="894203" cy="228600"/>
              </a:xfrm>
              <a:prstGeom prst="rect">
                <a:avLst/>
              </a:prstGeom>
            </p:spPr>
          </p:pic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473B1-050A-A247-ADA5-767EBF554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3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Ma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8B395A-ABD1-784B-A94A-7A6283C5448E}"/>
              </a:ext>
            </a:extLst>
          </p:cNvPr>
          <p:cNvSpPr/>
          <p:nvPr userDrawn="1"/>
        </p:nvSpPr>
        <p:spPr>
          <a:xfrm>
            <a:off x="-6349" y="9932"/>
            <a:ext cx="12192000" cy="686523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Helvetica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4F053B-51D3-955E-A6DB-285BF6A8FED6}"/>
              </a:ext>
            </a:extLst>
          </p:cNvPr>
          <p:cNvSpPr/>
          <p:nvPr userDrawn="1"/>
        </p:nvSpPr>
        <p:spPr>
          <a:xfrm>
            <a:off x="1" y="6408825"/>
            <a:ext cx="12192000" cy="46634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0" i="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	Workshop on ML for Systems @ </a:t>
            </a:r>
            <a:r>
              <a:rPr lang="en-US" sz="900" b="0" i="0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NeurIPS</a:t>
            </a:r>
            <a:r>
              <a:rPr lang="en-US" sz="900" b="0" i="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– Dec 3rd,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53C0E5-BAE9-8B41-90FD-2C57873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8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163D09-413C-B6EC-1016-EB533749428C}"/>
              </a:ext>
            </a:extLst>
          </p:cNvPr>
          <p:cNvCxnSpPr>
            <a:cxnSpLocks/>
          </p:cNvCxnSpPr>
          <p:nvPr userDrawn="1"/>
        </p:nvCxnSpPr>
        <p:spPr>
          <a:xfrm>
            <a:off x="1" y="6394505"/>
            <a:ext cx="12192000" cy="0"/>
          </a:xfrm>
          <a:prstGeom prst="line">
            <a:avLst/>
          </a:prstGeom>
          <a:ln w="635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DF1201-EEBB-5C3A-3A1E-5F82EE5A81E6}"/>
              </a:ext>
            </a:extLst>
          </p:cNvPr>
          <p:cNvGrpSpPr/>
          <p:nvPr userDrawn="1"/>
        </p:nvGrpSpPr>
        <p:grpSpPr>
          <a:xfrm>
            <a:off x="525228" y="6497668"/>
            <a:ext cx="4041539" cy="261414"/>
            <a:chOff x="525228" y="6497668"/>
            <a:chExt cx="4041539" cy="2614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48394-C326-9142-CFCC-DC60E1CA4464}"/>
                </a:ext>
              </a:extLst>
            </p:cNvPr>
            <p:cNvGrpSpPr/>
            <p:nvPr userDrawn="1"/>
          </p:nvGrpSpPr>
          <p:grpSpPr>
            <a:xfrm>
              <a:off x="525228" y="6497668"/>
              <a:ext cx="4041539" cy="261414"/>
              <a:chOff x="525228" y="6497668"/>
              <a:chExt cx="4041539" cy="261414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3B5B781-DFAB-F023-0664-0C5927AA30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66908" y="6508381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2FC4522-F684-D316-804F-99191DAD78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11964" y="6497668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 descr="Text&#10;&#10;Description automatically generated">
                <a:extLst>
                  <a:ext uri="{FF2B5EF4-FFF2-40B4-BE49-F238E27FC236}">
                    <a16:creationId xmlns:a16="http://schemas.microsoft.com/office/drawing/2014/main" id="{32C344A5-9F2C-EA9C-7373-4197C4711A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112" t="24923" r="8782" b="26824"/>
              <a:stretch/>
            </p:blipFill>
            <p:spPr>
              <a:xfrm>
                <a:off x="525228" y="6519094"/>
                <a:ext cx="1134541" cy="228600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F3341E3C-2A53-3410-4805-D9806F63E3C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9202" t="28413" r="8711" b="18345"/>
              <a:stretch/>
            </p:blipFill>
            <p:spPr>
              <a:xfrm>
                <a:off x="3672564" y="6512902"/>
                <a:ext cx="894203" cy="228600"/>
              </a:xfrm>
              <a:prstGeom prst="rect">
                <a:avLst/>
              </a:prstGeom>
            </p:spPr>
          </p:pic>
        </p:grpSp>
        <p:pic>
          <p:nvPicPr>
            <p:cNvPr id="16" name="Picture 2" descr="UTSA">
              <a:extLst>
                <a:ext uri="{FF2B5EF4-FFF2-40B4-BE49-F238E27FC236}">
                  <a16:creationId xmlns:a16="http://schemas.microsoft.com/office/drawing/2014/main" id="{EACAFAA8-4118-5D81-865A-6EF736572EE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149" y="6537224"/>
              <a:ext cx="1748536" cy="19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407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8250D5-4D1E-3F23-06FC-810D39368ED3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0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"/>
            <a:ext cx="10515600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8"/>
            <a:ext cx="5157787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8"/>
            <a:ext cx="5183188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FA8530-3B22-4BD4-A2AA-5553ED29D91E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84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B4C375-1FEA-86DD-FE0A-5FDB1DFC1DCC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42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0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0B90FFB-1D8E-AF4C-A20C-D4A3B8A3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7EFA50-3B63-3A4E-837C-38C854BE2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3" y="1811867"/>
            <a:ext cx="3356036" cy="2047752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7E8FA33-8160-E84B-9F98-0A2BFB2A2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3995065"/>
            <a:ext cx="3356035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B00556-D0CC-204C-9B94-C8062981F51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417013" y="3995065"/>
            <a:ext cx="3357971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899E92-C4B9-4144-ADBA-EF18DD11682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995828" y="3995065"/>
            <a:ext cx="3357969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631A6A1-A439-A143-ABEA-DDB2D12F181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417015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E8AC718-D08E-D142-ABDD-8F7BAA4AC9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7995827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50E832D-603C-A2EE-3959-EE3BFF0435F3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469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10E13E9-A40B-8242-87D0-21EA016AAB4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2" y="3231643"/>
            <a:ext cx="6065519" cy="3184256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BE66D83-505F-514A-94A7-9B6AE6877B0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126480" y="3231643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11E4A28-1755-3844-AD33-415D78C99D8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2"/>
            <a:ext cx="6065520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57D2046-3B53-4544-9BDB-18F56371C74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26480" y="2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47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31D2FB2-72E8-654B-BDC3-440102A15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659737-1021-E747-89B3-76FB616933A4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Helvetica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42803AD-AA31-3A44-8C9A-BA97BCD30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16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B7554-0594-584B-919D-1DF1A71D1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2FF98D-B38B-4E4F-A7D3-EFDE30DF1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EA7C03-7F17-CF4E-91C2-9F463E1BD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16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Grey Phoen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A3D350-3A11-F04D-9DBD-7AF23535D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mage Backgrou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CC0828-A75B-F849-8641-3DEDF618C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434" r="25845" b="9209"/>
          <a:stretch/>
        </p:blipFill>
        <p:spPr>
          <a:xfrm>
            <a:off x="-1" y="0"/>
            <a:ext cx="12192000" cy="68348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9FA067-2C4D-C14D-A888-A679E57BB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5888"/>
            <a:ext cx="5306907" cy="64750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69703D-FE8C-0CE7-02E5-74FBE647FF22}"/>
              </a:ext>
            </a:extLst>
          </p:cNvPr>
          <p:cNvGrpSpPr/>
          <p:nvPr userDrawn="1"/>
        </p:nvGrpSpPr>
        <p:grpSpPr>
          <a:xfrm>
            <a:off x="0" y="6400222"/>
            <a:ext cx="12192000" cy="466344"/>
            <a:chOff x="0" y="6400222"/>
            <a:chExt cx="12192000" cy="4663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EBEB05-A470-421C-8B41-5C0933F148CF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>
                <a:latin typeface="Helvetica" pitchFamily="2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101187-F0B9-9DC8-99B1-CBA415EB32D1}"/>
                </a:ext>
              </a:extLst>
            </p:cNvPr>
            <p:cNvGrpSpPr/>
            <p:nvPr userDrawn="1"/>
          </p:nvGrpSpPr>
          <p:grpSpPr>
            <a:xfrm>
              <a:off x="525228" y="6496234"/>
              <a:ext cx="2932024" cy="274320"/>
              <a:chOff x="525228" y="6496234"/>
              <a:chExt cx="2932024" cy="27432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71D0E5DE-64BB-F5A3-3E1A-4A97B11836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66908" y="6508381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350457F-E50F-D5A4-76D8-86874320A1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91725" y="6508381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ED1BBF8-BF0F-C7D4-A1C7-D4BB523374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1874047" y="6496234"/>
                <a:ext cx="510539" cy="274320"/>
              </a:xfrm>
              <a:prstGeom prst="rect">
                <a:avLst/>
              </a:prstGeom>
            </p:spPr>
          </p:pic>
          <p:pic>
            <p:nvPicPr>
              <p:cNvPr id="10" name="Picture 9" descr="Text&#10;&#10;Description automatically generated">
                <a:extLst>
                  <a:ext uri="{FF2B5EF4-FFF2-40B4-BE49-F238E27FC236}">
                    <a16:creationId xmlns:a16="http://schemas.microsoft.com/office/drawing/2014/main" id="{77244C0F-A4D6-6698-CF8D-DE910019402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112" t="24923" r="8782" b="26824"/>
              <a:stretch/>
            </p:blipFill>
            <p:spPr>
              <a:xfrm>
                <a:off x="525228" y="6519094"/>
                <a:ext cx="1134541" cy="228600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6BE261F8-726A-205A-5C49-16D586C1096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9202" t="28413" r="8711" b="18345"/>
              <a:stretch/>
            </p:blipFill>
            <p:spPr>
              <a:xfrm>
                <a:off x="2563049" y="6519094"/>
                <a:ext cx="894203" cy="228600"/>
              </a:xfrm>
              <a:prstGeom prst="rect">
                <a:avLst/>
              </a:prstGeom>
            </p:spPr>
          </p:pic>
        </p:grpSp>
      </p:grp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00C56AA3-E32C-0E48-BEC1-1F1FE93DB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1" y="6459132"/>
            <a:ext cx="3432387" cy="365125"/>
          </a:xfrm>
        </p:spPr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38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ark Grey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6DDAAFD-B28B-B347-8A93-5F44BAFD3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94388C-76E0-6545-A3AB-12CBFD8DCF0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Helvetica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22082E-E1DF-634A-A836-3F5F10A93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8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8B18-83F6-A8C9-02A8-AC5D6B36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64381-CA86-9F5E-2C02-275509F5D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DE7D81-13B8-AF4E-B872-344D1FDA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044032-08FC-B844-88A8-08FDA2514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DAE276-DC3F-7F4D-8C26-D2C187FF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32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Phoen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5DAE276-DC3F-7F4D-8C26-D2C187FF2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03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16ABD3-B0FF-3B4C-8FD0-7EFA69524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F6E9A7-0B96-9A45-BE03-B02DAC131566}"/>
                </a:ext>
              </a:extLst>
            </p:cNvPr>
            <p:cNvSpPr/>
            <p:nvPr userDrawn="1"/>
          </p:nvSpPr>
          <p:spPr>
            <a:xfrm>
              <a:off x="5303520" y="0"/>
              <a:ext cx="3840480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Helvetica" pitchFamily="2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CCBEB3A-B9C1-834D-8C72-39DBB3010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2991CA0-39EA-1545-AEF0-B75C5CE47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1327F5D-F3C8-B04A-BB58-B93516C9B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09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Grey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CE658D9-D054-3F4C-A92D-31C587025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1968A1-5801-1E42-B6BA-F3BB96E0DF8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FE511D-5816-794B-A1B8-B5C1A62FA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49809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A048696-EA6C-704F-9DD8-BBC1BBCE2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73C311C-0F83-4F4C-B006-EF4884A4D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4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sz="16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CFAC48-4582-67AD-FBCD-C3B1748C6B50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9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Light Grey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CD69E-4FBE-784C-A603-C5046E41F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0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rgbClr val="8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C294E9-685F-4941-9BB0-F4B17776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9429243" y="0"/>
            <a:ext cx="3836416" cy="33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803185-146A-A14A-A4BF-97AB80981521}"/>
              </a:ext>
            </a:extLst>
          </p:cNvPr>
          <p:cNvSpPr/>
          <p:nvPr userDrawn="1"/>
        </p:nvSpPr>
        <p:spPr>
          <a:xfrm>
            <a:off x="0" y="6400222"/>
            <a:ext cx="12192000" cy="46634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0" i="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	Workshop on ML for Systems @ </a:t>
            </a:r>
            <a:r>
              <a:rPr lang="en-US" sz="900" b="0" i="0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NeurIPS</a:t>
            </a:r>
            <a:r>
              <a:rPr lang="en-US" sz="900" b="0" i="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– Dec 3</a:t>
            </a:r>
            <a:r>
              <a:rPr lang="en-US" sz="900" b="0" i="0" baseline="30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rd</a:t>
            </a:r>
            <a:r>
              <a:rPr lang="en-US" sz="900" b="0" i="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, 2022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432EE2-7792-3845-B4F9-855AEA81B940}"/>
              </a:ext>
            </a:extLst>
          </p:cNvPr>
          <p:cNvCxnSpPr>
            <a:cxnSpLocks/>
          </p:cNvCxnSpPr>
          <p:nvPr userDrawn="1"/>
        </p:nvCxnSpPr>
        <p:spPr>
          <a:xfrm>
            <a:off x="0" y="6395648"/>
            <a:ext cx="12192000" cy="0"/>
          </a:xfrm>
          <a:prstGeom prst="line">
            <a:avLst/>
          </a:prstGeom>
          <a:ln w="635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0"/>
            <a:ext cx="10515600" cy="131274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534136"/>
            <a:ext cx="10515600" cy="44294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1" y="6459132"/>
            <a:ext cx="3432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441652-0199-FCC1-4BB7-75211818E37F}"/>
              </a:ext>
            </a:extLst>
          </p:cNvPr>
          <p:cNvGrpSpPr/>
          <p:nvPr userDrawn="1"/>
        </p:nvGrpSpPr>
        <p:grpSpPr>
          <a:xfrm>
            <a:off x="525228" y="6497668"/>
            <a:ext cx="4041539" cy="261414"/>
            <a:chOff x="525228" y="6497668"/>
            <a:chExt cx="4041539" cy="26141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741A40-D585-9DAE-5FC1-1DBB0F13F3A9}"/>
                </a:ext>
              </a:extLst>
            </p:cNvPr>
            <p:cNvGrpSpPr/>
            <p:nvPr userDrawn="1"/>
          </p:nvGrpSpPr>
          <p:grpSpPr>
            <a:xfrm>
              <a:off x="525228" y="6497668"/>
              <a:ext cx="4041539" cy="261414"/>
              <a:chOff x="525228" y="6497668"/>
              <a:chExt cx="4041539" cy="26141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75163BE-654D-F448-BE57-1B78DEB955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766908" y="6508381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A7880D6-09E2-4B45-A189-3B6B9C5903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611964" y="6497668"/>
                <a:ext cx="0" cy="2507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" descr="Text&#10;&#10;Description automatically generated">
                <a:extLst>
                  <a:ext uri="{FF2B5EF4-FFF2-40B4-BE49-F238E27FC236}">
                    <a16:creationId xmlns:a16="http://schemas.microsoft.com/office/drawing/2014/main" id="{0CB4DE66-1D77-AA4C-20FF-2DACDED0D4D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3"/>
              <a:srcRect l="8112" t="24923" r="8782" b="26824"/>
              <a:stretch/>
            </p:blipFill>
            <p:spPr>
              <a:xfrm>
                <a:off x="525228" y="6519094"/>
                <a:ext cx="1134541" cy="228600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584DA3C-AA4D-3217-97BC-4FF1B6001EB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 l="9202" t="28413" r="8711" b="18345"/>
              <a:stretch/>
            </p:blipFill>
            <p:spPr>
              <a:xfrm>
                <a:off x="3672564" y="6512902"/>
                <a:ext cx="894203" cy="228600"/>
              </a:xfrm>
              <a:prstGeom prst="rect">
                <a:avLst/>
              </a:prstGeom>
            </p:spPr>
          </p:pic>
        </p:grpSp>
        <p:pic>
          <p:nvPicPr>
            <p:cNvPr id="2050" name="Picture 2" descr="UTSA">
              <a:extLst>
                <a:ext uri="{FF2B5EF4-FFF2-40B4-BE49-F238E27FC236}">
                  <a16:creationId xmlns:a16="http://schemas.microsoft.com/office/drawing/2014/main" id="{9AB38BE0-CC19-DD18-5957-C7D87C1C0BD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149" y="6537224"/>
              <a:ext cx="1748536" cy="19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19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8" r:id="rId2"/>
    <p:sldLayoutId id="2147483685" r:id="rId3"/>
    <p:sldLayoutId id="2147483709" r:id="rId4"/>
    <p:sldLayoutId id="2147483703" r:id="rId5"/>
    <p:sldLayoutId id="2147483704" r:id="rId6"/>
    <p:sldLayoutId id="2147483686" r:id="rId7"/>
    <p:sldLayoutId id="2147483687" r:id="rId8"/>
    <p:sldLayoutId id="2147483688" r:id="rId9"/>
    <p:sldLayoutId id="2147483705" r:id="rId10"/>
    <p:sldLayoutId id="2147483689" r:id="rId11"/>
    <p:sldLayoutId id="2147483690" r:id="rId12"/>
    <p:sldLayoutId id="2147483691" r:id="rId13"/>
    <p:sldLayoutId id="2147483692" r:id="rId14"/>
    <p:sldLayoutId id="2147483697" r:id="rId15"/>
    <p:sldLayoutId id="2147483700" r:id="rId16"/>
    <p:sldLayoutId id="2147483701" r:id="rId17"/>
    <p:sldLayoutId id="2147483706" r:id="rId18"/>
    <p:sldLayoutId id="2147483710" r:id="rId19"/>
    <p:sldLayoutId id="2147483707" r:id="rId20"/>
    <p:sldLayoutId id="214748371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00000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00000"/>
        </a:buClr>
        <a:buFont typeface="Arial" panose="020B0604020202020204" pitchFamily="34" charset="0"/>
        <a:buChar char="•"/>
        <a:defRPr sz="2400" b="0" i="0" kern="1200">
          <a:solidFill>
            <a:srgbClr val="767676"/>
          </a:solidFill>
          <a:latin typeface="Helvetica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2000" b="0" i="0" kern="1200">
          <a:solidFill>
            <a:srgbClr val="767676"/>
          </a:solidFill>
          <a:latin typeface="Helvetica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800" b="0" i="0" kern="1200">
          <a:solidFill>
            <a:srgbClr val="767676"/>
          </a:solidFill>
          <a:latin typeface="Helvetica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600" b="0" i="0" kern="1200">
          <a:solidFill>
            <a:srgbClr val="767676"/>
          </a:solidFill>
          <a:latin typeface="Helvetica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400" b="0" i="0" kern="1200">
          <a:solidFill>
            <a:srgbClr val="767676"/>
          </a:solidFill>
          <a:latin typeface="Helvetica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thurdouillard.com/post/incremental-learning/" TargetMode="Externa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thurdouillard.com/post/incremental-learnin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thurdouillard.com/post/incremental-learnin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thurdouillard.com/post/incremental-learni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arthurdouillard.com/post/incremental-learning/" TargetMode="Externa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github.com/LLNL/lm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45.png"/><Relationship Id="rId4" Type="http://schemas.openxmlformats.org/officeDocument/2006/relationships/image" Target="../media/image17.emf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45.png"/><Relationship Id="rId4" Type="http://schemas.openxmlformats.org/officeDocument/2006/relationships/image" Target="../media/image17.emf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EA6B42A-D77E-AC4F-B1AB-351F2673D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 A. O. Sinurat, Anurag </a:t>
            </a:r>
            <a:r>
              <a:rPr lang="en-US" dirty="0" err="1"/>
              <a:t>Daram</a:t>
            </a:r>
            <a:r>
              <a:rPr lang="en-US" dirty="0"/>
              <a:t>, </a:t>
            </a:r>
            <a:r>
              <a:rPr lang="en-US" dirty="0" err="1"/>
              <a:t>Haryadi</a:t>
            </a:r>
            <a:r>
              <a:rPr lang="en-US" dirty="0"/>
              <a:t> S. </a:t>
            </a:r>
            <a:r>
              <a:rPr lang="en-US" dirty="0" err="1"/>
              <a:t>Gunawi</a:t>
            </a:r>
            <a:r>
              <a:rPr lang="en-US" dirty="0"/>
              <a:t>, Robert B. Ross and Sandeep </a:t>
            </a:r>
            <a:r>
              <a:rPr lang="en-US" dirty="0" err="1"/>
              <a:t>Madireddy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68D28F-0781-B148-8100-51B1E89A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Towards Continually Learning </a:t>
            </a:r>
            <a:br>
              <a:rPr lang="en-US" dirty="0"/>
            </a:br>
            <a:r>
              <a:rPr lang="en-US" dirty="0"/>
              <a:t>Application Performance Models</a:t>
            </a:r>
          </a:p>
        </p:txBody>
      </p:sp>
    </p:spTree>
    <p:extLst>
      <p:ext uri="{BB962C8B-B14F-4D97-AF65-F5344CB8AC3E}">
        <p14:creationId xmlns:p14="http://schemas.microsoft.com/office/powerpoint/2010/main" val="423328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E65393-40B4-FAF3-34FC-A6A3068DC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B2EBD-8E8A-A71C-38EB-482C0D3E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Arial"/>
              </a:rPr>
              <a:t>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1299C-6235-A21D-F560-1E65E1CC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89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6C7D7C-BB43-E8FD-35CE-C37F92E89C29}"/>
              </a:ext>
            </a:extLst>
          </p:cNvPr>
          <p:cNvGrpSpPr/>
          <p:nvPr/>
        </p:nvGrpSpPr>
        <p:grpSpPr>
          <a:xfrm>
            <a:off x="431799" y="1798693"/>
            <a:ext cx="9645057" cy="2685594"/>
            <a:chOff x="431799" y="1798693"/>
            <a:chExt cx="9645057" cy="2685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35146C-CEB8-7274-8A8D-E348DEE47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7611"/>
            <a:stretch/>
          </p:blipFill>
          <p:spPr>
            <a:xfrm>
              <a:off x="431799" y="2685492"/>
              <a:ext cx="9645057" cy="17987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EFCBFE-A56E-5343-60E1-A21CCD623AF0}"/>
                </a:ext>
              </a:extLst>
            </p:cNvPr>
            <p:cNvSpPr/>
            <p:nvPr/>
          </p:nvSpPr>
          <p:spPr>
            <a:xfrm>
              <a:off x="2330448" y="1798693"/>
              <a:ext cx="2590800" cy="467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SOFTWARE UPGRADES</a:t>
              </a:r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A5E233FC-4EED-E6C1-E71A-A2C5CFB1F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3098" y="2032358"/>
              <a:ext cx="387350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C0EAA61E-89F8-E364-F616-0744EB357722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921248" y="2032358"/>
              <a:ext cx="387351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710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/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accent1"/>
                    </a:solidFill>
                  </a:rPr>
                  <a:t>Output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>
                    <a:solidFill>
                      <a:schemeClr val="accent1"/>
                    </a:solidFill>
                  </a:rPr>
                  <a:t> still falls under the same range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blipFill>
                <a:blip r:embed="rId2"/>
                <a:stretch>
                  <a:fillRect l="-1158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F6C7D7C-BB43-E8FD-35CE-C37F92E89C29}"/>
              </a:ext>
            </a:extLst>
          </p:cNvPr>
          <p:cNvGrpSpPr/>
          <p:nvPr/>
        </p:nvGrpSpPr>
        <p:grpSpPr>
          <a:xfrm>
            <a:off x="431799" y="1798693"/>
            <a:ext cx="9645057" cy="2685594"/>
            <a:chOff x="431799" y="1798693"/>
            <a:chExt cx="9645057" cy="2685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35146C-CEB8-7274-8A8D-E348DEE47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611"/>
            <a:stretch/>
          </p:blipFill>
          <p:spPr>
            <a:xfrm>
              <a:off x="431799" y="2685492"/>
              <a:ext cx="9645057" cy="17987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EFCBFE-A56E-5343-60E1-A21CCD623AF0}"/>
                </a:ext>
              </a:extLst>
            </p:cNvPr>
            <p:cNvSpPr/>
            <p:nvPr/>
          </p:nvSpPr>
          <p:spPr>
            <a:xfrm>
              <a:off x="2330448" y="1798693"/>
              <a:ext cx="2590800" cy="467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SOFTWARE UPGRADES</a:t>
              </a:r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A5E233FC-4EED-E6C1-E71A-A2C5CFB1F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3098" y="2032358"/>
              <a:ext cx="387350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C0EAA61E-89F8-E364-F616-0744EB357722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921248" y="2032358"/>
              <a:ext cx="387351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FC952CE8-5641-B1DE-7C40-44765E5F459F}"/>
              </a:ext>
            </a:extLst>
          </p:cNvPr>
          <p:cNvSpPr/>
          <p:nvPr/>
        </p:nvSpPr>
        <p:spPr>
          <a:xfrm flipH="1">
            <a:off x="9979322" y="2714939"/>
            <a:ext cx="347472" cy="17399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/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accent1"/>
                    </a:solidFill>
                  </a:rPr>
                  <a:t>Output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>
                    <a:solidFill>
                      <a:schemeClr val="accent1"/>
                    </a:solidFill>
                  </a:rPr>
                  <a:t> still falls under the same range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blipFill>
                <a:blip r:embed="rId2"/>
                <a:stretch>
                  <a:fillRect l="-1158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F6C7D7C-BB43-E8FD-35CE-C37F92E89C29}"/>
              </a:ext>
            </a:extLst>
          </p:cNvPr>
          <p:cNvGrpSpPr/>
          <p:nvPr/>
        </p:nvGrpSpPr>
        <p:grpSpPr>
          <a:xfrm>
            <a:off x="431799" y="1798693"/>
            <a:ext cx="9645057" cy="2685594"/>
            <a:chOff x="431799" y="1798693"/>
            <a:chExt cx="9645057" cy="2685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35146C-CEB8-7274-8A8D-E348DEE47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611"/>
            <a:stretch/>
          </p:blipFill>
          <p:spPr>
            <a:xfrm>
              <a:off x="431799" y="2685492"/>
              <a:ext cx="9645057" cy="17987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EFCBFE-A56E-5343-60E1-A21CCD623AF0}"/>
                </a:ext>
              </a:extLst>
            </p:cNvPr>
            <p:cNvSpPr/>
            <p:nvPr/>
          </p:nvSpPr>
          <p:spPr>
            <a:xfrm>
              <a:off x="2330448" y="1798693"/>
              <a:ext cx="2590800" cy="467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SOFTWARE UPGRADES</a:t>
              </a:r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A5E233FC-4EED-E6C1-E71A-A2C5CFB1F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3098" y="2032358"/>
              <a:ext cx="387350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C0EAA61E-89F8-E364-F616-0744EB357722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921248" y="2032358"/>
              <a:ext cx="387351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FC952CE8-5641-B1DE-7C40-44765E5F459F}"/>
              </a:ext>
            </a:extLst>
          </p:cNvPr>
          <p:cNvSpPr/>
          <p:nvPr/>
        </p:nvSpPr>
        <p:spPr>
          <a:xfrm flipH="1">
            <a:off x="9979322" y="2714939"/>
            <a:ext cx="347472" cy="17399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1CD830-B56E-2BBE-F033-4AC16960AECB}"/>
                  </a:ext>
                </a:extLst>
              </p:cNvPr>
              <p:cNvSpPr txBox="1"/>
              <p:nvPr/>
            </p:nvSpPr>
            <p:spPr>
              <a:xfrm>
                <a:off x="2479109" y="1412838"/>
                <a:ext cx="72337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accent1"/>
                    </a:solidFill>
                  </a:rPr>
                  <a:t>I/O features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>
                    <a:solidFill>
                      <a:schemeClr val="accent1"/>
                    </a:solidFill>
                  </a:rPr>
                  <a:t> (not showed) also does not change in terms of distribution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1CD830-B56E-2BBE-F033-4AC16960A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109" y="1412838"/>
                <a:ext cx="7233782" cy="338554"/>
              </a:xfrm>
              <a:prstGeom prst="rect">
                <a:avLst/>
              </a:prstGeom>
              <a:blipFill>
                <a:blip r:embed="rId4"/>
                <a:stretch>
                  <a:fillRect l="-506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343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/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accent1"/>
                    </a:solidFill>
                  </a:rPr>
                  <a:t>Output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>
                    <a:solidFill>
                      <a:schemeClr val="accent1"/>
                    </a:solidFill>
                  </a:rPr>
                  <a:t> still falls under the same range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blipFill>
                <a:blip r:embed="rId2"/>
                <a:stretch>
                  <a:fillRect l="-1158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F6C7D7C-BB43-E8FD-35CE-C37F92E89C29}"/>
              </a:ext>
            </a:extLst>
          </p:cNvPr>
          <p:cNvGrpSpPr/>
          <p:nvPr/>
        </p:nvGrpSpPr>
        <p:grpSpPr>
          <a:xfrm>
            <a:off x="431799" y="1798693"/>
            <a:ext cx="9645057" cy="2685594"/>
            <a:chOff x="431799" y="1798693"/>
            <a:chExt cx="9645057" cy="2685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35146C-CEB8-7274-8A8D-E348DEE47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0000"/>
            </a:blip>
            <a:srcRect b="67611"/>
            <a:stretch/>
          </p:blipFill>
          <p:spPr>
            <a:xfrm>
              <a:off x="431799" y="2685492"/>
              <a:ext cx="9645057" cy="17987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EFCBFE-A56E-5343-60E1-A21CCD623AF0}"/>
                </a:ext>
              </a:extLst>
            </p:cNvPr>
            <p:cNvSpPr/>
            <p:nvPr/>
          </p:nvSpPr>
          <p:spPr>
            <a:xfrm>
              <a:off x="2330448" y="1798693"/>
              <a:ext cx="2590800" cy="467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SOFTWARE UPGRADES</a:t>
              </a:r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A5E233FC-4EED-E6C1-E71A-A2C5CFB1F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3098" y="2032358"/>
              <a:ext cx="387350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C0EAA61E-89F8-E364-F616-0744EB357722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921248" y="2032358"/>
              <a:ext cx="387351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C0596D9-8930-8701-B32B-EF45F887E01A}"/>
              </a:ext>
            </a:extLst>
          </p:cNvPr>
          <p:cNvSpPr/>
          <p:nvPr/>
        </p:nvSpPr>
        <p:spPr>
          <a:xfrm>
            <a:off x="3625848" y="3351224"/>
            <a:ext cx="3865707" cy="467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REAL CONCEPT DRIFT!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FC952CE8-5641-B1DE-7C40-44765E5F459F}"/>
              </a:ext>
            </a:extLst>
          </p:cNvPr>
          <p:cNvSpPr/>
          <p:nvPr/>
        </p:nvSpPr>
        <p:spPr>
          <a:xfrm flipH="1">
            <a:off x="9979322" y="2714939"/>
            <a:ext cx="347472" cy="17399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294DC7-F650-6107-5207-0B94AAB81184}"/>
                  </a:ext>
                </a:extLst>
              </p:cNvPr>
              <p:cNvSpPr txBox="1"/>
              <p:nvPr/>
            </p:nvSpPr>
            <p:spPr>
              <a:xfrm>
                <a:off x="2479109" y="1412838"/>
                <a:ext cx="72337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accent1"/>
                    </a:solidFill>
                  </a:rPr>
                  <a:t>I/O features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>
                    <a:solidFill>
                      <a:schemeClr val="accent1"/>
                    </a:solidFill>
                  </a:rPr>
                  <a:t> (not showed) also does not change in terms of distribution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294DC7-F650-6107-5207-0B94AAB8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109" y="1412838"/>
                <a:ext cx="7233782" cy="338554"/>
              </a:xfrm>
              <a:prstGeom prst="rect">
                <a:avLst/>
              </a:prstGeom>
              <a:blipFill>
                <a:blip r:embed="rId4"/>
                <a:stretch>
                  <a:fillRect l="-506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13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/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accent1"/>
                    </a:solidFill>
                  </a:rPr>
                  <a:t>Output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>
                    <a:solidFill>
                      <a:schemeClr val="accent1"/>
                    </a:solidFill>
                  </a:rPr>
                  <a:t> still falls under the same range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0D6CC3-C057-04DF-7212-59E6A5BC7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6794" y="3215557"/>
                <a:ext cx="1577671" cy="738664"/>
              </a:xfrm>
              <a:prstGeom prst="rect">
                <a:avLst/>
              </a:prstGeom>
              <a:blipFill>
                <a:blip r:embed="rId3"/>
                <a:stretch>
                  <a:fillRect l="-1158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F6C7D7C-BB43-E8FD-35CE-C37F92E89C29}"/>
              </a:ext>
            </a:extLst>
          </p:cNvPr>
          <p:cNvGrpSpPr/>
          <p:nvPr/>
        </p:nvGrpSpPr>
        <p:grpSpPr>
          <a:xfrm>
            <a:off x="431799" y="1798693"/>
            <a:ext cx="9645057" cy="2685594"/>
            <a:chOff x="431799" y="1798693"/>
            <a:chExt cx="9645057" cy="2685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35146C-CEB8-7274-8A8D-E348DEE47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0000"/>
            </a:blip>
            <a:srcRect b="67611"/>
            <a:stretch/>
          </p:blipFill>
          <p:spPr>
            <a:xfrm>
              <a:off x="431799" y="2685492"/>
              <a:ext cx="9645057" cy="17987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EFCBFE-A56E-5343-60E1-A21CCD623AF0}"/>
                </a:ext>
              </a:extLst>
            </p:cNvPr>
            <p:cNvSpPr/>
            <p:nvPr/>
          </p:nvSpPr>
          <p:spPr>
            <a:xfrm>
              <a:off x="2330448" y="1798693"/>
              <a:ext cx="2590800" cy="467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SOFTWARE UPGRADES</a:t>
              </a:r>
            </a:p>
          </p:txBody>
        </p: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A5E233FC-4EED-E6C1-E71A-A2C5CFB1F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43098" y="2032358"/>
              <a:ext cx="387350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C0EAA61E-89F8-E364-F616-0744EB357722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921248" y="2032358"/>
              <a:ext cx="387351" cy="640080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0FA39F0-4134-6B4A-4571-4D59D938C7E7}"/>
              </a:ext>
            </a:extLst>
          </p:cNvPr>
          <p:cNvSpPr/>
          <p:nvPr/>
        </p:nvSpPr>
        <p:spPr>
          <a:xfrm>
            <a:off x="606425" y="4985726"/>
            <a:ext cx="10979149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chemeClr val="accent1"/>
                </a:solidFill>
                <a:cs typeface="Times New Roman" panose="02020603050405020304" pitchFamily="18" charset="0"/>
              </a:rPr>
              <a:t>“For every software upgrade, </a:t>
            </a:r>
          </a:p>
          <a:p>
            <a:pPr algn="ctr"/>
            <a:r>
              <a:rPr lang="en-US" sz="2400" b="1" i="1">
                <a:solidFill>
                  <a:schemeClr val="accent1"/>
                </a:solidFill>
                <a:cs typeface="Times New Roman" panose="02020603050405020304" pitchFamily="18" charset="0"/>
              </a:rPr>
              <a:t>there will be changes to the application performance”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596D9-8930-8701-B32B-EF45F887E01A}"/>
              </a:ext>
            </a:extLst>
          </p:cNvPr>
          <p:cNvSpPr/>
          <p:nvPr/>
        </p:nvSpPr>
        <p:spPr>
          <a:xfrm>
            <a:off x="3625848" y="3351224"/>
            <a:ext cx="3865707" cy="467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REAL CONCEPT DRIFT!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FC952CE8-5641-B1DE-7C40-44765E5F459F}"/>
              </a:ext>
            </a:extLst>
          </p:cNvPr>
          <p:cNvSpPr/>
          <p:nvPr/>
        </p:nvSpPr>
        <p:spPr>
          <a:xfrm flipH="1">
            <a:off x="9979322" y="2714939"/>
            <a:ext cx="347472" cy="17399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294DC7-F650-6107-5207-0B94AAB81184}"/>
                  </a:ext>
                </a:extLst>
              </p:cNvPr>
              <p:cNvSpPr txBox="1"/>
              <p:nvPr/>
            </p:nvSpPr>
            <p:spPr>
              <a:xfrm>
                <a:off x="2479109" y="1412838"/>
                <a:ext cx="72337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accent1"/>
                    </a:solidFill>
                  </a:rPr>
                  <a:t>I/O features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>
                    <a:solidFill>
                      <a:schemeClr val="accent1"/>
                    </a:solidFill>
                  </a:rPr>
                  <a:t> (not showed) also does not change in terms of distribution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294DC7-F650-6107-5207-0B94AAB8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109" y="1412838"/>
                <a:ext cx="7233782" cy="338554"/>
              </a:xfrm>
              <a:prstGeom prst="rect">
                <a:avLst/>
              </a:prstGeom>
              <a:blipFill>
                <a:blip r:embed="rId5"/>
                <a:stretch>
                  <a:fillRect l="-506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445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5D92E-EA48-D4A1-C688-5661A732A16E}"/>
              </a:ext>
            </a:extLst>
          </p:cNvPr>
          <p:cNvSpPr txBox="1"/>
          <p:nvPr/>
        </p:nvSpPr>
        <p:spPr>
          <a:xfrm>
            <a:off x="1732355" y="1782086"/>
            <a:ext cx="872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accent1"/>
                </a:solidFill>
              </a:rPr>
              <a:t>Real concept drift </a:t>
            </a:r>
            <a:r>
              <a:rPr lang="en-US" b="1">
                <a:solidFill>
                  <a:schemeClr val="accent1"/>
                </a:solidFill>
              </a:rPr>
              <a:t>is much harder and less studied </a:t>
            </a:r>
          </a:p>
          <a:p>
            <a:pPr algn="ctr"/>
            <a:r>
              <a:rPr lang="en-US" b="1">
                <a:solidFill>
                  <a:schemeClr val="accent1"/>
                </a:solidFill>
              </a:rPr>
              <a:t>in context of Continual Learning!</a:t>
            </a:r>
            <a:r>
              <a:rPr lang="en-US" b="1" i="1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63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5D92E-EA48-D4A1-C688-5661A732A16E}"/>
              </a:ext>
            </a:extLst>
          </p:cNvPr>
          <p:cNvSpPr txBox="1"/>
          <p:nvPr/>
        </p:nvSpPr>
        <p:spPr>
          <a:xfrm>
            <a:off x="1732355" y="1782086"/>
            <a:ext cx="872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accent1"/>
                </a:solidFill>
              </a:rPr>
              <a:t>Real concept drift </a:t>
            </a:r>
            <a:r>
              <a:rPr lang="en-US" b="1">
                <a:solidFill>
                  <a:schemeClr val="accent1"/>
                </a:solidFill>
              </a:rPr>
              <a:t>is much harder and less studied </a:t>
            </a:r>
          </a:p>
          <a:p>
            <a:pPr algn="ctr"/>
            <a:r>
              <a:rPr lang="en-US" b="1">
                <a:solidFill>
                  <a:schemeClr val="accent1"/>
                </a:solidFill>
              </a:rPr>
              <a:t>in context of Continual Learning!</a:t>
            </a:r>
            <a:r>
              <a:rPr lang="en-US" b="1" i="1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E107DF-B380-610C-0FED-53F73254B3D6}"/>
              </a:ext>
            </a:extLst>
          </p:cNvPr>
          <p:cNvGrpSpPr/>
          <p:nvPr/>
        </p:nvGrpSpPr>
        <p:grpSpPr>
          <a:xfrm>
            <a:off x="2162036" y="2844966"/>
            <a:ext cx="7867934" cy="1054567"/>
            <a:chOff x="2421594" y="4964099"/>
            <a:chExt cx="7867934" cy="1054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22DB1B4-39DA-D160-AF86-A2C41AA62408}"/>
                    </a:ext>
                  </a:extLst>
                </p:cNvPr>
                <p:cNvSpPr txBox="1"/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i="1"/>
                    <a:t>Virtual concept drift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sz="1600" i="1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22DB1B4-39DA-D160-AF86-A2C41AA62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blipFill>
                  <a:blip r:embed="rId3"/>
                  <a:stretch>
                    <a:fillRect t="-3125"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D602D9-BADB-F6E1-BE03-D4FD5D6E9054}"/>
                </a:ext>
              </a:extLst>
            </p:cNvPr>
            <p:cNvSpPr/>
            <p:nvPr/>
          </p:nvSpPr>
          <p:spPr>
            <a:xfrm>
              <a:off x="4831560" y="5199833"/>
              <a:ext cx="3000375" cy="818833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17D884-A524-41B6-0DC4-9B5E17A8D7A4}"/>
                </a:ext>
              </a:extLst>
            </p:cNvPr>
            <p:cNvSpPr txBox="1"/>
            <p:nvPr/>
          </p:nvSpPr>
          <p:spPr>
            <a:xfrm>
              <a:off x="5403059" y="4964099"/>
              <a:ext cx="1857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RECALL</a:t>
              </a:r>
            </a:p>
          </p:txBody>
        </p:sp>
      </p:grpSp>
      <p:pic>
        <p:nvPicPr>
          <p:cNvPr id="15" name="Graphic 14" descr="Person with idea outline">
            <a:extLst>
              <a:ext uri="{FF2B5EF4-FFF2-40B4-BE49-F238E27FC236}">
                <a16:creationId xmlns:a16="http://schemas.microsoft.com/office/drawing/2014/main" id="{90741261-AC67-A6B3-F2A7-3E7D322BD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8244" y="2647122"/>
            <a:ext cx="1563756" cy="15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54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5D92E-EA48-D4A1-C688-5661A732A16E}"/>
              </a:ext>
            </a:extLst>
          </p:cNvPr>
          <p:cNvSpPr txBox="1"/>
          <p:nvPr/>
        </p:nvSpPr>
        <p:spPr>
          <a:xfrm>
            <a:off x="1732355" y="1782086"/>
            <a:ext cx="872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accent1"/>
                </a:solidFill>
              </a:rPr>
              <a:t>Real concept drift </a:t>
            </a:r>
            <a:r>
              <a:rPr lang="en-US" b="1">
                <a:solidFill>
                  <a:schemeClr val="accent1"/>
                </a:solidFill>
              </a:rPr>
              <a:t>is much harder and less studied </a:t>
            </a:r>
          </a:p>
          <a:p>
            <a:pPr algn="ctr"/>
            <a:r>
              <a:rPr lang="en-US" b="1">
                <a:solidFill>
                  <a:schemeClr val="accent1"/>
                </a:solidFill>
              </a:rPr>
              <a:t>in context of Continual Learning!</a:t>
            </a:r>
            <a:r>
              <a:rPr lang="en-US" b="1" i="1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F3A9EB-BFEC-C5B3-382F-C2988368FF5B}"/>
              </a:ext>
            </a:extLst>
          </p:cNvPr>
          <p:cNvGrpSpPr/>
          <p:nvPr/>
        </p:nvGrpSpPr>
        <p:grpSpPr>
          <a:xfrm>
            <a:off x="2162036" y="2844966"/>
            <a:ext cx="7867934" cy="1054567"/>
            <a:chOff x="2421594" y="4964099"/>
            <a:chExt cx="7867934" cy="1054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69F71A5-FF69-57EC-C657-45CB4B2C7063}"/>
                    </a:ext>
                  </a:extLst>
                </p:cNvPr>
                <p:cNvSpPr txBox="1"/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i="1"/>
                    <a:t>Virtual concept drift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sz="1600" i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69F71A5-FF69-57EC-C657-45CB4B2C7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blipFill>
                  <a:blip r:embed="rId3"/>
                  <a:stretch>
                    <a:fillRect t="-3125"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AFA223-6ECD-F616-216C-2EA476D7AAB1}"/>
                </a:ext>
              </a:extLst>
            </p:cNvPr>
            <p:cNvSpPr/>
            <p:nvPr/>
          </p:nvSpPr>
          <p:spPr>
            <a:xfrm>
              <a:off x="4831560" y="5199833"/>
              <a:ext cx="3000375" cy="818833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625923-3130-6D7E-B7C8-06590715E254}"/>
                </a:ext>
              </a:extLst>
            </p:cNvPr>
            <p:cNvSpPr txBox="1"/>
            <p:nvPr/>
          </p:nvSpPr>
          <p:spPr>
            <a:xfrm>
              <a:off x="5403059" y="4964099"/>
              <a:ext cx="1857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RECALL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F6DC78-528C-F1D4-DBF8-0F0B0FCE5507}"/>
                  </a:ext>
                </a:extLst>
              </p:cNvPr>
              <p:cNvSpPr txBox="1"/>
              <p:nvPr/>
            </p:nvSpPr>
            <p:spPr>
              <a:xfrm>
                <a:off x="3418277" y="5000401"/>
                <a:ext cx="535543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i="0">
                    <a:effectLst/>
                    <a:latin typeface="Arial" panose="020B0604020202020204" pitchFamily="34" charset="0"/>
                  </a:rPr>
                  <a:t>In classification scenario, </a:t>
                </a:r>
                <a:r>
                  <a:rPr lang="en-US" b="0" i="1">
                    <a:effectLst/>
                    <a:latin typeface="Arial" panose="020B0604020202020204" pitchFamily="34" charset="0"/>
                  </a:rPr>
                  <a:t>virtual concept drift </a:t>
                </a:r>
                <a:r>
                  <a:rPr lang="en-US" b="0">
                    <a:effectLst/>
                    <a:latin typeface="Arial" panose="020B0604020202020204" pitchFamily="34" charset="0"/>
                  </a:rPr>
                  <a:t>will usually form new task </a:t>
                </a:r>
                <a:r>
                  <a:rPr lang="en-US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)</a:t>
                </a:r>
                <a:r>
                  <a:rPr lang="en-US"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b="0">
                    <a:effectLst/>
                    <a:latin typeface="Arial" panose="020B0604020202020204" pitchFamily="34" charset="0"/>
                  </a:rPr>
                  <a:t>from disjoint classes </a:t>
                </a:r>
                <a:r>
                  <a:rPr lang="en-US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)</a:t>
                </a:r>
                <a:r>
                  <a:rPr lang="en-US">
                    <a:latin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>
                    <a:latin typeface="Arial" panose="020B0604020202020204" pitchFamily="34" charset="0"/>
                  </a:rPr>
                  <a:t>because the output distribution is changed!</a:t>
                </a:r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F6DC78-528C-F1D4-DBF8-0F0B0FCE5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277" y="5000401"/>
                <a:ext cx="5355437" cy="923330"/>
              </a:xfrm>
              <a:prstGeom prst="rect">
                <a:avLst/>
              </a:prstGeom>
              <a:blipFill>
                <a:blip r:embed="rId4"/>
                <a:stretch>
                  <a:fillRect t="-3289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 descr="Person with idea outline">
            <a:extLst>
              <a:ext uri="{FF2B5EF4-FFF2-40B4-BE49-F238E27FC236}">
                <a16:creationId xmlns:a16="http://schemas.microsoft.com/office/drawing/2014/main" id="{03E64DE9-5424-0033-258D-BDB56131D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8244" y="2647122"/>
            <a:ext cx="1563756" cy="15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5D92E-EA48-D4A1-C688-5661A732A16E}"/>
              </a:ext>
            </a:extLst>
          </p:cNvPr>
          <p:cNvSpPr txBox="1"/>
          <p:nvPr/>
        </p:nvSpPr>
        <p:spPr>
          <a:xfrm>
            <a:off x="1732355" y="1782086"/>
            <a:ext cx="872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accent1"/>
                </a:solidFill>
              </a:rPr>
              <a:t>Real concept drift </a:t>
            </a:r>
            <a:r>
              <a:rPr lang="en-US" b="1">
                <a:solidFill>
                  <a:schemeClr val="accent1"/>
                </a:solidFill>
              </a:rPr>
              <a:t>is much harder and less studied </a:t>
            </a:r>
          </a:p>
          <a:p>
            <a:pPr algn="ctr"/>
            <a:r>
              <a:rPr lang="en-US" b="1">
                <a:solidFill>
                  <a:schemeClr val="accent1"/>
                </a:solidFill>
              </a:rPr>
              <a:t>in context of Continual Learning!</a:t>
            </a:r>
            <a:r>
              <a:rPr lang="en-US" b="1" i="1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D373D1-8722-FA80-4370-4E30998183DB}"/>
              </a:ext>
            </a:extLst>
          </p:cNvPr>
          <p:cNvGrpSpPr/>
          <p:nvPr/>
        </p:nvGrpSpPr>
        <p:grpSpPr>
          <a:xfrm>
            <a:off x="3418277" y="4375740"/>
            <a:ext cx="5355437" cy="1547991"/>
            <a:chOff x="3418277" y="4348749"/>
            <a:chExt cx="5355437" cy="1547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E2E913-0381-5FDA-70B5-069C5C78D272}"/>
                    </a:ext>
                  </a:extLst>
                </p:cNvPr>
                <p:cNvSpPr txBox="1"/>
                <p:nvPr/>
              </p:nvSpPr>
              <p:spPr>
                <a:xfrm>
                  <a:off x="3418277" y="4973410"/>
                  <a:ext cx="5355437" cy="92333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0" i="0">
                      <a:effectLst/>
                      <a:latin typeface="Arial" panose="020B0604020202020204" pitchFamily="34" charset="0"/>
                    </a:rPr>
                    <a:t>In classification scenario, </a:t>
                  </a:r>
                  <a:r>
                    <a:rPr lang="en-US" b="0" i="1">
                      <a:effectLst/>
                      <a:latin typeface="Arial" panose="020B0604020202020204" pitchFamily="34" charset="0"/>
                    </a:rPr>
                    <a:t>virtual concept drift </a:t>
                  </a:r>
                  <a:r>
                    <a:rPr lang="en-US" b="0">
                      <a:effectLst/>
                      <a:latin typeface="Arial" panose="020B0604020202020204" pitchFamily="34" charset="0"/>
                    </a:rPr>
                    <a:t>will usually form new task </a:t>
                  </a:r>
                  <a:r>
                    <a:rPr lang="en-US">
                      <a:solidFill>
                        <a:schemeClr val="tx1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>
                      <a:solidFill>
                        <a:schemeClr val="tx1"/>
                      </a:solidFill>
                    </a:rPr>
                    <a:t>)</a:t>
                  </a:r>
                  <a:r>
                    <a:rPr lang="en-US">
                      <a:effectLst/>
                      <a:latin typeface="Arial" panose="020B0604020202020204" pitchFamily="34" charset="0"/>
                    </a:rPr>
                    <a:t> </a:t>
                  </a:r>
                  <a:r>
                    <a:rPr lang="en-US" b="0">
                      <a:effectLst/>
                      <a:latin typeface="Arial" panose="020B0604020202020204" pitchFamily="34" charset="0"/>
                    </a:rPr>
                    <a:t>from disjoint classes </a:t>
                  </a:r>
                  <a:r>
                    <a:rPr lang="en-US"/>
                    <a:t>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en-US"/>
                    <a:t>)</a:t>
                  </a:r>
                  <a:r>
                    <a:rPr lang="en-US">
                      <a:latin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en-US">
                      <a:latin typeface="Arial" panose="020B0604020202020204" pitchFamily="34" charset="0"/>
                    </a:rPr>
                    <a:t>because the output distribution is changed!</a:t>
                  </a:r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E2E913-0381-5FDA-70B5-069C5C78D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8277" y="4973410"/>
                  <a:ext cx="5355437" cy="923330"/>
                </a:xfrm>
                <a:prstGeom prst="rect">
                  <a:avLst/>
                </a:prstGeom>
                <a:blipFill>
                  <a:blip r:embed="rId3"/>
                  <a:stretch>
                    <a:fillRect t="-2597" b="-844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E8161-40E4-24E9-9686-F3F47C9FDD93}"/>
                </a:ext>
              </a:extLst>
            </p:cNvPr>
            <p:cNvSpPr/>
            <p:nvPr/>
          </p:nvSpPr>
          <p:spPr>
            <a:xfrm>
              <a:off x="3418277" y="4348749"/>
              <a:ext cx="5355437" cy="6246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cs typeface="Times New Roman" panose="02020603050405020304" pitchFamily="18" charset="0"/>
                </a:rPr>
                <a:t>CLASS INCREMENTAL SETTINGS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36" y="2844966"/>
            <a:ext cx="7867934" cy="1054567"/>
            <a:chOff x="2421594" y="4964099"/>
            <a:chExt cx="7867934" cy="1054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i="1"/>
                    <a:t>Virtual concept drift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sz="1600" i="1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blipFill>
                  <a:blip r:embed="rId4"/>
                  <a:stretch>
                    <a:fillRect t="-3125"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4831560" y="5199833"/>
              <a:ext cx="3000375" cy="818833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403059" y="4964099"/>
              <a:ext cx="1857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RECALL</a:t>
              </a:r>
            </a:p>
          </p:txBody>
        </p:sp>
      </p:grpSp>
      <p:pic>
        <p:nvPicPr>
          <p:cNvPr id="3" name="Graphic 2" descr="Person with idea outline">
            <a:extLst>
              <a:ext uri="{FF2B5EF4-FFF2-40B4-BE49-F238E27FC236}">
                <a16:creationId xmlns:a16="http://schemas.microsoft.com/office/drawing/2014/main" id="{539CC63E-6F82-2FAD-0CD4-E4E13F22B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8244" y="2647122"/>
            <a:ext cx="1563756" cy="15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FFAE-08D4-3BF4-02E8-B066A65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3D29C8-4763-4FE0-3C18-517B9E7A333D}"/>
              </a:ext>
            </a:extLst>
          </p:cNvPr>
          <p:cNvGrpSpPr/>
          <p:nvPr/>
        </p:nvGrpSpPr>
        <p:grpSpPr>
          <a:xfrm>
            <a:off x="6216648" y="365477"/>
            <a:ext cx="4651375" cy="2542585"/>
            <a:chOff x="6985001" y="2226561"/>
            <a:chExt cx="4651375" cy="2542585"/>
          </a:xfrm>
        </p:grpSpPr>
        <p:pic>
          <p:nvPicPr>
            <p:cNvPr id="23" name="Graphic 22" descr="Confused person with solid fill">
              <a:extLst>
                <a:ext uri="{FF2B5EF4-FFF2-40B4-BE49-F238E27FC236}">
                  <a16:creationId xmlns:a16="http://schemas.microsoft.com/office/drawing/2014/main" id="{FB6AAA6A-A284-45E4-BDC3-08D898F6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50276" y="2648837"/>
              <a:ext cx="1371600" cy="1371600"/>
            </a:xfrm>
            <a:prstGeom prst="rect">
              <a:avLst/>
            </a:prstGeom>
          </p:spPr>
        </p:pic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8D585DF1-698A-9B5A-049C-D40F736EDD6E}"/>
                </a:ext>
              </a:extLst>
            </p:cNvPr>
            <p:cNvSpPr/>
            <p:nvPr/>
          </p:nvSpPr>
          <p:spPr>
            <a:xfrm>
              <a:off x="6985001" y="2226561"/>
              <a:ext cx="1990725" cy="615950"/>
            </a:xfrm>
            <a:prstGeom prst="wedgeRoundRectCallout">
              <a:avLst>
                <a:gd name="adj1" fmla="val 45965"/>
                <a:gd name="adj2" fmla="val 769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What do you mean?</a:t>
              </a:r>
            </a:p>
          </p:txBody>
        </p:sp>
        <p:pic>
          <p:nvPicPr>
            <p:cNvPr id="26" name="Graphic 25" descr="Confused person with solid fill">
              <a:extLst>
                <a:ext uri="{FF2B5EF4-FFF2-40B4-BE49-F238E27FC236}">
                  <a16:creationId xmlns:a16="http://schemas.microsoft.com/office/drawing/2014/main" id="{DC9B0167-7C24-72E3-7F25-1B5C6996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3701" y="3397546"/>
              <a:ext cx="1371600" cy="1371600"/>
            </a:xfrm>
            <a:prstGeom prst="rect">
              <a:avLst/>
            </a:prstGeom>
          </p:spPr>
        </p:pic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1D5E812B-DA06-6CDD-BC0E-A0FB9EDAB973}"/>
                </a:ext>
              </a:extLst>
            </p:cNvPr>
            <p:cNvSpPr/>
            <p:nvPr/>
          </p:nvSpPr>
          <p:spPr>
            <a:xfrm>
              <a:off x="10093326" y="2842511"/>
              <a:ext cx="1543050" cy="615950"/>
            </a:xfrm>
            <a:prstGeom prst="wedgeRoundRectCallout">
              <a:avLst>
                <a:gd name="adj1" fmla="val -43335"/>
                <a:gd name="adj2" fmla="val 779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Give me examples!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F78F11-3825-0284-FA43-CE82D8D8C846}"/>
              </a:ext>
            </a:extLst>
          </p:cNvPr>
          <p:cNvGrpSpPr/>
          <p:nvPr/>
        </p:nvGrpSpPr>
        <p:grpSpPr>
          <a:xfrm>
            <a:off x="2435223" y="351928"/>
            <a:ext cx="3155950" cy="2369067"/>
            <a:chOff x="1022349" y="640759"/>
            <a:chExt cx="3155950" cy="2369067"/>
          </a:xfrm>
        </p:grpSpPr>
        <p:pic>
          <p:nvPicPr>
            <p:cNvPr id="32" name="Graphic 31" descr="Confused person with solid fill">
              <a:extLst>
                <a:ext uri="{FF2B5EF4-FFF2-40B4-BE49-F238E27FC236}">
                  <a16:creationId xmlns:a16="http://schemas.microsoft.com/office/drawing/2014/main" id="{1547D751-96F5-1CCE-DD7D-649223DAC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349" y="1638226"/>
              <a:ext cx="1371600" cy="1371600"/>
            </a:xfrm>
            <a:prstGeom prst="rect">
              <a:avLst/>
            </a:prstGeom>
          </p:spPr>
        </p:pic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E02212E9-4F7B-A216-2025-E38F25F676D8}"/>
                </a:ext>
              </a:extLst>
            </p:cNvPr>
            <p:cNvSpPr/>
            <p:nvPr/>
          </p:nvSpPr>
          <p:spPr>
            <a:xfrm>
              <a:off x="1555749" y="640759"/>
              <a:ext cx="2622550" cy="812800"/>
            </a:xfrm>
            <a:prstGeom prst="wedgeRoundRectCallout">
              <a:avLst>
                <a:gd name="adj1" fmla="val -38141"/>
                <a:gd name="adj2" fmla="val 81057"/>
                <a:gd name="adj3" fmla="val 16667"/>
              </a:avLst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System performance changes overtime!</a:t>
              </a: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ECFEBF30-4CC2-44BB-BA0C-DC1FF8704621}"/>
              </a:ext>
            </a:extLst>
          </p:cNvPr>
          <p:cNvSpPr txBox="1">
            <a:spLocks/>
          </p:cNvSpPr>
          <p:nvPr/>
        </p:nvSpPr>
        <p:spPr>
          <a:xfrm>
            <a:off x="1190622" y="3307169"/>
            <a:ext cx="7016751" cy="22554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Helvetica"/>
                <a:cs typeface="Arial"/>
              </a:rPr>
              <a:t>Hardware degradation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  <a:latin typeface="Helvetica"/>
                <a:cs typeface="Arial"/>
              </a:rPr>
              <a:t>(Black-Box problem diagnosis in parallel file systems, FAST’20)</a:t>
            </a:r>
          </a:p>
          <a:p>
            <a:r>
              <a:rPr lang="en-US" sz="2400">
                <a:solidFill>
                  <a:schemeClr val="tx1"/>
                </a:solidFill>
                <a:latin typeface="Helvetica"/>
                <a:cs typeface="Arial"/>
              </a:rPr>
              <a:t>Hardware replacement and anomalies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  <a:latin typeface="Helvetica"/>
                <a:cs typeface="Arial"/>
              </a:rPr>
              <a:t>(Fail-Slow at scale: Evidence of hardware performance faults in large productions systems, FAST’18)</a:t>
            </a:r>
            <a:br>
              <a:rPr lang="en-US" sz="1800">
                <a:solidFill>
                  <a:schemeClr val="tx1"/>
                </a:solidFill>
                <a:latin typeface="Helvetica"/>
                <a:cs typeface="Arial"/>
              </a:rPr>
            </a:br>
            <a:endParaRPr lang="en-US" sz="600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Helvetica"/>
                <a:cs typeface="Arial"/>
              </a:rPr>
              <a:t>Software upgrades</a:t>
            </a:r>
            <a:br>
              <a:rPr lang="en-US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  <a:latin typeface="Helvetica"/>
                <a:cs typeface="Arial"/>
              </a:rPr>
              <a:t>(A year in the life of a parallel file system, SC’18)</a:t>
            </a:r>
          </a:p>
        </p:txBody>
      </p:sp>
    </p:spTree>
    <p:extLst>
      <p:ext uri="{BB962C8B-B14F-4D97-AF65-F5344CB8AC3E}">
        <p14:creationId xmlns:p14="http://schemas.microsoft.com/office/powerpoint/2010/main" val="393906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5D92E-EA48-D4A1-C688-5661A732A16E}"/>
              </a:ext>
            </a:extLst>
          </p:cNvPr>
          <p:cNvSpPr txBox="1"/>
          <p:nvPr/>
        </p:nvSpPr>
        <p:spPr>
          <a:xfrm>
            <a:off x="1732355" y="1782086"/>
            <a:ext cx="872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accent1"/>
                </a:solidFill>
              </a:rPr>
              <a:t>Real concept drift </a:t>
            </a:r>
            <a:r>
              <a:rPr lang="en-US" b="1">
                <a:solidFill>
                  <a:schemeClr val="accent1"/>
                </a:solidFill>
              </a:rPr>
              <a:t>is much harder and less studied </a:t>
            </a:r>
          </a:p>
          <a:p>
            <a:pPr algn="ctr"/>
            <a:r>
              <a:rPr lang="en-US" b="1">
                <a:solidFill>
                  <a:schemeClr val="accent1"/>
                </a:solidFill>
              </a:rPr>
              <a:t>in context of Continual Learning!</a:t>
            </a:r>
            <a:r>
              <a:rPr lang="en-US" b="1" i="1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D373D1-8722-FA80-4370-4E30998183DB}"/>
              </a:ext>
            </a:extLst>
          </p:cNvPr>
          <p:cNvGrpSpPr/>
          <p:nvPr/>
        </p:nvGrpSpPr>
        <p:grpSpPr>
          <a:xfrm>
            <a:off x="576262" y="4355106"/>
            <a:ext cx="5355437" cy="1547991"/>
            <a:chOff x="3418277" y="4348749"/>
            <a:chExt cx="5355437" cy="1547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E2E913-0381-5FDA-70B5-069C5C78D272}"/>
                    </a:ext>
                  </a:extLst>
                </p:cNvPr>
                <p:cNvSpPr txBox="1"/>
                <p:nvPr/>
              </p:nvSpPr>
              <p:spPr>
                <a:xfrm>
                  <a:off x="3418277" y="4973410"/>
                  <a:ext cx="5355437" cy="92333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0" i="0">
                      <a:effectLst/>
                      <a:latin typeface="Arial" panose="020B0604020202020204" pitchFamily="34" charset="0"/>
                    </a:rPr>
                    <a:t>In classification scenario, </a:t>
                  </a:r>
                  <a:r>
                    <a:rPr lang="en-US" b="0" i="1">
                      <a:effectLst/>
                      <a:latin typeface="Arial" panose="020B0604020202020204" pitchFamily="34" charset="0"/>
                    </a:rPr>
                    <a:t>virtual concept drift </a:t>
                  </a:r>
                  <a:r>
                    <a:rPr lang="en-US" b="0">
                      <a:effectLst/>
                      <a:latin typeface="Arial" panose="020B0604020202020204" pitchFamily="34" charset="0"/>
                    </a:rPr>
                    <a:t>will usually form new task </a:t>
                  </a:r>
                  <a:r>
                    <a:rPr lang="en-US">
                      <a:solidFill>
                        <a:schemeClr val="tx1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>
                      <a:solidFill>
                        <a:schemeClr val="tx1"/>
                      </a:solidFill>
                    </a:rPr>
                    <a:t>)</a:t>
                  </a:r>
                  <a:r>
                    <a:rPr lang="en-US">
                      <a:effectLst/>
                      <a:latin typeface="Arial" panose="020B0604020202020204" pitchFamily="34" charset="0"/>
                    </a:rPr>
                    <a:t> </a:t>
                  </a:r>
                  <a:r>
                    <a:rPr lang="en-US" b="0">
                      <a:effectLst/>
                      <a:latin typeface="Arial" panose="020B0604020202020204" pitchFamily="34" charset="0"/>
                    </a:rPr>
                    <a:t>from disjoint classes </a:t>
                  </a:r>
                  <a:r>
                    <a:rPr lang="en-US"/>
                    <a:t>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en-US"/>
                    <a:t>)</a:t>
                  </a:r>
                  <a:r>
                    <a:rPr lang="en-US">
                      <a:latin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en-US">
                      <a:latin typeface="Arial" panose="020B0604020202020204" pitchFamily="34" charset="0"/>
                    </a:rPr>
                    <a:t>because the output distribution is changed!</a:t>
                  </a:r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AE2E913-0381-5FDA-70B5-069C5C78D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8277" y="4973410"/>
                  <a:ext cx="5355437" cy="923330"/>
                </a:xfrm>
                <a:prstGeom prst="rect">
                  <a:avLst/>
                </a:prstGeom>
                <a:blipFill>
                  <a:blip r:embed="rId3"/>
                  <a:stretch>
                    <a:fillRect t="-3268" b="-9150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E8161-40E4-24E9-9686-F3F47C9FDD93}"/>
                </a:ext>
              </a:extLst>
            </p:cNvPr>
            <p:cNvSpPr/>
            <p:nvPr/>
          </p:nvSpPr>
          <p:spPr>
            <a:xfrm>
              <a:off x="3418277" y="4348749"/>
              <a:ext cx="5355437" cy="6246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cs typeface="Times New Roman" panose="02020603050405020304" pitchFamily="18" charset="0"/>
                </a:rPr>
                <a:t>CLASS INCREMENTAL (CI) SETTINGS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36" y="2844966"/>
            <a:ext cx="7867934" cy="1054567"/>
            <a:chOff x="2421594" y="4964099"/>
            <a:chExt cx="7867934" cy="1054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i="1"/>
                    <a:t>Virtual concept drift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sz="1600" i="1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94" y="5333431"/>
                  <a:ext cx="7867934" cy="584775"/>
                </a:xfrm>
                <a:prstGeom prst="rect">
                  <a:avLst/>
                </a:prstGeom>
                <a:blipFill>
                  <a:blip r:embed="rId4"/>
                  <a:stretch>
                    <a:fillRect t="-3125"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4831560" y="5199833"/>
              <a:ext cx="3000375" cy="818833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403059" y="4964099"/>
              <a:ext cx="1857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RECALL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850A04-8066-CBEC-3953-9397E256FED6}"/>
                  </a:ext>
                </a:extLst>
              </p:cNvPr>
              <p:cNvSpPr/>
              <p:nvPr/>
            </p:nvSpPr>
            <p:spPr>
              <a:xfrm>
                <a:off x="7000876" y="4746073"/>
                <a:ext cx="4614862" cy="923330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</a:rPr>
                  <a:t>Task ID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>
                    <a:solidFill>
                      <a:schemeClr val="accent1"/>
                    </a:solidFill>
                  </a:rPr>
                  <a:t>)</a:t>
                </a:r>
                <a:r>
                  <a:rPr lang="en-US" b="1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</a:rPr>
                  <a:t>is used for splitting the data </a:t>
                </a:r>
                <a:r>
                  <a:rPr lang="en-US" err="1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</a:rPr>
                  <a:t>s.t.</a:t>
                </a:r>
                <a:r>
                  <a:rPr lang="en-US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</a:rPr>
                  <a:t>model can learn the distribution changing!</a:t>
                </a:r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850A04-8066-CBEC-3953-9397E256F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6" y="4746073"/>
                <a:ext cx="4614862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0816503A-401E-D225-7055-CC8581CD9400}"/>
              </a:ext>
            </a:extLst>
          </p:cNvPr>
          <p:cNvSpPr/>
          <p:nvPr/>
        </p:nvSpPr>
        <p:spPr>
          <a:xfrm>
            <a:off x="6095996" y="5129102"/>
            <a:ext cx="704854" cy="157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Person with idea outline">
            <a:extLst>
              <a:ext uri="{FF2B5EF4-FFF2-40B4-BE49-F238E27FC236}">
                <a16:creationId xmlns:a16="http://schemas.microsoft.com/office/drawing/2014/main" id="{D2DF0F63-6191-D82B-A8D7-9CCA39605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8244" y="2647122"/>
            <a:ext cx="1563756" cy="15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91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24" y="1413573"/>
            <a:ext cx="7867935" cy="1695570"/>
            <a:chOff x="2421587" y="4464274"/>
            <a:chExt cx="7867935" cy="2312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87" y="5025280"/>
                  <a:ext cx="7867934" cy="163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/>
                    <a:t>Virtual concept drift </a:t>
                  </a:r>
                  <a:r>
                    <a:rPr lang="en-US"/>
                    <a:t>where</a:t>
                  </a:r>
                  <a:r>
                    <a:rPr lang="en-US" i="1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a14:m>
                  <a:endParaRPr lang="en-US" i="1"/>
                </a:p>
                <a:p>
                  <a:pPr algn="ctr"/>
                  <a:endParaRPr lang="en-US" i="1"/>
                </a:p>
                <a:p>
                  <a:pPr algn="ctr"/>
                  <a:r>
                    <a:rPr lang="en-US"/>
                    <a:t>Creating new tasks based on class such that </a:t>
                  </a:r>
                </a:p>
                <a:p>
                  <a:pPr algn="ctr"/>
                  <a:r>
                    <a:rPr lang="en-US"/>
                    <a:t>every task has a disjoint set of classes.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87" y="5025280"/>
                  <a:ext cx="7867934" cy="1637006"/>
                </a:xfrm>
                <a:prstGeom prst="rect">
                  <a:avLst/>
                </a:prstGeom>
                <a:blipFill>
                  <a:blip r:embed="rId3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2421588" y="4625171"/>
              <a:ext cx="7867934" cy="215151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066799" y="4464274"/>
              <a:ext cx="2686054" cy="5456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/>
                  </a:solidFill>
                </a:rPr>
                <a:t>CI SETTING</a:t>
              </a:r>
            </a:p>
          </p:txBody>
        </p:sp>
      </p:grpSp>
      <p:pic>
        <p:nvPicPr>
          <p:cNvPr id="11266" name="Picture 2" descr="*Figure 1: Several steps of incremental learning.*">
            <a:extLst>
              <a:ext uri="{FF2B5EF4-FFF2-40B4-BE49-F238E27FC236}">
                <a16:creationId xmlns:a16="http://schemas.microsoft.com/office/drawing/2014/main" id="{676CE396-8667-4AF8-DCA6-DD6FB7D3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11980"/>
          <a:stretch/>
        </p:blipFill>
        <p:spPr bwMode="auto">
          <a:xfrm>
            <a:off x="3627300" y="3402522"/>
            <a:ext cx="5045925" cy="24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D930AC-E478-4BF9-509A-6C5F808B9248}"/>
              </a:ext>
            </a:extLst>
          </p:cNvPr>
          <p:cNvSpPr txBox="1"/>
          <p:nvPr/>
        </p:nvSpPr>
        <p:spPr>
          <a:xfrm>
            <a:off x="4568739" y="5832997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5"/>
              </a:rPr>
              <a:t>https://arthurdouillard.com/post/incremental-learning/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285765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*Figure 1: Several steps of incremental learning.*">
            <a:extLst>
              <a:ext uri="{FF2B5EF4-FFF2-40B4-BE49-F238E27FC236}">
                <a16:creationId xmlns:a16="http://schemas.microsoft.com/office/drawing/2014/main" id="{676CE396-8667-4AF8-DCA6-DD6FB7D3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11980"/>
          <a:stretch/>
        </p:blipFill>
        <p:spPr bwMode="auto">
          <a:xfrm>
            <a:off x="3627300" y="3402522"/>
            <a:ext cx="5045925" cy="24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24" y="1413573"/>
            <a:ext cx="7867935" cy="1695570"/>
            <a:chOff x="2421587" y="4464274"/>
            <a:chExt cx="7867935" cy="2312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/>
                    <a:t>Virtual concept drift </a:t>
                  </a:r>
                  <a:r>
                    <a:rPr lang="en-US"/>
                    <a:t>where</a:t>
                  </a:r>
                  <a:r>
                    <a:rPr lang="en-US" i="1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a14:m>
                  <a:endParaRPr lang="en-US" i="1"/>
                </a:p>
                <a:p>
                  <a:pPr algn="ctr"/>
                  <a:endParaRPr lang="en-US" i="1"/>
                </a:p>
                <a:p>
                  <a:pPr algn="ctr"/>
                  <a:r>
                    <a:rPr lang="en-US"/>
                    <a:t>Creating new tasks based on class such that </a:t>
                  </a:r>
                </a:p>
                <a:p>
                  <a:pPr algn="ctr"/>
                  <a:r>
                    <a:rPr lang="en-US"/>
                    <a:t>every task has a disjoint set of classes.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blipFill>
                  <a:blip r:embed="rId3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2421588" y="4625171"/>
              <a:ext cx="7867934" cy="215151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066799" y="4464274"/>
              <a:ext cx="2686054" cy="5456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/>
                  </a:solidFill>
                </a:rPr>
                <a:t>CI SETTING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D930AC-E478-4BF9-509A-6C5F808B9248}"/>
              </a:ext>
            </a:extLst>
          </p:cNvPr>
          <p:cNvSpPr txBox="1"/>
          <p:nvPr/>
        </p:nvSpPr>
        <p:spPr>
          <a:xfrm>
            <a:off x="4568739" y="5832997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4"/>
              </a:rPr>
              <a:t>https://arthurdouillard.com/post/incremental-learning/</a:t>
            </a:r>
            <a:endParaRPr lang="en-US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223A6-6803-C332-3A0C-DCCCB672C56D}"/>
              </a:ext>
            </a:extLst>
          </p:cNvPr>
          <p:cNvSpPr/>
          <p:nvPr/>
        </p:nvSpPr>
        <p:spPr>
          <a:xfrm>
            <a:off x="3627300" y="4360067"/>
            <a:ext cx="500752" cy="8877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*Figure 1: Several steps of incremental learning.*">
            <a:extLst>
              <a:ext uri="{FF2B5EF4-FFF2-40B4-BE49-F238E27FC236}">
                <a16:creationId xmlns:a16="http://schemas.microsoft.com/office/drawing/2014/main" id="{AD3C5139-B98B-C741-6CFF-DFCE217B8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 r="90076" b="31729"/>
          <a:stretch/>
        </p:blipFill>
        <p:spPr bwMode="auto">
          <a:xfrm>
            <a:off x="3627301" y="4360067"/>
            <a:ext cx="500752" cy="8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*Figure 1: Several steps of incremental learning.*">
            <a:extLst>
              <a:ext uri="{FF2B5EF4-FFF2-40B4-BE49-F238E27FC236}">
                <a16:creationId xmlns:a16="http://schemas.microsoft.com/office/drawing/2014/main" id="{7E86AF2E-1DAB-FFAD-BCDF-1FA429DD7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82320"/>
          <a:stretch/>
        </p:blipFill>
        <p:spPr bwMode="auto">
          <a:xfrm>
            <a:off x="3627300" y="3402521"/>
            <a:ext cx="5045925" cy="3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73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*Figure 1: Several steps of incremental learning.*">
            <a:extLst>
              <a:ext uri="{FF2B5EF4-FFF2-40B4-BE49-F238E27FC236}">
                <a16:creationId xmlns:a16="http://schemas.microsoft.com/office/drawing/2014/main" id="{676CE396-8667-4AF8-DCA6-DD6FB7D3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11980"/>
          <a:stretch/>
        </p:blipFill>
        <p:spPr bwMode="auto">
          <a:xfrm>
            <a:off x="3627300" y="3402522"/>
            <a:ext cx="5045925" cy="24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24" y="1413573"/>
            <a:ext cx="7867935" cy="1695570"/>
            <a:chOff x="2421587" y="4464274"/>
            <a:chExt cx="7867935" cy="2312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/>
                    <a:t>Virtual concept drift </a:t>
                  </a:r>
                  <a:r>
                    <a:rPr lang="en-US"/>
                    <a:t>where</a:t>
                  </a:r>
                  <a:r>
                    <a:rPr lang="en-US" i="1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a14:m>
                  <a:endParaRPr lang="en-US" i="1"/>
                </a:p>
                <a:p>
                  <a:pPr algn="ctr"/>
                  <a:endParaRPr lang="en-US" i="1"/>
                </a:p>
                <a:p>
                  <a:pPr algn="ctr"/>
                  <a:r>
                    <a:rPr lang="en-US"/>
                    <a:t>Creating new tasks based on class such that </a:t>
                  </a:r>
                </a:p>
                <a:p>
                  <a:pPr algn="ctr"/>
                  <a:r>
                    <a:rPr lang="en-US"/>
                    <a:t>every task has a disjoint set of classes.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blipFill>
                  <a:blip r:embed="rId3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2421588" y="4625171"/>
              <a:ext cx="7867934" cy="215151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066799" y="4464274"/>
              <a:ext cx="2686054" cy="5456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/>
                  </a:solidFill>
                </a:rPr>
                <a:t>CI SETTING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D930AC-E478-4BF9-509A-6C5F808B9248}"/>
              </a:ext>
            </a:extLst>
          </p:cNvPr>
          <p:cNvSpPr txBox="1"/>
          <p:nvPr/>
        </p:nvSpPr>
        <p:spPr>
          <a:xfrm>
            <a:off x="4568739" y="5832997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4"/>
              </a:rPr>
              <a:t>https://arthurdouillard.com/post/incremental-learning/</a:t>
            </a:r>
            <a:endParaRPr lang="en-US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223A6-6803-C332-3A0C-DCCCB672C56D}"/>
              </a:ext>
            </a:extLst>
          </p:cNvPr>
          <p:cNvSpPr/>
          <p:nvPr/>
        </p:nvSpPr>
        <p:spPr>
          <a:xfrm>
            <a:off x="3627300" y="4360067"/>
            <a:ext cx="500752" cy="8877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CE946-545E-2DBE-406F-8074C4754DF9}"/>
              </a:ext>
            </a:extLst>
          </p:cNvPr>
          <p:cNvSpPr/>
          <p:nvPr/>
        </p:nvSpPr>
        <p:spPr>
          <a:xfrm>
            <a:off x="5435289" y="4439475"/>
            <a:ext cx="340761" cy="6228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E60CCC13-768C-C012-B022-F2C9FB4E8EA4}"/>
              </a:ext>
            </a:extLst>
          </p:cNvPr>
          <p:cNvCxnSpPr>
            <a:cxnSpLocks/>
            <a:stCxn id="7" idx="0"/>
            <a:endCxn id="17" idx="2"/>
          </p:cNvCxnSpPr>
          <p:nvPr/>
        </p:nvCxnSpPr>
        <p:spPr>
          <a:xfrm rot="5400000" flipH="1" flipV="1">
            <a:off x="5714069" y="4036556"/>
            <a:ext cx="294520" cy="511318"/>
          </a:xfrm>
          <a:prstGeom prst="bentConnector3">
            <a:avLst>
              <a:gd name="adj1" fmla="val 38792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CB67692-F7FC-DD4E-F2CA-9B7FEBA01463}"/>
              </a:ext>
            </a:extLst>
          </p:cNvPr>
          <p:cNvSpPr/>
          <p:nvPr/>
        </p:nvSpPr>
        <p:spPr>
          <a:xfrm>
            <a:off x="5432137" y="3912054"/>
            <a:ext cx="1369702" cy="23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NEW CLASSES</a:t>
            </a:r>
          </a:p>
        </p:txBody>
      </p:sp>
      <p:pic>
        <p:nvPicPr>
          <p:cNvPr id="26" name="Picture 2" descr="*Figure 1: Several steps of incremental learning.*">
            <a:extLst>
              <a:ext uri="{FF2B5EF4-FFF2-40B4-BE49-F238E27FC236}">
                <a16:creationId xmlns:a16="http://schemas.microsoft.com/office/drawing/2014/main" id="{AD3C5139-B98B-C741-6CFF-DFCE217B8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 r="90076" b="31729"/>
          <a:stretch/>
        </p:blipFill>
        <p:spPr bwMode="auto">
          <a:xfrm>
            <a:off x="3627301" y="4360067"/>
            <a:ext cx="500752" cy="8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*Figure 1: Several steps of incremental learning.*">
            <a:extLst>
              <a:ext uri="{FF2B5EF4-FFF2-40B4-BE49-F238E27FC236}">
                <a16:creationId xmlns:a16="http://schemas.microsoft.com/office/drawing/2014/main" id="{636FA8D9-8CE3-6031-7F80-A203CC056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40800" r="57416" b="38178"/>
          <a:stretch/>
        </p:blipFill>
        <p:spPr bwMode="auto">
          <a:xfrm>
            <a:off x="5435289" y="4439475"/>
            <a:ext cx="340760" cy="62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*Figure 1: Several steps of incremental learning.*">
            <a:extLst>
              <a:ext uri="{FF2B5EF4-FFF2-40B4-BE49-F238E27FC236}">
                <a16:creationId xmlns:a16="http://schemas.microsoft.com/office/drawing/2014/main" id="{7E86AF2E-1DAB-FFAD-BCDF-1FA429DD7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82320"/>
          <a:stretch/>
        </p:blipFill>
        <p:spPr bwMode="auto">
          <a:xfrm>
            <a:off x="3627300" y="3402521"/>
            <a:ext cx="5045925" cy="3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C9F3C7-B2D1-7B58-90E7-90A0504154D1}"/>
              </a:ext>
            </a:extLst>
          </p:cNvPr>
          <p:cNvCxnSpPr/>
          <p:nvPr/>
        </p:nvCxnSpPr>
        <p:spPr>
          <a:xfrm>
            <a:off x="4248494" y="4750902"/>
            <a:ext cx="1066250" cy="0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2EA6506-96A8-F898-7B2C-CAAA13291916}"/>
              </a:ext>
            </a:extLst>
          </p:cNvPr>
          <p:cNvSpPr txBox="1"/>
          <p:nvPr/>
        </p:nvSpPr>
        <p:spPr>
          <a:xfrm>
            <a:off x="4397810" y="4496339"/>
            <a:ext cx="818851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DISJOINT</a:t>
            </a:r>
          </a:p>
        </p:txBody>
      </p:sp>
    </p:spTree>
    <p:extLst>
      <p:ext uri="{BB962C8B-B14F-4D97-AF65-F5344CB8AC3E}">
        <p14:creationId xmlns:p14="http://schemas.microsoft.com/office/powerpoint/2010/main" val="129611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*Figure 1: Several steps of incremental learning.*">
            <a:extLst>
              <a:ext uri="{FF2B5EF4-FFF2-40B4-BE49-F238E27FC236}">
                <a16:creationId xmlns:a16="http://schemas.microsoft.com/office/drawing/2014/main" id="{676CE396-8667-4AF8-DCA6-DD6FB7D3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11980"/>
          <a:stretch/>
        </p:blipFill>
        <p:spPr bwMode="auto">
          <a:xfrm>
            <a:off x="3627300" y="3402522"/>
            <a:ext cx="5045925" cy="24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24" y="1413573"/>
            <a:ext cx="7867935" cy="1695570"/>
            <a:chOff x="2421587" y="4464274"/>
            <a:chExt cx="7867935" cy="2312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/>
                    <a:t>Virtual concept drift </a:t>
                  </a:r>
                  <a:r>
                    <a:rPr lang="en-US"/>
                    <a:t>where</a:t>
                  </a:r>
                  <a:r>
                    <a:rPr lang="en-US" i="1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a14:m>
                  <a:endParaRPr lang="en-US" i="1"/>
                </a:p>
                <a:p>
                  <a:pPr algn="ctr"/>
                  <a:endParaRPr lang="en-US" i="1"/>
                </a:p>
                <a:p>
                  <a:pPr algn="ctr"/>
                  <a:r>
                    <a:rPr lang="en-US"/>
                    <a:t>Creating new tasks based on class such that </a:t>
                  </a:r>
                </a:p>
                <a:p>
                  <a:pPr algn="ctr"/>
                  <a:r>
                    <a:rPr lang="en-US"/>
                    <a:t>every task has a disjoint set of classes.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blipFill>
                  <a:blip r:embed="rId3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2421588" y="4625171"/>
              <a:ext cx="7867934" cy="215151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066799" y="4464274"/>
              <a:ext cx="2686054" cy="5456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/>
                  </a:solidFill>
                </a:rPr>
                <a:t>CI SETTING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D930AC-E478-4BF9-509A-6C5F808B9248}"/>
              </a:ext>
            </a:extLst>
          </p:cNvPr>
          <p:cNvSpPr txBox="1"/>
          <p:nvPr/>
        </p:nvSpPr>
        <p:spPr>
          <a:xfrm>
            <a:off x="4568739" y="5832997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4"/>
              </a:rPr>
              <a:t>https://arthurdouillard.com/post/incremental-learning/</a:t>
            </a:r>
            <a:endParaRPr lang="en-US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223A6-6803-C332-3A0C-DCCCB672C56D}"/>
              </a:ext>
            </a:extLst>
          </p:cNvPr>
          <p:cNvSpPr/>
          <p:nvPr/>
        </p:nvSpPr>
        <p:spPr>
          <a:xfrm>
            <a:off x="3627300" y="4360067"/>
            <a:ext cx="500752" cy="8877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F251C-A236-13AE-2104-AF54A1B6DD7F}"/>
              </a:ext>
            </a:extLst>
          </p:cNvPr>
          <p:cNvSpPr/>
          <p:nvPr/>
        </p:nvSpPr>
        <p:spPr>
          <a:xfrm>
            <a:off x="7162800" y="4446103"/>
            <a:ext cx="340761" cy="6228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CE946-545E-2DBE-406F-8074C4754DF9}"/>
              </a:ext>
            </a:extLst>
          </p:cNvPr>
          <p:cNvSpPr/>
          <p:nvPr/>
        </p:nvSpPr>
        <p:spPr>
          <a:xfrm>
            <a:off x="5435289" y="4439475"/>
            <a:ext cx="340761" cy="6228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E60CCC13-768C-C012-B022-F2C9FB4E8EA4}"/>
              </a:ext>
            </a:extLst>
          </p:cNvPr>
          <p:cNvCxnSpPr>
            <a:cxnSpLocks/>
            <a:stCxn id="7" idx="0"/>
            <a:endCxn id="17" idx="2"/>
          </p:cNvCxnSpPr>
          <p:nvPr/>
        </p:nvCxnSpPr>
        <p:spPr>
          <a:xfrm rot="5400000" flipH="1" flipV="1">
            <a:off x="5714069" y="4036556"/>
            <a:ext cx="294520" cy="511318"/>
          </a:xfrm>
          <a:prstGeom prst="bentConnector3">
            <a:avLst>
              <a:gd name="adj1" fmla="val 38792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CB67692-F7FC-DD4E-F2CA-9B7FEBA01463}"/>
              </a:ext>
            </a:extLst>
          </p:cNvPr>
          <p:cNvSpPr/>
          <p:nvPr/>
        </p:nvSpPr>
        <p:spPr>
          <a:xfrm>
            <a:off x="5432137" y="3912054"/>
            <a:ext cx="1369702" cy="23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NEW CLASSES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3B69343B-9EAA-9D02-3913-E7FE8D23DED6}"/>
              </a:ext>
            </a:extLst>
          </p:cNvPr>
          <p:cNvCxnSpPr>
            <a:cxnSpLocks/>
            <a:stCxn id="6" idx="0"/>
            <a:endCxn id="21" idx="2"/>
          </p:cNvCxnSpPr>
          <p:nvPr/>
        </p:nvCxnSpPr>
        <p:spPr>
          <a:xfrm rot="5400000" flipH="1" flipV="1">
            <a:off x="7438266" y="4039870"/>
            <a:ext cx="301148" cy="511318"/>
          </a:xfrm>
          <a:prstGeom prst="bentConnector3">
            <a:avLst>
              <a:gd name="adj1" fmla="val 39038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0E3EAFD-7214-BB51-989E-9B6755B4D2EB}"/>
              </a:ext>
            </a:extLst>
          </p:cNvPr>
          <p:cNvSpPr/>
          <p:nvPr/>
        </p:nvSpPr>
        <p:spPr>
          <a:xfrm>
            <a:off x="7159648" y="3912054"/>
            <a:ext cx="1369702" cy="23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NEW CLASSES</a:t>
            </a:r>
          </a:p>
        </p:txBody>
      </p:sp>
      <p:pic>
        <p:nvPicPr>
          <p:cNvPr id="26" name="Picture 2" descr="*Figure 1: Several steps of incremental learning.*">
            <a:extLst>
              <a:ext uri="{FF2B5EF4-FFF2-40B4-BE49-F238E27FC236}">
                <a16:creationId xmlns:a16="http://schemas.microsoft.com/office/drawing/2014/main" id="{AD3C5139-B98B-C741-6CFF-DFCE217B8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 r="90076" b="31729"/>
          <a:stretch/>
        </p:blipFill>
        <p:spPr bwMode="auto">
          <a:xfrm>
            <a:off x="3627301" y="4360067"/>
            <a:ext cx="500752" cy="8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*Figure 1: Several steps of incremental learning.*">
            <a:extLst>
              <a:ext uri="{FF2B5EF4-FFF2-40B4-BE49-F238E27FC236}">
                <a16:creationId xmlns:a16="http://schemas.microsoft.com/office/drawing/2014/main" id="{636FA8D9-8CE3-6031-7F80-A203CC056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40800" r="57416" b="38178"/>
          <a:stretch/>
        </p:blipFill>
        <p:spPr bwMode="auto">
          <a:xfrm>
            <a:off x="5435289" y="4439475"/>
            <a:ext cx="340760" cy="62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*Figure 1: Several steps of incremental learning.*">
            <a:extLst>
              <a:ext uri="{FF2B5EF4-FFF2-40B4-BE49-F238E27FC236}">
                <a16:creationId xmlns:a16="http://schemas.microsoft.com/office/drawing/2014/main" id="{248C623F-B550-83CE-BE9C-B026CA808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3" t="42646" r="23385" b="37991"/>
          <a:stretch/>
        </p:blipFill>
        <p:spPr bwMode="auto">
          <a:xfrm>
            <a:off x="7181850" y="4488608"/>
            <a:ext cx="311440" cy="57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*Figure 1: Several steps of incremental learning.*">
            <a:extLst>
              <a:ext uri="{FF2B5EF4-FFF2-40B4-BE49-F238E27FC236}">
                <a16:creationId xmlns:a16="http://schemas.microsoft.com/office/drawing/2014/main" id="{7E86AF2E-1DAB-FFAD-BCDF-1FA429DD7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82320"/>
          <a:stretch/>
        </p:blipFill>
        <p:spPr bwMode="auto">
          <a:xfrm>
            <a:off x="3627300" y="3402521"/>
            <a:ext cx="5045925" cy="3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C9F3C7-B2D1-7B58-90E7-90A0504154D1}"/>
              </a:ext>
            </a:extLst>
          </p:cNvPr>
          <p:cNvCxnSpPr/>
          <p:nvPr/>
        </p:nvCxnSpPr>
        <p:spPr>
          <a:xfrm>
            <a:off x="4248494" y="4750902"/>
            <a:ext cx="1066250" cy="0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2EA6506-96A8-F898-7B2C-CAAA13291916}"/>
              </a:ext>
            </a:extLst>
          </p:cNvPr>
          <p:cNvSpPr txBox="1"/>
          <p:nvPr/>
        </p:nvSpPr>
        <p:spPr>
          <a:xfrm>
            <a:off x="4397810" y="4496339"/>
            <a:ext cx="818851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DISJOINT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3F1B008-4EEC-85F4-BF2D-89BA463D780F}"/>
              </a:ext>
            </a:extLst>
          </p:cNvPr>
          <p:cNvCxnSpPr/>
          <p:nvPr/>
        </p:nvCxnSpPr>
        <p:spPr>
          <a:xfrm>
            <a:off x="5910683" y="4759245"/>
            <a:ext cx="1066250" cy="0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DDEA507-549D-44ED-B954-2F8214B6B5DD}"/>
              </a:ext>
            </a:extLst>
          </p:cNvPr>
          <p:cNvSpPr txBox="1"/>
          <p:nvPr/>
        </p:nvSpPr>
        <p:spPr>
          <a:xfrm>
            <a:off x="6059999" y="4504682"/>
            <a:ext cx="818851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DISJOINT</a:t>
            </a:r>
          </a:p>
        </p:txBody>
      </p:sp>
    </p:spTree>
    <p:extLst>
      <p:ext uri="{BB962C8B-B14F-4D97-AF65-F5344CB8AC3E}">
        <p14:creationId xmlns:p14="http://schemas.microsoft.com/office/powerpoint/2010/main" val="2661574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*Figure 1: Several steps of incremental learning.*">
            <a:extLst>
              <a:ext uri="{FF2B5EF4-FFF2-40B4-BE49-F238E27FC236}">
                <a16:creationId xmlns:a16="http://schemas.microsoft.com/office/drawing/2014/main" id="{676CE396-8667-4AF8-DCA6-DD6FB7D3A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11980"/>
          <a:stretch/>
        </p:blipFill>
        <p:spPr bwMode="auto">
          <a:xfrm>
            <a:off x="3627300" y="3402522"/>
            <a:ext cx="5045925" cy="24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24" y="1413573"/>
            <a:ext cx="7867935" cy="1695570"/>
            <a:chOff x="2421587" y="4464274"/>
            <a:chExt cx="7867935" cy="2312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/>
                    <a:t>Virtual concept drift </a:t>
                  </a:r>
                  <a:r>
                    <a:rPr lang="en-US"/>
                    <a:t>where</a:t>
                  </a:r>
                  <a:r>
                    <a:rPr lang="en-US" i="1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a14:m>
                  <a:endParaRPr lang="en-US" i="1"/>
                </a:p>
                <a:p>
                  <a:pPr algn="ctr"/>
                  <a:endParaRPr lang="en-US" i="1"/>
                </a:p>
                <a:p>
                  <a:pPr algn="ctr"/>
                  <a:r>
                    <a:rPr lang="en-US"/>
                    <a:t>Creating new tasks based on class such that </a:t>
                  </a:r>
                </a:p>
                <a:p>
                  <a:pPr algn="ctr"/>
                  <a:r>
                    <a:rPr lang="en-US"/>
                    <a:t>every task has a disjoint set of classes.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87" y="5025282"/>
                  <a:ext cx="7867934" cy="1637006"/>
                </a:xfrm>
                <a:prstGeom prst="rect">
                  <a:avLst/>
                </a:prstGeom>
                <a:blipFill>
                  <a:blip r:embed="rId4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2421588" y="4625171"/>
              <a:ext cx="7867934" cy="215151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066799" y="4464274"/>
              <a:ext cx="2686054" cy="5456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/>
                  </a:solidFill>
                </a:rPr>
                <a:t>CI SETTING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D930AC-E478-4BF9-509A-6C5F808B9248}"/>
              </a:ext>
            </a:extLst>
          </p:cNvPr>
          <p:cNvSpPr txBox="1"/>
          <p:nvPr/>
        </p:nvSpPr>
        <p:spPr>
          <a:xfrm>
            <a:off x="4568739" y="5832997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5"/>
              </a:rPr>
              <a:t>https://arthurdouillard.com/post/incremental-learning/</a:t>
            </a:r>
            <a:endParaRPr lang="en-US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223A6-6803-C332-3A0C-DCCCB672C56D}"/>
              </a:ext>
            </a:extLst>
          </p:cNvPr>
          <p:cNvSpPr/>
          <p:nvPr/>
        </p:nvSpPr>
        <p:spPr>
          <a:xfrm>
            <a:off x="3627300" y="4360067"/>
            <a:ext cx="500752" cy="8877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F251C-A236-13AE-2104-AF54A1B6DD7F}"/>
              </a:ext>
            </a:extLst>
          </p:cNvPr>
          <p:cNvSpPr/>
          <p:nvPr/>
        </p:nvSpPr>
        <p:spPr>
          <a:xfrm>
            <a:off x="7162800" y="4446103"/>
            <a:ext cx="340761" cy="6228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CE946-545E-2DBE-406F-8074C4754DF9}"/>
              </a:ext>
            </a:extLst>
          </p:cNvPr>
          <p:cNvSpPr/>
          <p:nvPr/>
        </p:nvSpPr>
        <p:spPr>
          <a:xfrm>
            <a:off x="5435289" y="4439475"/>
            <a:ext cx="340761" cy="6228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E60CCC13-768C-C012-B022-F2C9FB4E8EA4}"/>
              </a:ext>
            </a:extLst>
          </p:cNvPr>
          <p:cNvCxnSpPr>
            <a:cxnSpLocks/>
            <a:stCxn id="7" idx="0"/>
            <a:endCxn id="17" idx="2"/>
          </p:cNvCxnSpPr>
          <p:nvPr/>
        </p:nvCxnSpPr>
        <p:spPr>
          <a:xfrm rot="5400000" flipH="1" flipV="1">
            <a:off x="5714069" y="4036556"/>
            <a:ext cx="294520" cy="511318"/>
          </a:xfrm>
          <a:prstGeom prst="bentConnector3">
            <a:avLst>
              <a:gd name="adj1" fmla="val 38792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CB67692-F7FC-DD4E-F2CA-9B7FEBA01463}"/>
              </a:ext>
            </a:extLst>
          </p:cNvPr>
          <p:cNvSpPr/>
          <p:nvPr/>
        </p:nvSpPr>
        <p:spPr>
          <a:xfrm>
            <a:off x="5432137" y="3912054"/>
            <a:ext cx="1369702" cy="23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NEW CLASSES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3B69343B-9EAA-9D02-3913-E7FE8D23DED6}"/>
              </a:ext>
            </a:extLst>
          </p:cNvPr>
          <p:cNvCxnSpPr>
            <a:cxnSpLocks/>
            <a:stCxn id="6" idx="0"/>
            <a:endCxn id="21" idx="2"/>
          </p:cNvCxnSpPr>
          <p:nvPr/>
        </p:nvCxnSpPr>
        <p:spPr>
          <a:xfrm rot="5400000" flipH="1" flipV="1">
            <a:off x="7438266" y="4039870"/>
            <a:ext cx="301148" cy="511318"/>
          </a:xfrm>
          <a:prstGeom prst="bentConnector3">
            <a:avLst>
              <a:gd name="adj1" fmla="val 39038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0E3EAFD-7214-BB51-989E-9B6755B4D2EB}"/>
              </a:ext>
            </a:extLst>
          </p:cNvPr>
          <p:cNvSpPr/>
          <p:nvPr/>
        </p:nvSpPr>
        <p:spPr>
          <a:xfrm>
            <a:off x="7159648" y="3912054"/>
            <a:ext cx="1369702" cy="23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NEW CLASSES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AC433372-BDFD-3E49-967B-77B6E769A08E}"/>
              </a:ext>
            </a:extLst>
          </p:cNvPr>
          <p:cNvCxnSpPr>
            <a:cxnSpLocks/>
            <a:stCxn id="4" idx="2"/>
            <a:endCxn id="25" idx="1"/>
          </p:cNvCxnSpPr>
          <p:nvPr/>
        </p:nvCxnSpPr>
        <p:spPr>
          <a:xfrm rot="5400000" flipH="1" flipV="1">
            <a:off x="6624059" y="1955998"/>
            <a:ext cx="545479" cy="6038247"/>
          </a:xfrm>
          <a:prstGeom prst="bentConnector4">
            <a:avLst>
              <a:gd name="adj1" fmla="val -41908"/>
              <a:gd name="adj2" fmla="val 94169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472C7-1F6D-EB79-16EF-317E947D0F42}"/>
                  </a:ext>
                </a:extLst>
              </p:cNvPr>
              <p:cNvSpPr/>
              <p:nvPr/>
            </p:nvSpPr>
            <p:spPr>
              <a:xfrm>
                <a:off x="9915923" y="3571766"/>
                <a:ext cx="1357128" cy="22612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b="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200" b="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p>
                    </m:sSup>
                  </m:oMath>
                </a14:m>
                <a:r>
                  <a:rPr lang="en-US" sz="120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endParaRPr lang="en-US" sz="120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20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200">
                  <a:solidFill>
                    <a:schemeClr val="tx1"/>
                  </a:solidFill>
                </a:endParaRPr>
              </a:p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61</m:t>
                          </m:r>
                        </m:sup>
                      </m:sSup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20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sup>
                      </m:sSup>
                    </m:oMath>
                  </m:oMathPara>
                </a14:m>
                <a:endParaRPr lang="en-US" sz="1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472C7-1F6D-EB79-16EF-317E947D0F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23" y="3571766"/>
                <a:ext cx="1357128" cy="22612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*Figure 1: Several steps of incremental learning.*">
            <a:extLst>
              <a:ext uri="{FF2B5EF4-FFF2-40B4-BE49-F238E27FC236}">
                <a16:creationId xmlns:a16="http://schemas.microsoft.com/office/drawing/2014/main" id="{AD3C5139-B98B-C741-6CFF-DFCE217B8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 r="90076" b="31729"/>
          <a:stretch/>
        </p:blipFill>
        <p:spPr bwMode="auto">
          <a:xfrm>
            <a:off x="3627301" y="4360067"/>
            <a:ext cx="500752" cy="8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*Figure 1: Several steps of incremental learning.*">
            <a:extLst>
              <a:ext uri="{FF2B5EF4-FFF2-40B4-BE49-F238E27FC236}">
                <a16:creationId xmlns:a16="http://schemas.microsoft.com/office/drawing/2014/main" id="{636FA8D9-8CE3-6031-7F80-A203CC056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40800" r="57416" b="38178"/>
          <a:stretch/>
        </p:blipFill>
        <p:spPr bwMode="auto">
          <a:xfrm>
            <a:off x="5435289" y="4439475"/>
            <a:ext cx="340760" cy="62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*Figure 1: Several steps of incremental learning.*">
            <a:extLst>
              <a:ext uri="{FF2B5EF4-FFF2-40B4-BE49-F238E27FC236}">
                <a16:creationId xmlns:a16="http://schemas.microsoft.com/office/drawing/2014/main" id="{248C623F-B550-83CE-BE9C-B026CA808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3" t="42646" r="23385" b="37991"/>
          <a:stretch/>
        </p:blipFill>
        <p:spPr bwMode="auto">
          <a:xfrm>
            <a:off x="7181850" y="4488608"/>
            <a:ext cx="311440" cy="57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*Figure 1: Several steps of incremental learning.*">
            <a:extLst>
              <a:ext uri="{FF2B5EF4-FFF2-40B4-BE49-F238E27FC236}">
                <a16:creationId xmlns:a16="http://schemas.microsoft.com/office/drawing/2014/main" id="{7E86AF2E-1DAB-FFAD-BCDF-1FA429DD7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82320"/>
          <a:stretch/>
        </p:blipFill>
        <p:spPr bwMode="auto">
          <a:xfrm>
            <a:off x="3627300" y="3402521"/>
            <a:ext cx="5045925" cy="3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0158DB5F-2ABA-1B08-6922-1D4BE1AEDC7E}"/>
              </a:ext>
            </a:extLst>
          </p:cNvPr>
          <p:cNvCxnSpPr>
            <a:cxnSpLocks/>
            <a:stCxn id="29" idx="2"/>
            <a:endCxn id="25" idx="1"/>
          </p:cNvCxnSpPr>
          <p:nvPr/>
        </p:nvCxnSpPr>
        <p:spPr>
          <a:xfrm rot="5400000" flipH="1" flipV="1">
            <a:off x="7580823" y="2727228"/>
            <a:ext cx="359946" cy="4310254"/>
          </a:xfrm>
          <a:prstGeom prst="bentConnector4">
            <a:avLst>
              <a:gd name="adj1" fmla="val -114868"/>
              <a:gd name="adj2" fmla="val 91878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FBF9FD05-557B-F434-C8E1-CAC6B5C1CEA2}"/>
              </a:ext>
            </a:extLst>
          </p:cNvPr>
          <p:cNvCxnSpPr>
            <a:cxnSpLocks/>
            <a:stCxn id="30" idx="2"/>
            <a:endCxn id="25" idx="1"/>
          </p:cNvCxnSpPr>
          <p:nvPr/>
        </p:nvCxnSpPr>
        <p:spPr>
          <a:xfrm rot="5400000" flipH="1" flipV="1">
            <a:off x="8446773" y="3593178"/>
            <a:ext cx="359946" cy="2578353"/>
          </a:xfrm>
          <a:prstGeom prst="bentConnector4">
            <a:avLst>
              <a:gd name="adj1" fmla="val -114869"/>
              <a:gd name="adj2" fmla="val 86308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0A191A2-5867-C74D-C969-2BCAC4808A86}"/>
              </a:ext>
            </a:extLst>
          </p:cNvPr>
          <p:cNvSpPr txBox="1"/>
          <p:nvPr/>
        </p:nvSpPr>
        <p:spPr>
          <a:xfrm>
            <a:off x="9915923" y="3298690"/>
            <a:ext cx="1357127" cy="27699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Set of classes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C9F3C7-B2D1-7B58-90E7-90A0504154D1}"/>
              </a:ext>
            </a:extLst>
          </p:cNvPr>
          <p:cNvCxnSpPr/>
          <p:nvPr/>
        </p:nvCxnSpPr>
        <p:spPr>
          <a:xfrm>
            <a:off x="4248494" y="4750902"/>
            <a:ext cx="1066250" cy="0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2EA6506-96A8-F898-7B2C-CAAA13291916}"/>
              </a:ext>
            </a:extLst>
          </p:cNvPr>
          <p:cNvSpPr txBox="1"/>
          <p:nvPr/>
        </p:nvSpPr>
        <p:spPr>
          <a:xfrm>
            <a:off x="4397810" y="4496339"/>
            <a:ext cx="818851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DISJOINT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3F1B008-4EEC-85F4-BF2D-89BA463D780F}"/>
              </a:ext>
            </a:extLst>
          </p:cNvPr>
          <p:cNvCxnSpPr/>
          <p:nvPr/>
        </p:nvCxnSpPr>
        <p:spPr>
          <a:xfrm>
            <a:off x="5910683" y="4759245"/>
            <a:ext cx="1066250" cy="0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DDEA507-549D-44ED-B954-2F8214B6B5DD}"/>
              </a:ext>
            </a:extLst>
          </p:cNvPr>
          <p:cNvSpPr txBox="1"/>
          <p:nvPr/>
        </p:nvSpPr>
        <p:spPr>
          <a:xfrm>
            <a:off x="6059999" y="4504682"/>
            <a:ext cx="818851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DISJOINT</a:t>
            </a:r>
          </a:p>
        </p:txBody>
      </p:sp>
    </p:spTree>
    <p:extLst>
      <p:ext uri="{BB962C8B-B14F-4D97-AF65-F5344CB8AC3E}">
        <p14:creationId xmlns:p14="http://schemas.microsoft.com/office/powerpoint/2010/main" val="1863527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24" y="1413573"/>
            <a:ext cx="7867935" cy="1695570"/>
            <a:chOff x="2421587" y="4464274"/>
            <a:chExt cx="7867935" cy="2312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87" y="5025280"/>
                  <a:ext cx="7867934" cy="163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/>
                    <a:t>Real concept drift </a:t>
                  </a:r>
                  <a:r>
                    <a:rPr lang="en-US"/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endParaRPr lang="en-US" i="1"/>
                </a:p>
                <a:p>
                  <a:pPr algn="ctr"/>
                  <a:endParaRPr lang="en-US" i="1"/>
                </a:p>
                <a:p>
                  <a:pPr algn="ctr"/>
                  <a:r>
                    <a:rPr lang="en-US"/>
                    <a:t>Instead of creating new task from disjoint classes,</a:t>
                  </a:r>
                </a:p>
                <a:p>
                  <a:pPr algn="ctr"/>
                  <a:r>
                    <a:rPr lang="en-US"/>
                    <a:t>we will create new task based on its software upgrade timestamps.  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87" y="5025280"/>
                  <a:ext cx="7867934" cy="1637006"/>
                </a:xfrm>
                <a:prstGeom prst="rect">
                  <a:avLst/>
                </a:prstGeom>
                <a:blipFill>
                  <a:blip r:embed="rId2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2421588" y="4625171"/>
              <a:ext cx="7867934" cy="215151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066799" y="4464274"/>
              <a:ext cx="26860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/>
                  </a:solidFill>
                </a:rPr>
                <a:t>OUR SETTING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469429-0BC4-FD8C-4186-02DBD7F3E0DD}"/>
              </a:ext>
            </a:extLst>
          </p:cNvPr>
          <p:cNvGrpSpPr/>
          <p:nvPr/>
        </p:nvGrpSpPr>
        <p:grpSpPr>
          <a:xfrm>
            <a:off x="1273462" y="3335547"/>
            <a:ext cx="9645057" cy="2499788"/>
            <a:chOff x="431790" y="1798693"/>
            <a:chExt cx="9645057" cy="24997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2404FC-ADAC-D1B4-1E01-91CD039A8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611"/>
            <a:stretch/>
          </p:blipFill>
          <p:spPr>
            <a:xfrm>
              <a:off x="431790" y="2499686"/>
              <a:ext cx="9645057" cy="179879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92D4E6-F313-C9AF-C23C-446627823AEE}"/>
                </a:ext>
              </a:extLst>
            </p:cNvPr>
            <p:cNvSpPr/>
            <p:nvPr/>
          </p:nvSpPr>
          <p:spPr>
            <a:xfrm>
              <a:off x="2330448" y="1798693"/>
              <a:ext cx="2590800" cy="467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SOFTWARE UPGRADES</a:t>
              </a:r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8624051D-ED0B-AB0A-7550-6BFFF0793A7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86265" y="2094005"/>
              <a:ext cx="505831" cy="382537"/>
            </a:xfrm>
            <a:prstGeom prst="bentConnector3">
              <a:avLst>
                <a:gd name="adj1" fmla="val 1532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234ECBED-ADF4-0C0A-6643-69FCA43BD98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4921248" y="2032358"/>
              <a:ext cx="392715" cy="505831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6329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10207-0D34-E0F6-5378-4593A92ADF6F}"/>
              </a:ext>
            </a:extLst>
          </p:cNvPr>
          <p:cNvGrpSpPr/>
          <p:nvPr/>
        </p:nvGrpSpPr>
        <p:grpSpPr>
          <a:xfrm>
            <a:off x="2162024" y="1413573"/>
            <a:ext cx="7867935" cy="1695570"/>
            <a:chOff x="2421587" y="4464274"/>
            <a:chExt cx="7867935" cy="2312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/>
                <p:nvPr/>
              </p:nvSpPr>
              <p:spPr>
                <a:xfrm>
                  <a:off x="2421587" y="5025280"/>
                  <a:ext cx="7867934" cy="163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/>
                    <a:t>Real concept drift </a:t>
                  </a:r>
                  <a:r>
                    <a:rPr lang="en-US"/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endParaRPr lang="en-US" i="1"/>
                </a:p>
                <a:p>
                  <a:pPr algn="ctr"/>
                  <a:endParaRPr lang="en-US" i="1"/>
                </a:p>
                <a:p>
                  <a:pPr algn="ctr"/>
                  <a:r>
                    <a:rPr lang="en-US"/>
                    <a:t>Instead of creating new task from disjoint classes,</a:t>
                  </a:r>
                </a:p>
                <a:p>
                  <a:pPr algn="ctr"/>
                  <a:r>
                    <a:rPr lang="en-US"/>
                    <a:t>we will create new task based on its software upgrade timestamps.  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A4FF85A-7A1E-D7E2-3EC1-4AD94ECED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1587" y="5025280"/>
                  <a:ext cx="7867934" cy="1637006"/>
                </a:xfrm>
                <a:prstGeom prst="rect">
                  <a:avLst/>
                </a:prstGeom>
                <a:blipFill>
                  <a:blip r:embed="rId2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5FF069-BBD2-88A6-FB16-A414E72F4DBB}"/>
                </a:ext>
              </a:extLst>
            </p:cNvPr>
            <p:cNvSpPr/>
            <p:nvPr/>
          </p:nvSpPr>
          <p:spPr>
            <a:xfrm>
              <a:off x="2421588" y="4625171"/>
              <a:ext cx="7867934" cy="215151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75A61-6427-D154-C883-13AC6324B9D7}"/>
                </a:ext>
              </a:extLst>
            </p:cNvPr>
            <p:cNvSpPr txBox="1"/>
            <p:nvPr/>
          </p:nvSpPr>
          <p:spPr>
            <a:xfrm>
              <a:off x="5066799" y="4464274"/>
              <a:ext cx="26860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/>
                  </a:solidFill>
                </a:rPr>
                <a:t>OUR SETTING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FE415F-A0F8-6730-0B6D-7BC55122098D}"/>
              </a:ext>
            </a:extLst>
          </p:cNvPr>
          <p:cNvGrpSpPr/>
          <p:nvPr/>
        </p:nvGrpSpPr>
        <p:grpSpPr>
          <a:xfrm>
            <a:off x="1273462" y="3335547"/>
            <a:ext cx="9645057" cy="2783153"/>
            <a:chOff x="1273462" y="3335547"/>
            <a:chExt cx="9645057" cy="27831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469429-0BC4-FD8C-4186-02DBD7F3E0DD}"/>
                </a:ext>
              </a:extLst>
            </p:cNvPr>
            <p:cNvGrpSpPr/>
            <p:nvPr/>
          </p:nvGrpSpPr>
          <p:grpSpPr>
            <a:xfrm>
              <a:off x="1273462" y="3335547"/>
              <a:ext cx="9645057" cy="2499788"/>
              <a:chOff x="431790" y="1798693"/>
              <a:chExt cx="9645057" cy="249978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C2404FC-ADAC-D1B4-1E01-91CD039A8F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7611"/>
              <a:stretch/>
            </p:blipFill>
            <p:spPr>
              <a:xfrm>
                <a:off x="431790" y="2499686"/>
                <a:ext cx="9645057" cy="1798795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92D4E6-F313-C9AF-C23C-446627823AEE}"/>
                  </a:ext>
                </a:extLst>
              </p:cNvPr>
              <p:cNvSpPr/>
              <p:nvPr/>
            </p:nvSpPr>
            <p:spPr>
              <a:xfrm>
                <a:off x="2330448" y="1798693"/>
                <a:ext cx="2590800" cy="46732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SOFTWARE UPGRADES</a:t>
                </a:r>
              </a:p>
            </p:txBody>
          </p:sp>
          <p:cxnSp>
            <p:nvCxnSpPr>
              <p:cNvPr id="9" name="Elbow Connector 8">
                <a:extLst>
                  <a:ext uri="{FF2B5EF4-FFF2-40B4-BE49-F238E27FC236}">
                    <a16:creationId xmlns:a16="http://schemas.microsoft.com/office/drawing/2014/main" id="{8624051D-ED0B-AB0A-7550-6BFFF0793A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886265" y="2094005"/>
                <a:ext cx="505831" cy="382537"/>
              </a:xfrm>
              <a:prstGeom prst="bentConnector3">
                <a:avLst>
                  <a:gd name="adj1" fmla="val 1532"/>
                </a:avLst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lbow Connector 15">
                <a:extLst>
                  <a:ext uri="{FF2B5EF4-FFF2-40B4-BE49-F238E27FC236}">
                    <a16:creationId xmlns:a16="http://schemas.microsoft.com/office/drawing/2014/main" id="{234ECBED-ADF4-0C0A-6643-69FCA43BD989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>
              <a:xfrm>
                <a:off x="4921248" y="2032358"/>
                <a:ext cx="392715" cy="505831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D9EEDC-54CB-FB38-F4AE-CBF25CCDD0BD}"/>
                </a:ext>
              </a:extLst>
            </p:cNvPr>
            <p:cNvSpPr txBox="1"/>
            <p:nvPr/>
          </p:nvSpPr>
          <p:spPr>
            <a:xfrm>
              <a:off x="1835426" y="5780146"/>
              <a:ext cx="941832" cy="3385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Task #1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2A851E-9F8C-E661-1D43-894677FC77ED}"/>
                </a:ext>
              </a:extLst>
            </p:cNvPr>
            <p:cNvSpPr txBox="1"/>
            <p:nvPr/>
          </p:nvSpPr>
          <p:spPr>
            <a:xfrm>
              <a:off x="2777258" y="5780146"/>
              <a:ext cx="3378377" cy="338554"/>
            </a:xfrm>
            <a:prstGeom prst="rect">
              <a:avLst/>
            </a:prstGeom>
            <a:solidFill>
              <a:srgbClr val="007396"/>
            </a:solidFill>
            <a:ln>
              <a:solidFill>
                <a:srgbClr val="00739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Task #2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C65049-C317-76A6-B72A-5FEAD35AE9D6}"/>
                </a:ext>
              </a:extLst>
            </p:cNvPr>
            <p:cNvSpPr txBox="1"/>
            <p:nvPr/>
          </p:nvSpPr>
          <p:spPr>
            <a:xfrm>
              <a:off x="6155635" y="5780146"/>
              <a:ext cx="4598503" cy="338554"/>
            </a:xfrm>
            <a:prstGeom prst="rect">
              <a:avLst/>
            </a:prstGeom>
            <a:solidFill>
              <a:srgbClr val="39850D"/>
            </a:solidFill>
            <a:ln>
              <a:solidFill>
                <a:srgbClr val="39850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Task #3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6ED2D6-CF2B-27EF-0959-B97C2B1638A4}"/>
                </a:ext>
              </a:extLst>
            </p:cNvPr>
            <p:cNvSpPr/>
            <p:nvPr/>
          </p:nvSpPr>
          <p:spPr>
            <a:xfrm>
              <a:off x="1835426" y="4121426"/>
              <a:ext cx="941832" cy="1658720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FB00C9-DD3D-9ADE-FD33-39B94198C9FF}"/>
                </a:ext>
              </a:extLst>
            </p:cNvPr>
            <p:cNvSpPr/>
            <p:nvPr/>
          </p:nvSpPr>
          <p:spPr>
            <a:xfrm>
              <a:off x="2789583" y="4121426"/>
              <a:ext cx="3366051" cy="1658720"/>
            </a:xfrm>
            <a:prstGeom prst="rect">
              <a:avLst/>
            </a:prstGeom>
            <a:solidFill>
              <a:schemeClr val="accent6">
                <a:lumMod val="75000"/>
                <a:lumOff val="25000"/>
                <a:alpha val="30000"/>
              </a:schemeClr>
            </a:solidFill>
            <a:ln>
              <a:solidFill>
                <a:schemeClr val="accent6">
                  <a:lumMod val="75000"/>
                  <a:lumOff val="2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D7796D-A1FF-48F7-5652-9A2CDFB900EF}"/>
                </a:ext>
              </a:extLst>
            </p:cNvPr>
            <p:cNvSpPr/>
            <p:nvPr/>
          </p:nvSpPr>
          <p:spPr>
            <a:xfrm>
              <a:off x="6167960" y="4121426"/>
              <a:ext cx="4586178" cy="1658720"/>
            </a:xfrm>
            <a:prstGeom prst="rect">
              <a:avLst/>
            </a:prstGeom>
            <a:solidFill>
              <a:srgbClr val="39850D">
                <a:alpha val="40139"/>
              </a:srgbClr>
            </a:solidFill>
            <a:ln>
              <a:solidFill>
                <a:srgbClr val="39850D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1749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FFAE-08D4-3BF4-02E8-B066A65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7F1AF5-C3A2-7642-5AD2-B6B709CCAFFB}"/>
              </a:ext>
            </a:extLst>
          </p:cNvPr>
          <p:cNvGrpSpPr/>
          <p:nvPr/>
        </p:nvGrpSpPr>
        <p:grpSpPr>
          <a:xfrm>
            <a:off x="7435855" y="2085436"/>
            <a:ext cx="3155950" cy="2369067"/>
            <a:chOff x="1022349" y="640759"/>
            <a:chExt cx="3155950" cy="2369067"/>
          </a:xfrm>
        </p:grpSpPr>
        <p:pic>
          <p:nvPicPr>
            <p:cNvPr id="13" name="Graphic 12" descr="Confused person with solid fill">
              <a:extLst>
                <a:ext uri="{FF2B5EF4-FFF2-40B4-BE49-F238E27FC236}">
                  <a16:creationId xmlns:a16="http://schemas.microsoft.com/office/drawing/2014/main" id="{DEA4949B-6EA7-C851-6686-A447C0BC1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349" y="1638226"/>
              <a:ext cx="1371600" cy="1371600"/>
            </a:xfrm>
            <a:prstGeom prst="rect">
              <a:avLst/>
            </a:prstGeom>
          </p:spPr>
        </p:pic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79E97C79-6C50-872F-6E21-A1DC8892D8B1}"/>
                </a:ext>
              </a:extLst>
            </p:cNvPr>
            <p:cNvSpPr/>
            <p:nvPr/>
          </p:nvSpPr>
          <p:spPr>
            <a:xfrm>
              <a:off x="1555749" y="640759"/>
              <a:ext cx="2622550" cy="812800"/>
            </a:xfrm>
            <a:prstGeom prst="wedgeRoundRectCallout">
              <a:avLst>
                <a:gd name="adj1" fmla="val -38141"/>
                <a:gd name="adj2" fmla="val 81057"/>
                <a:gd name="adj3" fmla="val 16667"/>
              </a:avLst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err="1">
                  <a:solidFill>
                    <a:schemeClr val="accent1"/>
                  </a:solidFill>
                </a:rPr>
                <a:t>Ummm</a:t>
              </a:r>
              <a:r>
                <a:rPr lang="en-US" b="1">
                  <a:solidFill>
                    <a:schemeClr val="accent1"/>
                  </a:solidFill>
                </a:rPr>
                <a:t>.. </a:t>
              </a:r>
            </a:p>
            <a:p>
              <a:pPr algn="ctr"/>
              <a:r>
                <a:rPr lang="en-US" b="1">
                  <a:solidFill>
                    <a:schemeClr val="accent1"/>
                  </a:solidFill>
                </a:rPr>
                <a:t>You are right….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3D29C8-4763-4FE0-3C18-517B9E7A333D}"/>
              </a:ext>
            </a:extLst>
          </p:cNvPr>
          <p:cNvGrpSpPr/>
          <p:nvPr/>
        </p:nvGrpSpPr>
        <p:grpSpPr>
          <a:xfrm>
            <a:off x="933451" y="1298530"/>
            <a:ext cx="5146675" cy="3155973"/>
            <a:chOff x="6985001" y="1613173"/>
            <a:chExt cx="5146675" cy="3155973"/>
          </a:xfrm>
        </p:grpSpPr>
        <p:pic>
          <p:nvPicPr>
            <p:cNvPr id="23" name="Graphic 22" descr="Confused person with solid fill">
              <a:extLst>
                <a:ext uri="{FF2B5EF4-FFF2-40B4-BE49-F238E27FC236}">
                  <a16:creationId xmlns:a16="http://schemas.microsoft.com/office/drawing/2014/main" id="{FB6AAA6A-A284-45E4-BDC3-08D898F6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50276" y="2648837"/>
              <a:ext cx="1371600" cy="1371600"/>
            </a:xfrm>
            <a:prstGeom prst="rect">
              <a:avLst/>
            </a:prstGeom>
          </p:spPr>
        </p:pic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8D585DF1-698A-9B5A-049C-D40F736EDD6E}"/>
                </a:ext>
              </a:extLst>
            </p:cNvPr>
            <p:cNvSpPr/>
            <p:nvPr/>
          </p:nvSpPr>
          <p:spPr>
            <a:xfrm>
              <a:off x="6985001" y="1613173"/>
              <a:ext cx="1990725" cy="1229338"/>
            </a:xfrm>
            <a:prstGeom prst="wedgeRoundRectCallout">
              <a:avLst>
                <a:gd name="adj1" fmla="val 45965"/>
                <a:gd name="adj2" fmla="val 769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Wait… Why do we talk about classes/labels here?</a:t>
              </a:r>
            </a:p>
          </p:txBody>
        </p:sp>
        <p:pic>
          <p:nvPicPr>
            <p:cNvPr id="26" name="Graphic 25" descr="Confused person with solid fill">
              <a:extLst>
                <a:ext uri="{FF2B5EF4-FFF2-40B4-BE49-F238E27FC236}">
                  <a16:creationId xmlns:a16="http://schemas.microsoft.com/office/drawing/2014/main" id="{DC9B0167-7C24-72E3-7F25-1B5C6996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83701" y="3397546"/>
              <a:ext cx="1371600" cy="1371600"/>
            </a:xfrm>
            <a:prstGeom prst="rect">
              <a:avLst/>
            </a:prstGeom>
          </p:spPr>
        </p:pic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1D5E812B-DA06-6CDD-BC0E-A0FB9EDAB973}"/>
                </a:ext>
              </a:extLst>
            </p:cNvPr>
            <p:cNvSpPr/>
            <p:nvPr/>
          </p:nvSpPr>
          <p:spPr>
            <a:xfrm>
              <a:off x="10093326" y="2645661"/>
              <a:ext cx="2038350" cy="812800"/>
            </a:xfrm>
            <a:prstGeom prst="wedgeRoundRectCallout">
              <a:avLst>
                <a:gd name="adj1" fmla="val -43335"/>
                <a:gd name="adj2" fmla="val 779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Don’t you have regression problem?</a:t>
              </a: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3295E46-3683-82A7-EB52-8342BAF72FC1}"/>
              </a:ext>
            </a:extLst>
          </p:cNvPr>
          <p:cNvSpPr txBox="1">
            <a:spLocks/>
          </p:cNvSpPr>
          <p:nvPr/>
        </p:nvSpPr>
        <p:spPr>
          <a:xfrm>
            <a:off x="844551" y="4454503"/>
            <a:ext cx="10413998" cy="15009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65000"/>
                </a:schemeClr>
              </a:solidFill>
              <a:latin typeface="Helvetic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805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7D03B0-AF98-3B65-7265-A6DD4D8D11D4}"/>
              </a:ext>
            </a:extLst>
          </p:cNvPr>
          <p:cNvGrpSpPr/>
          <p:nvPr/>
        </p:nvGrpSpPr>
        <p:grpSpPr>
          <a:xfrm>
            <a:off x="1296603" y="1911841"/>
            <a:ext cx="9598793" cy="1092755"/>
            <a:chOff x="1119350" y="3800952"/>
            <a:chExt cx="9598793" cy="109275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0FA39F0-4134-6B4A-4571-4D59D938C7E7}"/>
                </a:ext>
              </a:extLst>
            </p:cNvPr>
            <p:cNvSpPr/>
            <p:nvPr/>
          </p:nvSpPr>
          <p:spPr>
            <a:xfrm>
              <a:off x="1119350" y="3819525"/>
              <a:ext cx="3792947" cy="704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cs typeface="Times New Roman" panose="02020603050405020304" pitchFamily="18" charset="0"/>
                </a:rPr>
                <a:t>Regression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95984ED-F77A-64A6-5F83-F6909E076A2E}"/>
                    </a:ext>
                  </a:extLst>
                </p:cNvPr>
                <p:cNvSpPr txBox="1"/>
                <p:nvPr/>
              </p:nvSpPr>
              <p:spPr>
                <a:xfrm>
                  <a:off x="1119350" y="4524375"/>
                  <a:ext cx="3792947" cy="369332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>
                      <a:solidFill>
                        <a:schemeClr val="accent1"/>
                      </a:solidFill>
                    </a:rPr>
                    <a:t> spans infinitely in range [0.0, 1.0]</a:t>
                  </a:r>
                  <a:endParaRPr lang="en-US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95984ED-F77A-64A6-5F83-F6909E076A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350" y="4524375"/>
                  <a:ext cx="3792947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6349" r="-321" b="-2222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5906CB62-8BAF-465F-F11A-D590BB855446}"/>
                </a:ext>
              </a:extLst>
            </p:cNvPr>
            <p:cNvSpPr/>
            <p:nvPr/>
          </p:nvSpPr>
          <p:spPr>
            <a:xfrm>
              <a:off x="5472578" y="4153377"/>
              <a:ext cx="1155700" cy="3524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29F763-7AA3-4C7D-E353-D95A4F1AD173}"/>
                </a:ext>
              </a:extLst>
            </p:cNvPr>
            <p:cNvSpPr/>
            <p:nvPr/>
          </p:nvSpPr>
          <p:spPr>
            <a:xfrm>
              <a:off x="7188559" y="3800952"/>
              <a:ext cx="3529584" cy="704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cs typeface="Times New Roman" panose="02020603050405020304" pitchFamily="18" charset="0"/>
                </a:rPr>
                <a:t>Classification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76557CD-38BA-9F7D-807B-A61E3FB29750}"/>
                    </a:ext>
                  </a:extLst>
                </p:cNvPr>
                <p:cNvSpPr txBox="1"/>
                <p:nvPr/>
              </p:nvSpPr>
              <p:spPr>
                <a:xfrm>
                  <a:off x="7188559" y="4510226"/>
                  <a:ext cx="3529584" cy="369332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>
                      <a:solidFill>
                        <a:schemeClr val="accent1"/>
                      </a:solidFill>
                    </a:rPr>
                    <a:t> are discrete labels from 1 to 10</a:t>
                  </a:r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76557CD-38BA-9F7D-807B-A61E3FB29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559" y="4510226"/>
                  <a:ext cx="3529584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7937" r="-1205" b="-2222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905A49-1BFA-F1FB-5A7B-F1B0B8D3A8EC}"/>
              </a:ext>
            </a:extLst>
          </p:cNvPr>
          <p:cNvGrpSpPr/>
          <p:nvPr/>
        </p:nvGrpSpPr>
        <p:grpSpPr>
          <a:xfrm>
            <a:off x="825951" y="3307510"/>
            <a:ext cx="10601511" cy="2259821"/>
            <a:chOff x="1273471" y="3173072"/>
            <a:chExt cx="10601511" cy="22598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35146C-CEB8-7274-8A8D-E348DEE47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7611"/>
            <a:stretch/>
          </p:blipFill>
          <p:spPr>
            <a:xfrm>
              <a:off x="1273471" y="3634098"/>
              <a:ext cx="9645057" cy="17987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7FB7DC-E12A-334B-4C31-1569AE6A4B88}"/>
                </a:ext>
              </a:extLst>
            </p:cNvPr>
            <p:cNvSpPr txBox="1"/>
            <p:nvPr/>
          </p:nvSpPr>
          <p:spPr>
            <a:xfrm>
              <a:off x="10991924" y="3682644"/>
              <a:ext cx="4966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10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A3526A1-20A0-1427-58C9-B7D834FF3BDC}"/>
                </a:ext>
              </a:extLst>
            </p:cNvPr>
            <p:cNvCxnSpPr/>
            <p:nvPr/>
          </p:nvCxnSpPr>
          <p:spPr>
            <a:xfrm>
              <a:off x="1832445" y="3947826"/>
              <a:ext cx="8905417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568D59-8796-32D3-CBCC-3D0AC2E08068}"/>
                </a:ext>
              </a:extLst>
            </p:cNvPr>
            <p:cNvCxnSpPr/>
            <p:nvPr/>
          </p:nvCxnSpPr>
          <p:spPr>
            <a:xfrm>
              <a:off x="1832444" y="5132613"/>
              <a:ext cx="8905417" cy="0"/>
            </a:xfrm>
            <a:prstGeom prst="line">
              <a:avLst/>
            </a:prstGeom>
            <a:ln w="28575">
              <a:solidFill>
                <a:srgbClr val="8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E0DD6E-9734-F977-BCB0-032D1BA6528A}"/>
                </a:ext>
              </a:extLst>
            </p:cNvPr>
            <p:cNvSpPr txBox="1"/>
            <p:nvPr/>
          </p:nvSpPr>
          <p:spPr>
            <a:xfrm>
              <a:off x="11059599" y="5103575"/>
              <a:ext cx="361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ED6818-244D-A28E-7BD1-B5720D7389DF}"/>
                </a:ext>
              </a:extLst>
            </p:cNvPr>
            <p:cNvSpPr txBox="1"/>
            <p:nvPr/>
          </p:nvSpPr>
          <p:spPr>
            <a:xfrm>
              <a:off x="11059599" y="3942379"/>
              <a:ext cx="36133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.</a:t>
              </a:r>
            </a:p>
            <a:p>
              <a:pPr algn="ctr"/>
              <a:r>
                <a:rPr lang="en-US" sz="1400" b="1"/>
                <a:t>.</a:t>
              </a:r>
            </a:p>
            <a:p>
              <a:pPr algn="ctr"/>
              <a:r>
                <a:rPr lang="en-US" sz="1400" b="1"/>
                <a:t>.</a:t>
              </a:r>
            </a:p>
            <a:p>
              <a:pPr algn="ctr"/>
              <a:r>
                <a:rPr lang="en-US" sz="1400" b="1"/>
                <a:t>.</a:t>
              </a:r>
            </a:p>
            <a:p>
              <a:pPr algn="ctr"/>
              <a:r>
                <a:rPr lang="en-US" sz="1400" b="1"/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EB252C-BDF4-BF9D-091D-307E39ADD287}"/>
                </a:ext>
              </a:extLst>
            </p:cNvPr>
            <p:cNvSpPr txBox="1"/>
            <p:nvPr/>
          </p:nvSpPr>
          <p:spPr>
            <a:xfrm>
              <a:off x="10605548" y="3173072"/>
              <a:ext cx="1269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Performance </a:t>
              </a:r>
            </a:p>
            <a:p>
              <a:pPr algn="ctr"/>
              <a:r>
                <a:rPr lang="en-US" sz="1400" b="1"/>
                <a:t>Regime</a:t>
              </a:r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94DE5EDF-9CE2-1E70-D005-0370EB04ECB0}"/>
                </a:ext>
              </a:extLst>
            </p:cNvPr>
            <p:cNvSpPr/>
            <p:nvPr/>
          </p:nvSpPr>
          <p:spPr>
            <a:xfrm>
              <a:off x="10802916" y="3729281"/>
              <a:ext cx="245576" cy="213098"/>
            </a:xfrm>
            <a:prstGeom prst="righ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79746A58-4684-A031-C517-47C3DD0FAD67}"/>
                </a:ext>
              </a:extLst>
            </p:cNvPr>
            <p:cNvSpPr/>
            <p:nvPr/>
          </p:nvSpPr>
          <p:spPr>
            <a:xfrm>
              <a:off x="10802916" y="5144091"/>
              <a:ext cx="245576" cy="213098"/>
            </a:xfrm>
            <a:prstGeom prst="righ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3126ED8-A7F7-B47F-2A3B-C8DB01E67EAA}"/>
              </a:ext>
            </a:extLst>
          </p:cNvPr>
          <p:cNvSpPr/>
          <p:nvPr/>
        </p:nvSpPr>
        <p:spPr>
          <a:xfrm>
            <a:off x="10674368" y="3863718"/>
            <a:ext cx="245577" cy="16279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4F2D4B-3C9A-0FC6-9258-C3E3E4C79ECB}"/>
              </a:ext>
            </a:extLst>
          </p:cNvPr>
          <p:cNvCxnSpPr>
            <a:cxnSpLocks/>
          </p:cNvCxnSpPr>
          <p:nvPr/>
        </p:nvCxnSpPr>
        <p:spPr>
          <a:xfrm>
            <a:off x="10674368" y="4076817"/>
            <a:ext cx="245577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2FE28E-3BBE-471D-43E4-E58B1929A9BE}"/>
              </a:ext>
            </a:extLst>
          </p:cNvPr>
          <p:cNvCxnSpPr>
            <a:cxnSpLocks/>
          </p:cNvCxnSpPr>
          <p:nvPr/>
        </p:nvCxnSpPr>
        <p:spPr>
          <a:xfrm>
            <a:off x="10667117" y="5267051"/>
            <a:ext cx="245577" cy="0"/>
          </a:xfrm>
          <a:prstGeom prst="line">
            <a:avLst/>
          </a:prstGeom>
          <a:ln w="28575">
            <a:solidFill>
              <a:srgbClr val="8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18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FFAE-08D4-3BF4-02E8-B066A65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3D29C8-4763-4FE0-3C18-517B9E7A333D}"/>
              </a:ext>
            </a:extLst>
          </p:cNvPr>
          <p:cNvGrpSpPr/>
          <p:nvPr/>
        </p:nvGrpSpPr>
        <p:grpSpPr>
          <a:xfrm>
            <a:off x="6216648" y="365477"/>
            <a:ext cx="4651375" cy="2542585"/>
            <a:chOff x="6985001" y="2226561"/>
            <a:chExt cx="4651375" cy="2542585"/>
          </a:xfrm>
        </p:grpSpPr>
        <p:pic>
          <p:nvPicPr>
            <p:cNvPr id="23" name="Graphic 22" descr="Confused person with solid fill">
              <a:extLst>
                <a:ext uri="{FF2B5EF4-FFF2-40B4-BE49-F238E27FC236}">
                  <a16:creationId xmlns:a16="http://schemas.microsoft.com/office/drawing/2014/main" id="{FB6AAA6A-A284-45E4-BDC3-08D898F6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50276" y="2648837"/>
              <a:ext cx="1371600" cy="1371600"/>
            </a:xfrm>
            <a:prstGeom prst="rect">
              <a:avLst/>
            </a:prstGeom>
          </p:spPr>
        </p:pic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8D585DF1-698A-9B5A-049C-D40F736EDD6E}"/>
                </a:ext>
              </a:extLst>
            </p:cNvPr>
            <p:cNvSpPr/>
            <p:nvPr/>
          </p:nvSpPr>
          <p:spPr>
            <a:xfrm>
              <a:off x="6985001" y="2226561"/>
              <a:ext cx="1990725" cy="615950"/>
            </a:xfrm>
            <a:prstGeom prst="wedgeRoundRectCallout">
              <a:avLst>
                <a:gd name="adj1" fmla="val 45965"/>
                <a:gd name="adj2" fmla="val 769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What do you mean?</a:t>
              </a:r>
            </a:p>
          </p:txBody>
        </p:sp>
        <p:pic>
          <p:nvPicPr>
            <p:cNvPr id="26" name="Graphic 25" descr="Confused person with solid fill">
              <a:extLst>
                <a:ext uri="{FF2B5EF4-FFF2-40B4-BE49-F238E27FC236}">
                  <a16:creationId xmlns:a16="http://schemas.microsoft.com/office/drawing/2014/main" id="{DC9B0167-7C24-72E3-7F25-1B5C6996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3701" y="3397546"/>
              <a:ext cx="1371600" cy="1371600"/>
            </a:xfrm>
            <a:prstGeom prst="rect">
              <a:avLst/>
            </a:prstGeom>
          </p:spPr>
        </p:pic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1D5E812B-DA06-6CDD-BC0E-A0FB9EDAB973}"/>
                </a:ext>
              </a:extLst>
            </p:cNvPr>
            <p:cNvSpPr/>
            <p:nvPr/>
          </p:nvSpPr>
          <p:spPr>
            <a:xfrm>
              <a:off x="10093326" y="2842511"/>
              <a:ext cx="1543050" cy="615950"/>
            </a:xfrm>
            <a:prstGeom prst="wedgeRoundRectCallout">
              <a:avLst>
                <a:gd name="adj1" fmla="val -43335"/>
                <a:gd name="adj2" fmla="val 779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Give me examples!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F78F11-3825-0284-FA43-CE82D8D8C846}"/>
              </a:ext>
            </a:extLst>
          </p:cNvPr>
          <p:cNvGrpSpPr/>
          <p:nvPr/>
        </p:nvGrpSpPr>
        <p:grpSpPr>
          <a:xfrm>
            <a:off x="2435223" y="351928"/>
            <a:ext cx="3155950" cy="2369067"/>
            <a:chOff x="1022349" y="640759"/>
            <a:chExt cx="3155950" cy="2369067"/>
          </a:xfrm>
        </p:grpSpPr>
        <p:pic>
          <p:nvPicPr>
            <p:cNvPr id="32" name="Graphic 31" descr="Confused person with solid fill">
              <a:extLst>
                <a:ext uri="{FF2B5EF4-FFF2-40B4-BE49-F238E27FC236}">
                  <a16:creationId xmlns:a16="http://schemas.microsoft.com/office/drawing/2014/main" id="{1547D751-96F5-1CCE-DD7D-649223DAC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349" y="1638226"/>
              <a:ext cx="1371600" cy="1371600"/>
            </a:xfrm>
            <a:prstGeom prst="rect">
              <a:avLst/>
            </a:prstGeom>
          </p:spPr>
        </p:pic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E02212E9-4F7B-A216-2025-E38F25F676D8}"/>
                </a:ext>
              </a:extLst>
            </p:cNvPr>
            <p:cNvSpPr/>
            <p:nvPr/>
          </p:nvSpPr>
          <p:spPr>
            <a:xfrm>
              <a:off x="1555749" y="640759"/>
              <a:ext cx="2622550" cy="812800"/>
            </a:xfrm>
            <a:prstGeom prst="wedgeRoundRectCallout">
              <a:avLst>
                <a:gd name="adj1" fmla="val -38141"/>
                <a:gd name="adj2" fmla="val 81057"/>
                <a:gd name="adj3" fmla="val 16667"/>
              </a:avLst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System performance changes overtime!</a:t>
              </a:r>
            </a:p>
          </p:txBody>
        </p:sp>
      </p:grpSp>
      <p:sp>
        <p:nvSpPr>
          <p:cNvPr id="39" name="Right Brace 38">
            <a:extLst>
              <a:ext uri="{FF2B5EF4-FFF2-40B4-BE49-F238E27FC236}">
                <a16:creationId xmlns:a16="http://schemas.microsoft.com/office/drawing/2014/main" id="{2885D8E4-59C9-2C87-2E71-92CD175A9C1D}"/>
              </a:ext>
            </a:extLst>
          </p:cNvPr>
          <p:cNvSpPr/>
          <p:nvPr/>
        </p:nvSpPr>
        <p:spPr>
          <a:xfrm>
            <a:off x="8056564" y="3206157"/>
            <a:ext cx="406396" cy="2457449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FB6B24-0B7C-50D3-C9D7-CFC7178A0D3C}"/>
              </a:ext>
            </a:extLst>
          </p:cNvPr>
          <p:cNvSpPr txBox="1"/>
          <p:nvPr/>
        </p:nvSpPr>
        <p:spPr>
          <a:xfrm>
            <a:off x="8515348" y="3834716"/>
            <a:ext cx="393403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Examples of Concept Drifts!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EEDC-66F5-B8AA-DB3A-428D20904EE7}"/>
              </a:ext>
            </a:extLst>
          </p:cNvPr>
          <p:cNvSpPr txBox="1">
            <a:spLocks/>
          </p:cNvSpPr>
          <p:nvPr/>
        </p:nvSpPr>
        <p:spPr>
          <a:xfrm>
            <a:off x="1190622" y="3307169"/>
            <a:ext cx="7016751" cy="22554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"/>
                <a:cs typeface="Arial"/>
              </a:rPr>
              <a:t>Hardware degradation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/>
                <a:cs typeface="Arial"/>
              </a:rPr>
              <a:t>(Black-Box problem diagnosis in parallel file systems, FAST’20)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"/>
                <a:cs typeface="Arial"/>
              </a:rPr>
              <a:t>Hardware replacement and anomalies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/>
                <a:cs typeface="Arial"/>
              </a:rPr>
              <a:t>(Fail-Slow at scale: Evidence of hardware performance faults in large productions systems, FAST’18)</a:t>
            </a:r>
            <a:br>
              <a:rPr lang="en-US" sz="1800" dirty="0">
                <a:solidFill>
                  <a:schemeClr val="tx1"/>
                </a:solidFill>
                <a:latin typeface="Helvetica"/>
                <a:cs typeface="Arial"/>
              </a:rPr>
            </a:br>
            <a:endParaRPr lang="en-US" sz="6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Helvetica"/>
                <a:cs typeface="Arial"/>
              </a:rPr>
              <a:t>Software upgrades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/>
                <a:cs typeface="Arial"/>
              </a:rPr>
              <a:t>(A year in the life of a parallel file system, SC’18)</a:t>
            </a:r>
          </a:p>
        </p:txBody>
      </p:sp>
    </p:spTree>
    <p:extLst>
      <p:ext uri="{BB962C8B-B14F-4D97-AF65-F5344CB8AC3E}">
        <p14:creationId xmlns:p14="http://schemas.microsoft.com/office/powerpoint/2010/main" val="2537472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E65393-40B4-FAF3-34FC-A6A3068DC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B2EBD-8E8A-A71C-38EB-482C0D3E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Arial"/>
              </a:rPr>
              <a:t>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1299C-6235-A21D-F560-1E65E1CC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62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BD2DC-9ACC-1233-CBD7-1DA37169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A927C6D-A839-F5E6-F58D-0D714AC8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DATASET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54827C9-F105-9713-135E-92A09BC54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1533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C645D5-9983-59DE-6569-7FFF47DD0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55" y="2815467"/>
            <a:ext cx="6436840" cy="1595539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+mn-lt"/>
                <a:cs typeface="Arial"/>
              </a:rPr>
              <a:t>Collected from Cori (Cray XC40) at NERSC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+mn-lt"/>
              </a:rPr>
              <a:t>Consists of 8 production applications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+mn-lt"/>
              </a:rPr>
              <a:t>Two major software upgrades were performed during this study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AE103-3B13-9FBB-02AF-12E4363F0B03}"/>
              </a:ext>
            </a:extLst>
          </p:cNvPr>
          <p:cNvGrpSpPr/>
          <p:nvPr/>
        </p:nvGrpSpPr>
        <p:grpSpPr>
          <a:xfrm>
            <a:off x="7060365" y="1688089"/>
            <a:ext cx="4228453" cy="3825746"/>
            <a:chOff x="6991871" y="1503759"/>
            <a:chExt cx="4228453" cy="38257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6A401E-D8DA-04D9-8C2A-B5773A943296}"/>
                </a:ext>
              </a:extLst>
            </p:cNvPr>
            <p:cNvSpPr/>
            <p:nvPr/>
          </p:nvSpPr>
          <p:spPr>
            <a:xfrm>
              <a:off x="9077017" y="2937553"/>
              <a:ext cx="1958533" cy="1001730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A760ED3-E00A-B1F5-D208-FB9EF1B77C37}"/>
                </a:ext>
              </a:extLst>
            </p:cNvPr>
            <p:cNvSpPr/>
            <p:nvPr/>
          </p:nvSpPr>
          <p:spPr>
            <a:xfrm>
              <a:off x="6991871" y="1959030"/>
              <a:ext cx="2281281" cy="4442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ysClr val="windowText" lastClr="000000"/>
                  </a:solidFill>
                </a:rPr>
                <a:t>CORI (CRAY XC40)</a:t>
              </a:r>
            </a:p>
          </p:txBody>
        </p:sp>
        <p:pic>
          <p:nvPicPr>
            <p:cNvPr id="16" name="Graphic 15" descr="Construction worker male with solid fill">
              <a:extLst>
                <a:ext uri="{FF2B5EF4-FFF2-40B4-BE49-F238E27FC236}">
                  <a16:creationId xmlns:a16="http://schemas.microsoft.com/office/drawing/2014/main" id="{2F05214C-E088-28C1-59A8-7F90ABC6C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75069" y="1503759"/>
              <a:ext cx="1391488" cy="13914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1BF572-1246-3457-DE63-CABF21C6D6B8}"/>
                </a:ext>
              </a:extLst>
            </p:cNvPr>
            <p:cNvSpPr txBox="1"/>
            <p:nvPr/>
          </p:nvSpPr>
          <p:spPr>
            <a:xfrm>
              <a:off x="9500057" y="2756424"/>
              <a:ext cx="11588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>
                  <a:latin typeface="Arial"/>
                  <a:cs typeface="Helvetica"/>
                </a:rPr>
                <a:t>TOKIO </a:t>
              </a:r>
              <a:r>
                <a:rPr lang="en-US" sz="1200" b="1">
                  <a:latin typeface="Arial"/>
                  <a:cs typeface="Helvetica"/>
                </a:rPr>
                <a:t>[1]</a:t>
              </a:r>
            </a:p>
          </p:txBody>
        </p:sp>
        <p:pic>
          <p:nvPicPr>
            <p:cNvPr id="22" name="Graphic 21" descr="Magnifying glass with solid fill">
              <a:extLst>
                <a:ext uri="{FF2B5EF4-FFF2-40B4-BE49-F238E27FC236}">
                  <a16:creationId xmlns:a16="http://schemas.microsoft.com/office/drawing/2014/main" id="{C737D9B3-AEC5-0E85-4F3B-23980130F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27183" y="1919998"/>
              <a:ext cx="695744" cy="695744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FDECAB1-153D-AEEE-4C0C-09DAF3FE5510}"/>
                </a:ext>
              </a:extLst>
            </p:cNvPr>
            <p:cNvCxnSpPr/>
            <p:nvPr/>
          </p:nvCxnSpPr>
          <p:spPr>
            <a:xfrm>
              <a:off x="10054261" y="4114236"/>
              <a:ext cx="0" cy="5841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216989-C91B-9E7D-136E-CCEBD6D83F39}"/>
                </a:ext>
              </a:extLst>
            </p:cNvPr>
            <p:cNvSpPr/>
            <p:nvPr/>
          </p:nvSpPr>
          <p:spPr>
            <a:xfrm>
              <a:off x="9103806" y="2858504"/>
              <a:ext cx="1913024" cy="12490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cs typeface="Arial"/>
                </a:rPr>
                <a:t>Darshan </a:t>
              </a:r>
              <a:r>
                <a:rPr lang="en-US" sz="1000">
                  <a:solidFill>
                    <a:schemeClr val="tx1"/>
                  </a:solidFill>
                  <a:cs typeface="Arial"/>
                </a:rPr>
                <a:t>[2]</a:t>
              </a:r>
              <a:endParaRPr lang="en-US" sz="1000">
                <a:solidFill>
                  <a:schemeClr val="tx1"/>
                </a:solidFill>
                <a:cs typeface="Helvetica"/>
              </a:endParaRPr>
            </a:p>
            <a:p>
              <a:pPr algn="ctr"/>
              <a:r>
                <a:rPr lang="en-US" sz="1600">
                  <a:solidFill>
                    <a:schemeClr val="tx1"/>
                  </a:solidFill>
                  <a:cs typeface="Arial"/>
                </a:rPr>
                <a:t>LMT </a:t>
              </a:r>
              <a:r>
                <a:rPr lang="en-US" sz="1000">
                  <a:solidFill>
                    <a:schemeClr val="tx1"/>
                  </a:solidFill>
                  <a:cs typeface="Arial"/>
                </a:rPr>
                <a:t>[3]</a:t>
              </a:r>
              <a:br>
                <a:rPr lang="en-US" sz="1600">
                  <a:cs typeface="Arial"/>
                </a:rPr>
              </a:br>
              <a:r>
                <a:rPr lang="en-US" sz="1600" err="1">
                  <a:solidFill>
                    <a:schemeClr val="tx1"/>
                  </a:solidFill>
                  <a:cs typeface="Arial"/>
                </a:rPr>
                <a:t>Slurm</a:t>
              </a:r>
              <a:r>
                <a:rPr lang="en-US" sz="1600">
                  <a:solidFill>
                    <a:schemeClr val="tx1"/>
                  </a:solidFill>
                  <a:cs typeface="Arial"/>
                </a:rPr>
                <a:t> statistics </a:t>
              </a:r>
              <a:r>
                <a:rPr lang="en-US" sz="1000">
                  <a:solidFill>
                    <a:schemeClr val="tx1"/>
                  </a:solidFill>
                  <a:cs typeface="Arial"/>
                </a:rPr>
                <a:t>[4]</a:t>
              </a:r>
              <a:endParaRPr lang="en-US" sz="1000">
                <a:solidFill>
                  <a:schemeClr val="tx1"/>
                </a:solidFill>
                <a:cs typeface="Helvetica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8A48325-D41F-F0C4-539C-99E2F8D2C884}"/>
                </a:ext>
              </a:extLst>
            </p:cNvPr>
            <p:cNvSpPr/>
            <p:nvPr/>
          </p:nvSpPr>
          <p:spPr>
            <a:xfrm>
              <a:off x="9383516" y="4798673"/>
              <a:ext cx="1352764" cy="5308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b="1">
                  <a:latin typeface="Arial"/>
                  <a:cs typeface="Helvetica"/>
                </a:rPr>
                <a:t>DATASET</a:t>
              </a:r>
              <a:endParaRPr lang="en-US">
                <a:latin typeface="Arial"/>
                <a:ea typeface="+mn-lt"/>
                <a:cs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82F394-B3C5-C761-2BC0-4B5E7A3C50DC}"/>
                </a:ext>
              </a:extLst>
            </p:cNvPr>
            <p:cNvSpPr txBox="1"/>
            <p:nvPr/>
          </p:nvSpPr>
          <p:spPr>
            <a:xfrm>
              <a:off x="10076994" y="4092064"/>
              <a:ext cx="114333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>
                  <a:latin typeface="Arial"/>
                  <a:cs typeface="Helvetica"/>
                </a:rPr>
                <a:t>Profiling outputs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089E92-6EDC-04DD-2B06-A8544A9E8FAD}"/>
              </a:ext>
            </a:extLst>
          </p:cNvPr>
          <p:cNvSpPr txBox="1"/>
          <p:nvPr/>
        </p:nvSpPr>
        <p:spPr>
          <a:xfrm>
            <a:off x="177490" y="5664208"/>
            <a:ext cx="7730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[1] TOKIO on </a:t>
            </a:r>
            <a:r>
              <a:rPr lang="en-US" sz="900" err="1">
                <a:solidFill>
                  <a:schemeClr val="bg2"/>
                </a:solidFill>
              </a:rPr>
              <a:t>ClusterStor</a:t>
            </a:r>
            <a:r>
              <a:rPr lang="en-US" sz="900">
                <a:solidFill>
                  <a:schemeClr val="bg2"/>
                </a:solidFill>
              </a:rPr>
              <a:t>: Connecting standard tools to enable holistic I/O performance analysis (Cray User Group ‘18)</a:t>
            </a:r>
          </a:p>
          <a:p>
            <a:r>
              <a:rPr lang="en-US" sz="900">
                <a:solidFill>
                  <a:schemeClr val="bg2"/>
                </a:solidFill>
              </a:rPr>
              <a:t>[2] Understanding and improving computational science storage access through continuous characterization (ACM Trans. Storage ‘11)</a:t>
            </a:r>
          </a:p>
          <a:p>
            <a:r>
              <a:rPr lang="en-US" sz="900">
                <a:solidFill>
                  <a:schemeClr val="bg2"/>
                </a:solidFill>
              </a:rPr>
              <a:t>[3] </a:t>
            </a:r>
            <a:r>
              <a:rPr lang="en-US" sz="900" err="1">
                <a:solidFill>
                  <a:schemeClr val="bg2"/>
                </a:solidFill>
              </a:rPr>
              <a:t>Lustre</a:t>
            </a:r>
            <a:r>
              <a:rPr lang="en-US" sz="900">
                <a:solidFill>
                  <a:schemeClr val="bg2"/>
                </a:solidFill>
              </a:rPr>
              <a:t> monitoring tools (</a:t>
            </a:r>
            <a:r>
              <a:rPr lang="en-US" sz="90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https://github.com/LLNL/lmt</a:t>
            </a:r>
            <a:r>
              <a:rPr lang="en-US" sz="900">
                <a:solidFill>
                  <a:schemeClr val="bg2"/>
                </a:solidFill>
              </a:rPr>
              <a:t>)</a:t>
            </a:r>
          </a:p>
          <a:p>
            <a:r>
              <a:rPr lang="en-US" sz="900">
                <a:solidFill>
                  <a:schemeClr val="bg2"/>
                </a:solidFill>
              </a:rPr>
              <a:t>[4] SLURM: Simple </a:t>
            </a:r>
            <a:r>
              <a:rPr lang="en-US" sz="900" err="1">
                <a:solidFill>
                  <a:schemeClr val="bg2"/>
                </a:solidFill>
              </a:rPr>
              <a:t>linux</a:t>
            </a:r>
            <a:r>
              <a:rPr lang="en-US" sz="900">
                <a:solidFill>
                  <a:schemeClr val="bg2"/>
                </a:solidFill>
              </a:rPr>
              <a:t> utility for resource management (Job Scheduling Strategies for Parallel Processing ‘03)</a:t>
            </a:r>
          </a:p>
        </p:txBody>
      </p:sp>
    </p:spTree>
    <p:extLst>
      <p:ext uri="{BB962C8B-B14F-4D97-AF65-F5344CB8AC3E}">
        <p14:creationId xmlns:p14="http://schemas.microsoft.com/office/powerpoint/2010/main" val="2694860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FA9741-F637-590B-810B-87D7CE25D487}"/>
              </a:ext>
            </a:extLst>
          </p:cNvPr>
          <p:cNvSpPr/>
          <p:nvPr/>
        </p:nvSpPr>
        <p:spPr>
          <a:xfrm>
            <a:off x="649832" y="2012585"/>
            <a:ext cx="5565166" cy="3377347"/>
          </a:xfrm>
          <a:prstGeom prst="rect">
            <a:avLst/>
          </a:prstGeom>
          <a:noFill/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BD2DC-9ACC-1233-CBD7-1DA37169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A927C6D-A839-F5E6-F58D-0D714AC8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DATASET VARIABLES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15BBE00-3F51-84BB-F25D-E99389AAD4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53313"/>
              </p:ext>
            </p:extLst>
          </p:nvPr>
        </p:nvGraphicFramePr>
        <p:xfrm>
          <a:off x="788386" y="2216230"/>
          <a:ext cx="5284669" cy="305943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70910">
                  <a:extLst>
                    <a:ext uri="{9D8B030D-6E8A-4147-A177-3AD203B41FA5}">
                      <a16:colId xmlns:a16="http://schemas.microsoft.com/office/drawing/2014/main" val="3509961791"/>
                    </a:ext>
                  </a:extLst>
                </a:gridCol>
                <a:gridCol w="2235896">
                  <a:extLst>
                    <a:ext uri="{9D8B030D-6E8A-4147-A177-3AD203B41FA5}">
                      <a16:colId xmlns:a16="http://schemas.microsoft.com/office/drawing/2014/main" val="593862537"/>
                    </a:ext>
                  </a:extLst>
                </a:gridCol>
                <a:gridCol w="1377863">
                  <a:extLst>
                    <a:ext uri="{9D8B030D-6E8A-4147-A177-3AD203B41FA5}">
                      <a16:colId xmlns:a16="http://schemas.microsoft.com/office/drawing/2014/main" val="75762009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Metric</a:t>
                      </a:r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Description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Tool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5210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Perc_OST_Full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% OST fullness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11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Ave_OSS_CPU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OSS CPU load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8977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Ave_MDS_CPU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MDS CPU load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78356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Num_Conc_Jobs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concurrent jobs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latin typeface="+mn-lt"/>
                          <a:cs typeface="Arial"/>
                        </a:rPr>
                        <a:t>Slurm</a:t>
                      </a:r>
                      <a:endParaRPr lang="en-US" sz="1200" b="0" i="0" dirty="0">
                        <a:latin typeface="+mn-lt"/>
                        <a:cs typeface="Arial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18548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FS_Read_Vol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read volume across FS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48605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FS_Write_Vol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write volume across FS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5958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Num_Mkdir_Op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 mkdir operations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35571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Num_Rename_Op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rename operations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8851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Num_Rmdir_Op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 rmdir operations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Num_Unlink_Op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unlink operations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800442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50431E-6725-8297-356E-F5F1AE153CAC}"/>
                  </a:ext>
                </a:extLst>
              </p:cNvPr>
              <p:cNvSpPr txBox="1"/>
              <p:nvPr/>
            </p:nvSpPr>
            <p:spPr>
              <a:xfrm>
                <a:off x="1501414" y="1825522"/>
                <a:ext cx="388053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</a:rPr>
                  <a:t>I/O Profiling Data as Features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𝓧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50431E-6725-8297-356E-F5F1AE153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414" y="1825522"/>
                <a:ext cx="3880536" cy="369332"/>
              </a:xfrm>
              <a:prstGeom prst="rect">
                <a:avLst/>
              </a:prstGeom>
              <a:blipFill>
                <a:blip r:embed="rId2"/>
                <a:stretch>
                  <a:fillRect t="-6349" b="-2222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8CC492D-F149-8758-725F-7A841D8878EF}"/>
              </a:ext>
            </a:extLst>
          </p:cNvPr>
          <p:cNvGrpSpPr/>
          <p:nvPr/>
        </p:nvGrpSpPr>
        <p:grpSpPr>
          <a:xfrm>
            <a:off x="6810900" y="1825522"/>
            <a:ext cx="4794603" cy="1411901"/>
            <a:chOff x="6691902" y="1905055"/>
            <a:chExt cx="4794603" cy="10976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C85BCA-4140-EC41-64B8-66886995529F}"/>
                </a:ext>
              </a:extLst>
            </p:cNvPr>
            <p:cNvSpPr/>
            <p:nvPr/>
          </p:nvSpPr>
          <p:spPr>
            <a:xfrm>
              <a:off x="6691902" y="2226922"/>
              <a:ext cx="4794603" cy="775746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4B3B864-756C-5614-FDDE-ABF7A5D79D0E}"/>
                    </a:ext>
                  </a:extLst>
                </p:cNvPr>
                <p:cNvSpPr txBox="1"/>
                <p:nvPr/>
              </p:nvSpPr>
              <p:spPr>
                <a:xfrm>
                  <a:off x="6963993" y="1905055"/>
                  <a:ext cx="4277815" cy="5024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tx1"/>
                      </a:solidFill>
                    </a:rPr>
                    <a:t>Darshan Aggregation of Performance Statistics as output variable (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b="1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4B3B864-756C-5614-FDDE-ABF7A5D79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3993" y="1905055"/>
                  <a:ext cx="4277815" cy="502458"/>
                </a:xfrm>
                <a:prstGeom prst="rect">
                  <a:avLst/>
                </a:prstGeom>
                <a:blipFill>
                  <a:blip r:embed="rId3"/>
                  <a:stretch>
                    <a:fillRect l="-997" t="-4717" r="-1994" b="-1415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453546-2812-7449-0909-467B70AD305B}"/>
              </a:ext>
            </a:extLst>
          </p:cNvPr>
          <p:cNvGrpSpPr/>
          <p:nvPr/>
        </p:nvGrpSpPr>
        <p:grpSpPr>
          <a:xfrm>
            <a:off x="6810900" y="3429000"/>
            <a:ext cx="4794603" cy="1960932"/>
            <a:chOff x="6691902" y="2961687"/>
            <a:chExt cx="4794603" cy="19609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70A9C1-6A1E-F10F-F4C1-595BDFBC285B}"/>
                </a:ext>
              </a:extLst>
            </p:cNvPr>
            <p:cNvSpPr txBox="1"/>
            <p:nvPr/>
          </p:nvSpPr>
          <p:spPr>
            <a:xfrm>
              <a:off x="6886936" y="3331019"/>
              <a:ext cx="439768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First data distribution will be labeled as 1</a:t>
              </a:r>
              <a:endParaRPr lang="en-US"/>
            </a:p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Second data distribution labeled as 2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.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. </a:t>
              </a:r>
            </a:p>
            <a:p>
              <a:pPr algn="ctr"/>
              <a:r>
                <a:rPr lang="en-US" i="1">
                  <a:solidFill>
                    <a:srgbClr val="000000"/>
                  </a:solidFill>
                  <a:cs typeface="Arial"/>
                </a:rPr>
                <a:t>n</a:t>
              </a:r>
              <a:r>
                <a:rPr lang="en-US" baseline="30000">
                  <a:solidFill>
                    <a:srgbClr val="000000"/>
                  </a:solidFill>
                  <a:cs typeface="Arial"/>
                </a:rPr>
                <a:t>th</a:t>
              </a:r>
              <a:r>
                <a:rPr lang="en-US">
                  <a:solidFill>
                    <a:srgbClr val="000000"/>
                  </a:solidFill>
                  <a:cs typeface="Arial"/>
                </a:rPr>
                <a:t> data </a:t>
              </a:r>
              <a:r>
                <a:rPr lang="en-US">
                  <a:solidFill>
                    <a:srgbClr val="000000"/>
                  </a:solidFill>
                  <a:cs typeface="Helvetica"/>
                </a:rPr>
                <a:t>distribution</a:t>
              </a:r>
              <a:r>
                <a:rPr lang="en-US">
                  <a:solidFill>
                    <a:srgbClr val="000000"/>
                  </a:solidFill>
                  <a:cs typeface="Arial"/>
                </a:rPr>
                <a:t> will be labeled as </a:t>
              </a:r>
              <a:r>
                <a:rPr lang="en-US" i="1">
                  <a:solidFill>
                    <a:srgbClr val="000000"/>
                  </a:solidFill>
                  <a:cs typeface="Arial"/>
                </a:rPr>
                <a:t>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D38B5D-6ED5-2BEC-12A7-703176B145A7}"/>
                </a:ext>
              </a:extLst>
            </p:cNvPr>
            <p:cNvSpPr/>
            <p:nvPr/>
          </p:nvSpPr>
          <p:spPr>
            <a:xfrm>
              <a:off x="6691902" y="3143034"/>
              <a:ext cx="4794603" cy="1779585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B89DFBC-BF2C-4A27-257F-C460B8E1DE46}"/>
                    </a:ext>
                  </a:extLst>
                </p:cNvPr>
                <p:cNvSpPr txBox="1"/>
                <p:nvPr/>
              </p:nvSpPr>
              <p:spPr>
                <a:xfrm>
                  <a:off x="7864194" y="2961687"/>
                  <a:ext cx="244316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tx1"/>
                      </a:solidFill>
                    </a:rPr>
                    <a:t>Task label (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a14:m>
                  <a:r>
                    <a:rPr lang="en-US" b="1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B89DFBC-BF2C-4A27-257F-C460B8E1D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194" y="2961687"/>
                  <a:ext cx="2443163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b="-2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7C9993-1E5C-A32C-F346-E755E1CC5976}"/>
                  </a:ext>
                </a:extLst>
              </p:cNvPr>
              <p:cNvSpPr txBox="1"/>
              <p:nvPr/>
            </p:nvSpPr>
            <p:spPr>
              <a:xfrm>
                <a:off x="6956068" y="2455570"/>
                <a:ext cx="45198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As mentioned before, </a:t>
                </a:r>
                <a:endParaRPr lang="en-US" b="1" i="1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/>
                  <a:t> will be performance regimes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[1, 2, …, 10]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7C9993-1E5C-A32C-F346-E755E1CC5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068" y="2455570"/>
                <a:ext cx="4519862" cy="646331"/>
              </a:xfrm>
              <a:prstGeom prst="rect">
                <a:avLst/>
              </a:prstGeom>
              <a:blipFill>
                <a:blip r:embed="rId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8842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FA9741-F637-590B-810B-87D7CE25D487}"/>
              </a:ext>
            </a:extLst>
          </p:cNvPr>
          <p:cNvSpPr/>
          <p:nvPr/>
        </p:nvSpPr>
        <p:spPr>
          <a:xfrm>
            <a:off x="649832" y="2012585"/>
            <a:ext cx="5565166" cy="3377347"/>
          </a:xfrm>
          <a:prstGeom prst="rect">
            <a:avLst/>
          </a:prstGeom>
          <a:noFill/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BD2DC-9ACC-1233-CBD7-1DA37169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A927C6D-A839-F5E6-F58D-0D714AC8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DATASET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50431E-6725-8297-356E-F5F1AE153CAC}"/>
                  </a:ext>
                </a:extLst>
              </p:cNvPr>
              <p:cNvSpPr txBox="1"/>
              <p:nvPr/>
            </p:nvSpPr>
            <p:spPr>
              <a:xfrm>
                <a:off x="1501414" y="1825522"/>
                <a:ext cx="388053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</a:rPr>
                  <a:t>I/O Profiling Data as Features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𝓧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50431E-6725-8297-356E-F5F1AE153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414" y="1825522"/>
                <a:ext cx="3880536" cy="369332"/>
              </a:xfrm>
              <a:prstGeom prst="rect">
                <a:avLst/>
              </a:prstGeom>
              <a:blipFill>
                <a:blip r:embed="rId2"/>
                <a:stretch>
                  <a:fillRect t="-6349" b="-2222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8CC492D-F149-8758-725F-7A841D8878EF}"/>
              </a:ext>
            </a:extLst>
          </p:cNvPr>
          <p:cNvGrpSpPr/>
          <p:nvPr/>
        </p:nvGrpSpPr>
        <p:grpSpPr>
          <a:xfrm>
            <a:off x="6810900" y="1825522"/>
            <a:ext cx="4794603" cy="1411901"/>
            <a:chOff x="6691902" y="1905055"/>
            <a:chExt cx="4794603" cy="10976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C85BCA-4140-EC41-64B8-66886995529F}"/>
                </a:ext>
              </a:extLst>
            </p:cNvPr>
            <p:cNvSpPr/>
            <p:nvPr/>
          </p:nvSpPr>
          <p:spPr>
            <a:xfrm>
              <a:off x="6691902" y="2226922"/>
              <a:ext cx="4794603" cy="775746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4B3B864-756C-5614-FDDE-ABF7A5D79D0E}"/>
                    </a:ext>
                  </a:extLst>
                </p:cNvPr>
                <p:cNvSpPr txBox="1"/>
                <p:nvPr/>
              </p:nvSpPr>
              <p:spPr>
                <a:xfrm>
                  <a:off x="6963993" y="1905055"/>
                  <a:ext cx="4277815" cy="5024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tx1"/>
                      </a:solidFill>
                    </a:rPr>
                    <a:t>Darshan Aggregation of Performance Statistics as output variable (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b="1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4B3B864-756C-5614-FDDE-ABF7A5D79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3993" y="1905055"/>
                  <a:ext cx="4277815" cy="502458"/>
                </a:xfrm>
                <a:prstGeom prst="rect">
                  <a:avLst/>
                </a:prstGeom>
                <a:blipFill>
                  <a:blip r:embed="rId3"/>
                  <a:stretch>
                    <a:fillRect l="-997" t="-4717" r="-1994" b="-1415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453546-2812-7449-0909-467B70AD305B}"/>
              </a:ext>
            </a:extLst>
          </p:cNvPr>
          <p:cNvGrpSpPr/>
          <p:nvPr/>
        </p:nvGrpSpPr>
        <p:grpSpPr>
          <a:xfrm>
            <a:off x="6810900" y="3429000"/>
            <a:ext cx="4794603" cy="1960932"/>
            <a:chOff x="6691902" y="2961687"/>
            <a:chExt cx="4794603" cy="19609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70A9C1-6A1E-F10F-F4C1-595BDFBC285B}"/>
                </a:ext>
              </a:extLst>
            </p:cNvPr>
            <p:cNvSpPr txBox="1"/>
            <p:nvPr/>
          </p:nvSpPr>
          <p:spPr>
            <a:xfrm>
              <a:off x="6886936" y="3331019"/>
              <a:ext cx="439768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First data distribution will be labeled as 1</a:t>
              </a:r>
              <a:endParaRPr lang="en-US"/>
            </a:p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Second data distribution labeled as 2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.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  <a:cs typeface="Helvetica"/>
                </a:rPr>
                <a:t>. </a:t>
              </a:r>
            </a:p>
            <a:p>
              <a:pPr algn="ctr"/>
              <a:r>
                <a:rPr lang="en-US" i="1">
                  <a:solidFill>
                    <a:srgbClr val="000000"/>
                  </a:solidFill>
                  <a:cs typeface="Arial"/>
                </a:rPr>
                <a:t>n</a:t>
              </a:r>
              <a:r>
                <a:rPr lang="en-US" baseline="30000">
                  <a:solidFill>
                    <a:srgbClr val="000000"/>
                  </a:solidFill>
                  <a:cs typeface="Arial"/>
                </a:rPr>
                <a:t>th</a:t>
              </a:r>
              <a:r>
                <a:rPr lang="en-US">
                  <a:solidFill>
                    <a:srgbClr val="000000"/>
                  </a:solidFill>
                  <a:cs typeface="Arial"/>
                </a:rPr>
                <a:t> data </a:t>
              </a:r>
              <a:r>
                <a:rPr lang="en-US">
                  <a:solidFill>
                    <a:srgbClr val="000000"/>
                  </a:solidFill>
                  <a:cs typeface="Helvetica"/>
                </a:rPr>
                <a:t>distribution</a:t>
              </a:r>
              <a:r>
                <a:rPr lang="en-US">
                  <a:solidFill>
                    <a:srgbClr val="000000"/>
                  </a:solidFill>
                  <a:cs typeface="Arial"/>
                </a:rPr>
                <a:t> will be labeled as </a:t>
              </a:r>
              <a:r>
                <a:rPr lang="en-US" i="1">
                  <a:solidFill>
                    <a:srgbClr val="000000"/>
                  </a:solidFill>
                  <a:cs typeface="Arial"/>
                </a:rPr>
                <a:t>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D38B5D-6ED5-2BEC-12A7-703176B145A7}"/>
                </a:ext>
              </a:extLst>
            </p:cNvPr>
            <p:cNvSpPr/>
            <p:nvPr/>
          </p:nvSpPr>
          <p:spPr>
            <a:xfrm>
              <a:off x="6691902" y="3143034"/>
              <a:ext cx="4794603" cy="1779585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B89DFBC-BF2C-4A27-257F-C460B8E1DE46}"/>
                    </a:ext>
                  </a:extLst>
                </p:cNvPr>
                <p:cNvSpPr txBox="1"/>
                <p:nvPr/>
              </p:nvSpPr>
              <p:spPr>
                <a:xfrm>
                  <a:off x="7864194" y="2961687"/>
                  <a:ext cx="244316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tx1"/>
                      </a:solidFill>
                    </a:rPr>
                    <a:t>Task label (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a14:m>
                  <a:r>
                    <a:rPr lang="en-US" b="1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B89DFBC-BF2C-4A27-257F-C460B8E1D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194" y="2961687"/>
                  <a:ext cx="2443163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b="-2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7C9993-1E5C-A32C-F346-E755E1CC5976}"/>
                  </a:ext>
                </a:extLst>
              </p:cNvPr>
              <p:cNvSpPr txBox="1"/>
              <p:nvPr/>
            </p:nvSpPr>
            <p:spPr>
              <a:xfrm>
                <a:off x="6956068" y="2455570"/>
                <a:ext cx="45198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As mentioned before, </a:t>
                </a:r>
                <a:endParaRPr lang="en-US" b="1" i="1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/>
                  <a:t> will be performance regimes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[1, 2, …, 10]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7C9993-1E5C-A32C-F346-E755E1CC5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068" y="2455570"/>
                <a:ext cx="4519862" cy="646331"/>
              </a:xfrm>
              <a:prstGeom prst="rect">
                <a:avLst/>
              </a:prstGeom>
              <a:blipFill>
                <a:blip r:embed="rId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C2FA7AB-E61F-8A49-E3E1-5CA7774D22B1}"/>
              </a:ext>
            </a:extLst>
          </p:cNvPr>
          <p:cNvSpPr/>
          <p:nvPr/>
        </p:nvSpPr>
        <p:spPr>
          <a:xfrm>
            <a:off x="6810900" y="5570433"/>
            <a:ext cx="4794603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cs typeface="Arial"/>
              </a:rPr>
              <a:t>This will give information regarding software upgrades!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D590CB2A-0138-AAF2-CA56-BBF866C9D529}"/>
              </a:ext>
            </a:extLst>
          </p:cNvPr>
          <p:cNvCxnSpPr>
            <a:cxnSpLocks/>
            <a:stCxn id="3" idx="1"/>
            <a:endCxn id="13" idx="1"/>
          </p:cNvCxnSpPr>
          <p:nvPr/>
        </p:nvCxnSpPr>
        <p:spPr>
          <a:xfrm rot="10800000">
            <a:off x="6810900" y="4500141"/>
            <a:ext cx="12700" cy="1413193"/>
          </a:xfrm>
          <a:prstGeom prst="bentConnector3">
            <a:avLst>
              <a:gd name="adj1" fmla="val 2475000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D0696795-E223-CCBB-4357-22E1BD8979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174717"/>
              </p:ext>
            </p:extLst>
          </p:nvPr>
        </p:nvGraphicFramePr>
        <p:xfrm>
          <a:off x="788386" y="2216230"/>
          <a:ext cx="5284669" cy="305943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70910">
                  <a:extLst>
                    <a:ext uri="{9D8B030D-6E8A-4147-A177-3AD203B41FA5}">
                      <a16:colId xmlns:a16="http://schemas.microsoft.com/office/drawing/2014/main" val="3509961791"/>
                    </a:ext>
                  </a:extLst>
                </a:gridCol>
                <a:gridCol w="2235896">
                  <a:extLst>
                    <a:ext uri="{9D8B030D-6E8A-4147-A177-3AD203B41FA5}">
                      <a16:colId xmlns:a16="http://schemas.microsoft.com/office/drawing/2014/main" val="593862537"/>
                    </a:ext>
                  </a:extLst>
                </a:gridCol>
                <a:gridCol w="1377863">
                  <a:extLst>
                    <a:ext uri="{9D8B030D-6E8A-4147-A177-3AD203B41FA5}">
                      <a16:colId xmlns:a16="http://schemas.microsoft.com/office/drawing/2014/main" val="75762009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Metric</a:t>
                      </a:r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Description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Tool</a:t>
                      </a:r>
                      <a:r>
                        <a:rPr lang="en-US" sz="12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5210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Perc_OST_Full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% OST fullness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11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Ave_OSS_CPU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OSS CPU load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8977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Ave_MDS_CPU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MDS CPU load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78356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Num_Conc_Jobs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concurrent jobs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latin typeface="+mn-lt"/>
                          <a:cs typeface="Arial"/>
                        </a:rPr>
                        <a:t>Slurm</a:t>
                      </a:r>
                      <a:endParaRPr lang="en-US" sz="1200" b="0" i="0" dirty="0">
                        <a:latin typeface="+mn-lt"/>
                        <a:cs typeface="Arial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18548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FS_Read_Vol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read volume across FS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48605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FS_Write_Vol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write volume across FS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5958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Num_Mkdir_Op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 mkdir operations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35571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Num_Rename_Op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rename operations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8851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Num_Rmdir_Op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 rmdir operations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Num_Unlink_Op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unlink operations</a:t>
                      </a:r>
                    </a:p>
                  </a:txBody>
                  <a:tcPr marL="62551" marR="62551" marT="31276" marB="31276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+mn-lt"/>
                          <a:cs typeface="Arial"/>
                        </a:rPr>
                        <a:t>LMT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8004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847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E65393-40B4-FAF3-34FC-A6A3068DC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B2EBD-8E8A-A71C-38EB-482C0D3E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Arial"/>
              </a:rPr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1299C-6235-A21D-F560-1E65E1CC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6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42A2F-B266-8258-D8B0-AB49299FA5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07839"/>
                <a:ext cx="10515600" cy="451806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>
                    <a:solidFill>
                      <a:schemeClr val="tx1"/>
                    </a:solidFill>
                  </a:rPr>
                  <a:t>While we train the model, task ID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is used for </a:t>
                </a:r>
              </a:p>
              <a:p>
                <a:pPr marL="0" indent="0" algn="ctr">
                  <a:buNone/>
                </a:pPr>
                <a:r>
                  <a:rPr lang="en-US">
                    <a:solidFill>
                      <a:schemeClr val="tx1"/>
                    </a:solidFill>
                  </a:rPr>
                  <a:t>splitting the data based on its distribution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42A2F-B266-8258-D8B0-AB49299FA5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07839"/>
                <a:ext cx="10515600" cy="451806"/>
              </a:xfrm>
              <a:blipFill>
                <a:blip r:embed="rId3"/>
                <a:stretch>
                  <a:fillRect t="-17568" b="-125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D7E0C7-A3D3-6281-7D0A-7EE0BC009C0A}"/>
              </a:ext>
            </a:extLst>
          </p:cNvPr>
          <p:cNvGrpSpPr/>
          <p:nvPr/>
        </p:nvGrpSpPr>
        <p:grpSpPr>
          <a:xfrm>
            <a:off x="604050" y="2722198"/>
            <a:ext cx="11021434" cy="2976863"/>
            <a:chOff x="604050" y="2722198"/>
            <a:chExt cx="11021434" cy="297686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C64E92-8B71-6C42-B432-F549383F41E5}"/>
                </a:ext>
              </a:extLst>
            </p:cNvPr>
            <p:cNvGrpSpPr/>
            <p:nvPr/>
          </p:nvGrpSpPr>
          <p:grpSpPr>
            <a:xfrm>
              <a:off x="604050" y="2722198"/>
              <a:ext cx="11021434" cy="2976863"/>
              <a:chOff x="604050" y="2722198"/>
              <a:chExt cx="11021434" cy="2976863"/>
            </a:xfrm>
          </p:grpSpPr>
          <p:grpSp>
            <p:nvGrpSpPr>
              <p:cNvPr id="1051" name="Group 1050">
                <a:extLst>
                  <a:ext uri="{FF2B5EF4-FFF2-40B4-BE49-F238E27FC236}">
                    <a16:creationId xmlns:a16="http://schemas.microsoft.com/office/drawing/2014/main" id="{CBF3D758-AF69-3D43-61D3-27D458D7FA72}"/>
                  </a:ext>
                </a:extLst>
              </p:cNvPr>
              <p:cNvGrpSpPr/>
              <p:nvPr/>
            </p:nvGrpSpPr>
            <p:grpSpPr>
              <a:xfrm>
                <a:off x="604050" y="2722198"/>
                <a:ext cx="11021434" cy="2976863"/>
                <a:chOff x="604050" y="2722198"/>
                <a:chExt cx="11021434" cy="2976863"/>
              </a:xfrm>
            </p:grpSpPr>
            <p:grpSp>
              <p:nvGrpSpPr>
                <p:cNvPr id="1024" name="Group 1023">
                  <a:extLst>
                    <a:ext uri="{FF2B5EF4-FFF2-40B4-BE49-F238E27FC236}">
                      <a16:creationId xmlns:a16="http://schemas.microsoft.com/office/drawing/2014/main" id="{16C3C066-4B54-2947-FFBE-BC8C032F6789}"/>
                    </a:ext>
                  </a:extLst>
                </p:cNvPr>
                <p:cNvGrpSpPr/>
                <p:nvPr/>
              </p:nvGrpSpPr>
              <p:grpSpPr>
                <a:xfrm>
                  <a:off x="605318" y="2722198"/>
                  <a:ext cx="11020166" cy="2370145"/>
                  <a:chOff x="300625" y="2486591"/>
                  <a:chExt cx="11020166" cy="2370145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1E4F2178-1D34-2C9A-017B-30981AB62196}"/>
                      </a:ext>
                    </a:extLst>
                  </p:cNvPr>
                  <p:cNvSpPr/>
                  <p:nvPr/>
                </p:nvSpPr>
                <p:spPr>
                  <a:xfrm>
                    <a:off x="300625" y="2648420"/>
                    <a:ext cx="1816273" cy="47442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/>
                      <a:t>Before 1</a:t>
                    </a:r>
                    <a:r>
                      <a:rPr lang="en-US" sz="1000" baseline="30000"/>
                      <a:t>st</a:t>
                    </a:r>
                    <a:r>
                      <a:rPr lang="en-US" sz="1000"/>
                      <a:t> Software Upgrade</a:t>
                    </a:r>
                  </a:p>
                </p:txBody>
              </p:sp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8AE5C44D-5E19-ADA2-8105-9C996B5474B8}"/>
                      </a:ext>
                    </a:extLst>
                  </p:cNvPr>
                  <p:cNvSpPr/>
                  <p:nvPr/>
                </p:nvSpPr>
                <p:spPr>
                  <a:xfrm>
                    <a:off x="300625" y="4350059"/>
                    <a:ext cx="1816273" cy="391389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/>
                      <a:t>After 2</a:t>
                    </a:r>
                    <a:r>
                      <a:rPr lang="en-US" sz="1000" baseline="30000"/>
                      <a:t>nd</a:t>
                    </a:r>
                    <a:r>
                      <a:rPr lang="en-US" sz="1000"/>
                      <a:t> Software Upgrade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3460BDE2-0485-955F-DA1E-96A783AC27CA}"/>
                      </a:ext>
                    </a:extLst>
                  </p:cNvPr>
                  <p:cNvSpPr/>
                  <p:nvPr/>
                </p:nvSpPr>
                <p:spPr>
                  <a:xfrm>
                    <a:off x="300625" y="3404994"/>
                    <a:ext cx="1816274" cy="60474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/>
                      <a:t>After 1</a:t>
                    </a:r>
                    <a:r>
                      <a:rPr lang="en-US" sz="1000" baseline="30000"/>
                      <a:t>st</a:t>
                    </a:r>
                    <a:r>
                      <a:rPr lang="en-US" sz="1000"/>
                      <a:t> Software Upgrade /</a:t>
                    </a:r>
                  </a:p>
                  <a:p>
                    <a:pPr algn="ctr"/>
                    <a:r>
                      <a:rPr lang="en-US" sz="1000"/>
                      <a:t>Before 2</a:t>
                    </a:r>
                    <a:r>
                      <a:rPr lang="en-US" sz="1000" baseline="30000"/>
                      <a:t>nd</a:t>
                    </a:r>
                    <a:r>
                      <a:rPr lang="en-US" sz="1000"/>
                      <a:t> Software Upgrade</a:t>
                    </a:r>
                  </a:p>
                </p:txBody>
              </p:sp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95046C03-E6C0-C985-11A8-CA53486E19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84697" b="67611"/>
                  <a:stretch/>
                </p:blipFill>
                <p:spPr>
                  <a:xfrm>
                    <a:off x="2206109" y="2558017"/>
                    <a:ext cx="539218" cy="657364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BB31EBBC-5CFD-1502-BFFB-46055F0C90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5852" r="53537" b="67611"/>
                  <a:stretch/>
                </p:blipFill>
                <p:spPr>
                  <a:xfrm>
                    <a:off x="2348613" y="3430725"/>
                    <a:ext cx="937945" cy="571624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95257C19-CCD4-47A9-4288-A360F47388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50814" r="1111" b="67655"/>
                  <a:stretch/>
                </p:blipFill>
                <p:spPr>
                  <a:xfrm>
                    <a:off x="2380873" y="4289174"/>
                    <a:ext cx="1421224" cy="56346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857A9BCE-4E5E-A5C6-7851-99519800DA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4004" b="67658"/>
                  <a:stretch/>
                </p:blipFill>
                <p:spPr>
                  <a:xfrm>
                    <a:off x="2205717" y="3431753"/>
                    <a:ext cx="178425" cy="564449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D7B4928D-8360-EEAE-C5B3-6DBFCF7161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4004" b="67658"/>
                  <a:stretch/>
                </p:blipFill>
                <p:spPr>
                  <a:xfrm>
                    <a:off x="2205717" y="4292287"/>
                    <a:ext cx="178425" cy="564449"/>
                  </a:xfrm>
                  <a:prstGeom prst="rect">
                    <a:avLst/>
                  </a:prstGeom>
                </p:spPr>
              </p:pic>
              <p:pic>
                <p:nvPicPr>
                  <p:cNvPr id="1026" name="Picture 2">
                    <a:extLst>
                      <a:ext uri="{FF2B5EF4-FFF2-40B4-BE49-F238E27FC236}">
                        <a16:creationId xmlns:a16="http://schemas.microsoft.com/office/drawing/2014/main" id="{9B261E11-4E37-0702-7DEA-91DD36CFF37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531" t="7549" r="5961" b="7749"/>
                  <a:stretch/>
                </p:blipFill>
                <p:spPr bwMode="auto">
                  <a:xfrm>
                    <a:off x="5471420" y="3430725"/>
                    <a:ext cx="1966587" cy="14091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F3F23C8D-A372-9A31-22FB-A65D4D12190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783493" y="3816249"/>
                        <a:ext cx="2537298" cy="64633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𝑃𝑒𝑟𝑓𝑜𝑟𝑚𝑎𝑛𝑐𝑒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𝑅𝑒𝑔𝑖𝑚𝑒</m:t>
                              </m:r>
                            </m:oMath>
                          </m:oMathPara>
                        </a14:m>
                        <a:endParaRPr lang="en-US" b="0">
                          <a:solidFill>
                            <a:schemeClr val="bg1"/>
                          </a:solidFill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1, 2, ... ,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10]</m:t>
                              </m:r>
                            </m:oMath>
                          </m:oMathPara>
                        </a14:m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F3F23C8D-A372-9A31-22FB-A65D4D12190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783493" y="3816249"/>
                        <a:ext cx="2537298" cy="646331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b="-8333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2" name="Elbow Connector 21">
                    <a:extLst>
                      <a:ext uri="{FF2B5EF4-FFF2-40B4-BE49-F238E27FC236}">
                        <a16:creationId xmlns:a16="http://schemas.microsoft.com/office/drawing/2014/main" id="{27D4BF0C-9250-D2DE-1829-41533645A89F}"/>
                      </a:ext>
                    </a:extLst>
                  </p:cNvPr>
                  <p:cNvCxnSpPr>
                    <a:cxnSpLocks/>
                    <a:stCxn id="10" idx="3"/>
                  </p:cNvCxnSpPr>
                  <p:nvPr/>
                </p:nvCxnSpPr>
                <p:spPr>
                  <a:xfrm>
                    <a:off x="2745327" y="2886699"/>
                    <a:ext cx="2597554" cy="1247589"/>
                  </a:xfrm>
                  <a:prstGeom prst="bentConnector3">
                    <a:avLst>
                      <a:gd name="adj1" fmla="val 70360"/>
                    </a:avLst>
                  </a:prstGeom>
                  <a:ln w="127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Elbow Connector 38">
                    <a:extLst>
                      <a:ext uri="{FF2B5EF4-FFF2-40B4-BE49-F238E27FC236}">
                        <a16:creationId xmlns:a16="http://schemas.microsoft.com/office/drawing/2014/main" id="{F004F2E8-124D-95ED-5B80-E5BB71CEEF32}"/>
                      </a:ext>
                    </a:extLst>
                  </p:cNvPr>
                  <p:cNvCxnSpPr>
                    <a:cxnSpLocks/>
                    <a:stCxn id="21" idx="3"/>
                  </p:cNvCxnSpPr>
                  <p:nvPr/>
                </p:nvCxnSpPr>
                <p:spPr>
                  <a:xfrm flipV="1">
                    <a:off x="3772087" y="4131214"/>
                    <a:ext cx="1570794" cy="437729"/>
                  </a:xfrm>
                  <a:prstGeom prst="bentConnector3">
                    <a:avLst>
                      <a:gd name="adj1" fmla="val 51232"/>
                    </a:avLst>
                  </a:prstGeom>
                  <a:ln w="127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A2434B9E-DD70-7417-E4C9-4336175287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857160" y="2486591"/>
                        <a:ext cx="835619" cy="3960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=1)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/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A2434B9E-DD70-7417-E4C9-4336175287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857160" y="2486591"/>
                        <a:ext cx="835619" cy="396006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923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D641D978-6399-2A25-84D7-B2A4B4D3A3D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857160" y="3313869"/>
                        <a:ext cx="835619" cy="3960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=2)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/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D641D978-6399-2A25-84D7-B2A4B4D3A3D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857160" y="3313869"/>
                        <a:ext cx="835619" cy="39600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923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F31623D7-4EDC-040D-D33C-078066B16CC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845223" y="4176949"/>
                        <a:ext cx="835619" cy="39600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=3)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/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F31623D7-4EDC-040D-D33C-078066B16C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845223" y="4176949"/>
                        <a:ext cx="835619" cy="396006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923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BA4BE108-8AEB-EF38-7AB8-C9BAA4080ACF}"/>
                      </a:ext>
                    </a:extLst>
                  </p:cNvPr>
                  <p:cNvCxnSpPr/>
                  <p:nvPr/>
                </p:nvCxnSpPr>
                <p:spPr>
                  <a:xfrm>
                    <a:off x="7527743" y="4139415"/>
                    <a:ext cx="1166014" cy="13275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25" name="Rectangle 1024">
                  <a:extLst>
                    <a:ext uri="{FF2B5EF4-FFF2-40B4-BE49-F238E27FC236}">
                      <a16:creationId xmlns:a16="http://schemas.microsoft.com/office/drawing/2014/main" id="{64A8A230-BCF1-4EB5-56A1-BAEA61330D97}"/>
                    </a:ext>
                  </a:extLst>
                </p:cNvPr>
                <p:cNvSpPr/>
                <p:nvPr/>
              </p:nvSpPr>
              <p:spPr>
                <a:xfrm>
                  <a:off x="604050" y="5307672"/>
                  <a:ext cx="1816273" cy="39138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/>
                    <a:t>After n</a:t>
                  </a:r>
                  <a:r>
                    <a:rPr lang="en-US" sz="1000" baseline="30000"/>
                    <a:t>th</a:t>
                  </a:r>
                  <a:r>
                    <a:rPr lang="en-US" sz="1000"/>
                    <a:t> Software Upgrade</a:t>
                  </a:r>
                </a:p>
              </p:txBody>
            </p:sp>
            <p:cxnSp>
              <p:nvCxnSpPr>
                <p:cNvPr id="1030" name="Elbow Connector 1029">
                  <a:extLst>
                    <a:ext uri="{FF2B5EF4-FFF2-40B4-BE49-F238E27FC236}">
                      <a16:creationId xmlns:a16="http://schemas.microsoft.com/office/drawing/2014/main" id="{D6B4E452-556E-5464-0BB9-7F08FE550DDC}"/>
                    </a:ext>
                  </a:extLst>
                </p:cNvPr>
                <p:cNvCxnSpPr>
                  <a:cxnSpLocks/>
                  <a:stCxn id="1025" idx="3"/>
                </p:cNvCxnSpPr>
                <p:nvPr/>
              </p:nvCxnSpPr>
              <p:spPr>
                <a:xfrm flipV="1">
                  <a:off x="2420323" y="4366821"/>
                  <a:ext cx="3227251" cy="1136546"/>
                </a:xfrm>
                <a:prstGeom prst="bentConnector3">
                  <a:avLst>
                    <a:gd name="adj1" fmla="val 76245"/>
                  </a:avLst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4" name="TextBox 1033">
                      <a:extLst>
                        <a:ext uri="{FF2B5EF4-FFF2-40B4-BE49-F238E27FC236}">
                          <a16:creationId xmlns:a16="http://schemas.microsoft.com/office/drawing/2014/main" id="{3DEDB75E-40BF-F70B-BCA5-992EE8AD91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0987" y="5116921"/>
                      <a:ext cx="835619" cy="3960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+1)</m:t>
                                </m:r>
                              </m:sub>
                            </m:sSub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1034" name="TextBox 1033">
                      <a:extLst>
                        <a:ext uri="{FF2B5EF4-FFF2-40B4-BE49-F238E27FC236}">
                          <a16:creationId xmlns:a16="http://schemas.microsoft.com/office/drawing/2014/main" id="{3DEDB75E-40BF-F70B-BCA5-992EE8AD91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30987" y="5116921"/>
                      <a:ext cx="835619" cy="396006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21168" b="-92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42" name="Elbow Connector 1041">
                  <a:extLst>
                    <a:ext uri="{FF2B5EF4-FFF2-40B4-BE49-F238E27FC236}">
                      <a16:creationId xmlns:a16="http://schemas.microsoft.com/office/drawing/2014/main" id="{8942D4DC-0951-768D-ABA0-8F0573B3BF17}"/>
                    </a:ext>
                  </a:extLst>
                </p:cNvPr>
                <p:cNvCxnSpPr>
                  <a:cxnSpLocks/>
                  <a:stCxn id="7" idx="3"/>
                </p:cNvCxnSpPr>
                <p:nvPr/>
              </p:nvCxnSpPr>
              <p:spPr>
                <a:xfrm>
                  <a:off x="3591251" y="3952144"/>
                  <a:ext cx="2056323" cy="417751"/>
                </a:xfrm>
                <a:prstGeom prst="bentConnector3">
                  <a:avLst>
                    <a:gd name="adj1" fmla="val 62649"/>
                  </a:avLst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6396E-E8C0-7583-5259-52B0976E63AF}"/>
                  </a:ext>
                </a:extLst>
              </p:cNvPr>
              <p:cNvSpPr txBox="1"/>
              <p:nvPr/>
            </p:nvSpPr>
            <p:spPr>
              <a:xfrm>
                <a:off x="1409434" y="4945592"/>
                <a:ext cx="205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/>
                  <a:t>.</a:t>
                </a:r>
              </a:p>
              <a:p>
                <a:r>
                  <a:rPr lang="en-US" sz="600" b="1"/>
                  <a:t>.</a:t>
                </a:r>
              </a:p>
              <a:p>
                <a:r>
                  <a:rPr lang="en-US" sz="600" b="1"/>
                  <a:t>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33437B-C974-08A7-FC22-529F80C743FE}"/>
                </a:ext>
              </a:extLst>
            </p:cNvPr>
            <p:cNvSpPr/>
            <p:nvPr/>
          </p:nvSpPr>
          <p:spPr>
            <a:xfrm>
              <a:off x="2723374" y="2818921"/>
              <a:ext cx="326645" cy="617915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22B2B9-D3BA-08CB-4055-B1614F83FB2F}"/>
                </a:ext>
              </a:extLst>
            </p:cNvPr>
            <p:cNvSpPr/>
            <p:nvPr/>
          </p:nvSpPr>
          <p:spPr>
            <a:xfrm>
              <a:off x="2692830" y="3686898"/>
              <a:ext cx="898421" cy="508813"/>
            </a:xfrm>
            <a:prstGeom prst="rect">
              <a:avLst/>
            </a:prstGeom>
            <a:solidFill>
              <a:schemeClr val="accent6">
                <a:lumMod val="75000"/>
                <a:lumOff val="25000"/>
                <a:alpha val="30000"/>
              </a:schemeClr>
            </a:solidFill>
            <a:ln>
              <a:solidFill>
                <a:schemeClr val="accent6">
                  <a:lumMod val="75000"/>
                  <a:lumOff val="2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2312D6-C924-69A2-14D6-2864F20BE0A7}"/>
                </a:ext>
              </a:extLst>
            </p:cNvPr>
            <p:cNvSpPr/>
            <p:nvPr/>
          </p:nvSpPr>
          <p:spPr>
            <a:xfrm>
              <a:off x="2671273" y="4544316"/>
              <a:ext cx="1405507" cy="520468"/>
            </a:xfrm>
            <a:prstGeom prst="rect">
              <a:avLst/>
            </a:prstGeom>
            <a:solidFill>
              <a:srgbClr val="39850D">
                <a:alpha val="40139"/>
              </a:srgbClr>
            </a:solidFill>
            <a:ln>
              <a:solidFill>
                <a:srgbClr val="39850D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9176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42A2F-B266-8258-D8B0-AB49299FA5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07839"/>
                <a:ext cx="10515600" cy="451806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>
                    <a:solidFill>
                      <a:schemeClr val="tx1"/>
                    </a:solidFill>
                  </a:rPr>
                  <a:t>While we train the model, task ID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is used for </a:t>
                </a:r>
              </a:p>
              <a:p>
                <a:pPr marL="0" indent="0" algn="ctr">
                  <a:buNone/>
                </a:pPr>
                <a:r>
                  <a:rPr lang="en-US">
                    <a:solidFill>
                      <a:schemeClr val="tx1"/>
                    </a:solidFill>
                  </a:rPr>
                  <a:t>splitting the data based on its distribution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42A2F-B266-8258-D8B0-AB49299FA5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07839"/>
                <a:ext cx="10515600" cy="451806"/>
              </a:xfrm>
              <a:blipFill>
                <a:blip r:embed="rId3"/>
                <a:stretch>
                  <a:fillRect t="-17568" b="-125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28FA3-A12C-6D81-7C98-B614CCCE2FE3}"/>
              </a:ext>
            </a:extLst>
          </p:cNvPr>
          <p:cNvSpPr txBox="1"/>
          <p:nvPr/>
        </p:nvSpPr>
        <p:spPr>
          <a:xfrm>
            <a:off x="7255823" y="5318245"/>
            <a:ext cx="4369661" cy="83099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We train the model similar to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class incremental settings!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C64E92-8B71-6C42-B432-F549383F41E5}"/>
              </a:ext>
            </a:extLst>
          </p:cNvPr>
          <p:cNvGrpSpPr/>
          <p:nvPr/>
        </p:nvGrpSpPr>
        <p:grpSpPr>
          <a:xfrm>
            <a:off x="604050" y="2722198"/>
            <a:ext cx="11021434" cy="2976863"/>
            <a:chOff x="604050" y="2722198"/>
            <a:chExt cx="11021434" cy="2976863"/>
          </a:xfrm>
        </p:grpSpPr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CBF3D758-AF69-3D43-61D3-27D458D7FA72}"/>
                </a:ext>
              </a:extLst>
            </p:cNvPr>
            <p:cNvGrpSpPr/>
            <p:nvPr/>
          </p:nvGrpSpPr>
          <p:grpSpPr>
            <a:xfrm>
              <a:off x="604050" y="2722198"/>
              <a:ext cx="11021434" cy="2976863"/>
              <a:chOff x="604050" y="2722198"/>
              <a:chExt cx="11021434" cy="2976863"/>
            </a:xfrm>
          </p:grpSpPr>
          <p:grpSp>
            <p:nvGrpSpPr>
              <p:cNvPr id="1024" name="Group 1023">
                <a:extLst>
                  <a:ext uri="{FF2B5EF4-FFF2-40B4-BE49-F238E27FC236}">
                    <a16:creationId xmlns:a16="http://schemas.microsoft.com/office/drawing/2014/main" id="{16C3C066-4B54-2947-FFBE-BC8C032F6789}"/>
                  </a:ext>
                </a:extLst>
              </p:cNvPr>
              <p:cNvGrpSpPr/>
              <p:nvPr/>
            </p:nvGrpSpPr>
            <p:grpSpPr>
              <a:xfrm>
                <a:off x="605318" y="2722198"/>
                <a:ext cx="11020166" cy="2370145"/>
                <a:chOff x="300625" y="2486591"/>
                <a:chExt cx="11020166" cy="2370145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E4F2178-1D34-2C9A-017B-30981AB62196}"/>
                    </a:ext>
                  </a:extLst>
                </p:cNvPr>
                <p:cNvSpPr/>
                <p:nvPr/>
              </p:nvSpPr>
              <p:spPr>
                <a:xfrm>
                  <a:off x="300625" y="2648420"/>
                  <a:ext cx="1816273" cy="4744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/>
                    <a:t>Before 1</a:t>
                  </a:r>
                  <a:r>
                    <a:rPr lang="en-US" sz="1000" baseline="30000"/>
                    <a:t>st</a:t>
                  </a:r>
                  <a:r>
                    <a:rPr lang="en-US" sz="1000"/>
                    <a:t> Software Upgrade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AE5C44D-5E19-ADA2-8105-9C996B5474B8}"/>
                    </a:ext>
                  </a:extLst>
                </p:cNvPr>
                <p:cNvSpPr/>
                <p:nvPr/>
              </p:nvSpPr>
              <p:spPr>
                <a:xfrm>
                  <a:off x="300625" y="4350059"/>
                  <a:ext cx="1816273" cy="39138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/>
                    <a:t>After 2</a:t>
                  </a:r>
                  <a:r>
                    <a:rPr lang="en-US" sz="1000" baseline="30000"/>
                    <a:t>nd</a:t>
                  </a:r>
                  <a:r>
                    <a:rPr lang="en-US" sz="1000"/>
                    <a:t> Software Upgrade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460BDE2-0485-955F-DA1E-96A783AC27CA}"/>
                    </a:ext>
                  </a:extLst>
                </p:cNvPr>
                <p:cNvSpPr/>
                <p:nvPr/>
              </p:nvSpPr>
              <p:spPr>
                <a:xfrm>
                  <a:off x="300625" y="3404994"/>
                  <a:ext cx="1816274" cy="60474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/>
                    <a:t>After 1</a:t>
                  </a:r>
                  <a:r>
                    <a:rPr lang="en-US" sz="1000" baseline="30000"/>
                    <a:t>st</a:t>
                  </a:r>
                  <a:r>
                    <a:rPr lang="en-US" sz="1000"/>
                    <a:t> Software Upgrade /</a:t>
                  </a:r>
                </a:p>
                <a:p>
                  <a:pPr algn="ctr"/>
                  <a:r>
                    <a:rPr lang="en-US" sz="1000"/>
                    <a:t>Before 2</a:t>
                  </a:r>
                  <a:r>
                    <a:rPr lang="en-US" sz="1000" baseline="30000"/>
                    <a:t>nd</a:t>
                  </a:r>
                  <a:r>
                    <a:rPr lang="en-US" sz="1000"/>
                    <a:t> Software Upgrade</a:t>
                  </a: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5046C03-E6C0-C985-11A8-CA53486E19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84697" b="67611"/>
                <a:stretch/>
              </p:blipFill>
              <p:spPr>
                <a:xfrm>
                  <a:off x="2206109" y="2558017"/>
                  <a:ext cx="539218" cy="657364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BB31EBBC-5CFD-1502-BFFB-46055F0C9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5852" r="53537" b="67611"/>
                <a:stretch/>
              </p:blipFill>
              <p:spPr>
                <a:xfrm>
                  <a:off x="2348613" y="3430725"/>
                  <a:ext cx="937945" cy="571624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95257C19-CCD4-47A9-4288-A360F47388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814" r="1111" b="67655"/>
                <a:stretch/>
              </p:blipFill>
              <p:spPr>
                <a:xfrm>
                  <a:off x="2380873" y="4289174"/>
                  <a:ext cx="1421224" cy="563460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57A9BCE-4E5E-A5C6-7851-99519800DA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94004" b="67658"/>
                <a:stretch/>
              </p:blipFill>
              <p:spPr>
                <a:xfrm>
                  <a:off x="2205717" y="3431753"/>
                  <a:ext cx="178425" cy="564449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7B4928D-8360-EEAE-C5B3-6DBFCF7161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94004" b="67658"/>
                <a:stretch/>
              </p:blipFill>
              <p:spPr>
                <a:xfrm>
                  <a:off x="2205717" y="4292287"/>
                  <a:ext cx="178425" cy="564449"/>
                </a:xfrm>
                <a:prstGeom prst="rect">
                  <a:avLst/>
                </a:prstGeom>
              </p:spPr>
            </p:pic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9B261E11-4E37-0702-7DEA-91DD36CFF3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31" t="7549" r="5961" b="7749"/>
                <a:stretch/>
              </p:blipFill>
              <p:spPr bwMode="auto">
                <a:xfrm>
                  <a:off x="5471420" y="3430725"/>
                  <a:ext cx="1966587" cy="14091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F3F23C8D-A372-9A31-22FB-A65D4D1219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83493" y="3816249"/>
                      <a:ext cx="2537298" cy="646331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𝑃𝑒𝑟𝑓𝑜𝑟𝑚𝑎𝑛𝑐𝑒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𝑅𝑒𝑔𝑖𝑚𝑒</m:t>
                            </m:r>
                          </m:oMath>
                        </m:oMathPara>
                      </a14:m>
                      <a:endParaRPr lang="en-US" b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1, 2, ... ,</m:t>
                            </m:r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10]</m:t>
                            </m:r>
                          </m:oMath>
                        </m:oMathPara>
                      </a14:m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F3F23C8D-A372-9A31-22FB-A65D4D12190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83493" y="3816249"/>
                      <a:ext cx="2537298" cy="64633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8333"/>
                      </a:stretch>
                    </a:blipFill>
                    <a:ln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" name="Elbow Connector 21">
                  <a:extLst>
                    <a:ext uri="{FF2B5EF4-FFF2-40B4-BE49-F238E27FC236}">
                      <a16:creationId xmlns:a16="http://schemas.microsoft.com/office/drawing/2014/main" id="{27D4BF0C-9250-D2DE-1829-41533645A89F}"/>
                    </a:ext>
                  </a:extLst>
                </p:cNvPr>
                <p:cNvCxnSpPr>
                  <a:cxnSpLocks/>
                  <a:stCxn id="10" idx="3"/>
                </p:cNvCxnSpPr>
                <p:nvPr/>
              </p:nvCxnSpPr>
              <p:spPr>
                <a:xfrm>
                  <a:off x="2745327" y="2886699"/>
                  <a:ext cx="2597554" cy="1247589"/>
                </a:xfrm>
                <a:prstGeom prst="bentConnector3">
                  <a:avLst>
                    <a:gd name="adj1" fmla="val 70360"/>
                  </a:avLst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Elbow Connector 38">
                  <a:extLst>
                    <a:ext uri="{FF2B5EF4-FFF2-40B4-BE49-F238E27FC236}">
                      <a16:creationId xmlns:a16="http://schemas.microsoft.com/office/drawing/2014/main" id="{F004F2E8-124D-95ED-5B80-E5BB71CEEF32}"/>
                    </a:ext>
                  </a:extLst>
                </p:cNvPr>
                <p:cNvCxnSpPr>
                  <a:cxnSpLocks/>
                  <a:stCxn id="21" idx="3"/>
                </p:cNvCxnSpPr>
                <p:nvPr/>
              </p:nvCxnSpPr>
              <p:spPr>
                <a:xfrm flipV="1">
                  <a:off x="3772087" y="4131214"/>
                  <a:ext cx="1570794" cy="437729"/>
                </a:xfrm>
                <a:prstGeom prst="bentConnector3">
                  <a:avLst>
                    <a:gd name="adj1" fmla="val 51232"/>
                  </a:avLst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A2434B9E-DD70-7417-E4C9-4336175287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7160" y="2486591"/>
                      <a:ext cx="835619" cy="3960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=1)</m:t>
                                </m:r>
                              </m:sub>
                            </m:sSub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A2434B9E-DD70-7417-E4C9-4336175287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57160" y="2486591"/>
                      <a:ext cx="835619" cy="39600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92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641D978-6399-2A25-84D7-B2A4B4D3A3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7160" y="3313869"/>
                      <a:ext cx="835619" cy="3960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=2)</m:t>
                                </m:r>
                              </m:sub>
                            </m:sSub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641D978-6399-2A25-84D7-B2A4B4D3A3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57160" y="3313869"/>
                      <a:ext cx="835619" cy="39600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92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F31623D7-4EDC-040D-D33C-078066B16C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45223" y="4176949"/>
                      <a:ext cx="835619" cy="3960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=3)</m:t>
                                </m:r>
                              </m:sub>
                            </m:sSub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F31623D7-4EDC-040D-D33C-078066B16CC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45223" y="4176949"/>
                      <a:ext cx="835619" cy="39600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92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BA4BE108-8AEB-EF38-7AB8-C9BAA4080ACF}"/>
                    </a:ext>
                  </a:extLst>
                </p:cNvPr>
                <p:cNvCxnSpPr/>
                <p:nvPr/>
              </p:nvCxnSpPr>
              <p:spPr>
                <a:xfrm>
                  <a:off x="7527743" y="4139415"/>
                  <a:ext cx="1166014" cy="13275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64A8A230-BCF1-4EB5-56A1-BAEA61330D97}"/>
                  </a:ext>
                </a:extLst>
              </p:cNvPr>
              <p:cNvSpPr/>
              <p:nvPr/>
            </p:nvSpPr>
            <p:spPr>
              <a:xfrm>
                <a:off x="604050" y="5307672"/>
                <a:ext cx="1816273" cy="3913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After n</a:t>
                </a:r>
                <a:r>
                  <a:rPr lang="en-US" sz="1000" baseline="30000"/>
                  <a:t>th</a:t>
                </a:r>
                <a:r>
                  <a:rPr lang="en-US" sz="1000"/>
                  <a:t> Software Upgrade</a:t>
                </a:r>
              </a:p>
            </p:txBody>
          </p:sp>
          <p:cxnSp>
            <p:nvCxnSpPr>
              <p:cNvPr id="1030" name="Elbow Connector 1029">
                <a:extLst>
                  <a:ext uri="{FF2B5EF4-FFF2-40B4-BE49-F238E27FC236}">
                    <a16:creationId xmlns:a16="http://schemas.microsoft.com/office/drawing/2014/main" id="{D6B4E452-556E-5464-0BB9-7F08FE550DDC}"/>
                  </a:ext>
                </a:extLst>
              </p:cNvPr>
              <p:cNvCxnSpPr>
                <a:cxnSpLocks/>
                <a:stCxn id="1025" idx="3"/>
              </p:cNvCxnSpPr>
              <p:nvPr/>
            </p:nvCxnSpPr>
            <p:spPr>
              <a:xfrm flipV="1">
                <a:off x="2420323" y="4366821"/>
                <a:ext cx="3227251" cy="1136546"/>
              </a:xfrm>
              <a:prstGeom prst="bentConnector3">
                <a:avLst>
                  <a:gd name="adj1" fmla="val 76245"/>
                </a:avLst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4" name="TextBox 1033">
                    <a:extLst>
                      <a:ext uri="{FF2B5EF4-FFF2-40B4-BE49-F238E27FC236}">
                        <a16:creationId xmlns:a16="http://schemas.microsoft.com/office/drawing/2014/main" id="{3DEDB75E-40BF-F70B-BCA5-992EE8AD91C1}"/>
                      </a:ext>
                    </a:extLst>
                  </p:cNvPr>
                  <p:cNvSpPr txBox="1"/>
                  <p:nvPr/>
                </p:nvSpPr>
                <p:spPr>
                  <a:xfrm>
                    <a:off x="3930987" y="5116921"/>
                    <a:ext cx="835619" cy="3960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sub>
                          </m:sSub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034" name="TextBox 1033">
                    <a:extLst>
                      <a:ext uri="{FF2B5EF4-FFF2-40B4-BE49-F238E27FC236}">
                        <a16:creationId xmlns:a16="http://schemas.microsoft.com/office/drawing/2014/main" id="{3DEDB75E-40BF-F70B-BCA5-992EE8AD91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0987" y="5116921"/>
                    <a:ext cx="835619" cy="39600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21168"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42" name="Elbow Connector 1041">
                <a:extLst>
                  <a:ext uri="{FF2B5EF4-FFF2-40B4-BE49-F238E27FC236}">
                    <a16:creationId xmlns:a16="http://schemas.microsoft.com/office/drawing/2014/main" id="{8942D4DC-0951-768D-ABA0-8F0573B3BF17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3591251" y="3952144"/>
                <a:ext cx="2056323" cy="417751"/>
              </a:xfrm>
              <a:prstGeom prst="bentConnector3">
                <a:avLst>
                  <a:gd name="adj1" fmla="val 62649"/>
                </a:avLst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46396E-E8C0-7583-5259-52B0976E63AF}"/>
                </a:ext>
              </a:extLst>
            </p:cNvPr>
            <p:cNvSpPr txBox="1"/>
            <p:nvPr/>
          </p:nvSpPr>
          <p:spPr>
            <a:xfrm>
              <a:off x="1409434" y="4945592"/>
              <a:ext cx="205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/>
                <a:t>.</a:t>
              </a:r>
            </a:p>
            <a:p>
              <a:r>
                <a:rPr lang="en-US" sz="600" b="1"/>
                <a:t>.</a:t>
              </a:r>
            </a:p>
            <a:p>
              <a:r>
                <a:rPr lang="en-US" sz="600" b="1"/>
                <a:t>.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3437B-C974-08A7-FC22-529F80C743FE}"/>
              </a:ext>
            </a:extLst>
          </p:cNvPr>
          <p:cNvSpPr/>
          <p:nvPr/>
        </p:nvSpPr>
        <p:spPr>
          <a:xfrm>
            <a:off x="2723374" y="2818921"/>
            <a:ext cx="326645" cy="617915"/>
          </a:xfrm>
          <a:prstGeom prst="rect">
            <a:avLst/>
          </a:prstGeom>
          <a:solidFill>
            <a:schemeClr val="accent4">
              <a:alpha val="3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2B2B9-D3BA-08CB-4055-B1614F83FB2F}"/>
              </a:ext>
            </a:extLst>
          </p:cNvPr>
          <p:cNvSpPr/>
          <p:nvPr/>
        </p:nvSpPr>
        <p:spPr>
          <a:xfrm>
            <a:off x="2692830" y="3686898"/>
            <a:ext cx="898421" cy="508813"/>
          </a:xfrm>
          <a:prstGeom prst="rect">
            <a:avLst/>
          </a:prstGeom>
          <a:solidFill>
            <a:schemeClr val="accent6">
              <a:lumMod val="75000"/>
              <a:lumOff val="25000"/>
              <a:alpha val="30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2312D6-C924-69A2-14D6-2864F20BE0A7}"/>
              </a:ext>
            </a:extLst>
          </p:cNvPr>
          <p:cNvSpPr/>
          <p:nvPr/>
        </p:nvSpPr>
        <p:spPr>
          <a:xfrm>
            <a:off x="2671273" y="4544316"/>
            <a:ext cx="1405507" cy="520468"/>
          </a:xfrm>
          <a:prstGeom prst="rect">
            <a:avLst/>
          </a:prstGeom>
          <a:solidFill>
            <a:srgbClr val="39850D">
              <a:alpha val="40139"/>
            </a:srgbClr>
          </a:solidFill>
          <a:ln>
            <a:solidFill>
              <a:srgbClr val="39850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46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42A2F-B266-8258-D8B0-AB49299FA5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51693"/>
                <a:ext cx="10515600" cy="451806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>
                    <a:solidFill>
                      <a:schemeClr val="tx1"/>
                    </a:solidFill>
                  </a:rPr>
                  <a:t>We can safely omit task ID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while running inferences!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C42A2F-B266-8258-D8B0-AB49299FA5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51693"/>
                <a:ext cx="10515600" cy="451806"/>
              </a:xfrm>
              <a:blipFill>
                <a:blip r:embed="rId3"/>
                <a:stretch>
                  <a:fillRect t="-17568" b="-25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A3F86-50D8-5FA5-BAAE-19BEB3523C23}"/>
              </a:ext>
            </a:extLst>
          </p:cNvPr>
          <p:cNvGrpSpPr/>
          <p:nvPr/>
        </p:nvGrpSpPr>
        <p:grpSpPr>
          <a:xfrm>
            <a:off x="979949" y="3203915"/>
            <a:ext cx="10232102" cy="1410712"/>
            <a:chOff x="499888" y="3376874"/>
            <a:chExt cx="10232102" cy="141071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61604C-809B-94E6-11DD-7B90F7FD3EEA}"/>
                </a:ext>
              </a:extLst>
            </p:cNvPr>
            <p:cNvGrpSpPr/>
            <p:nvPr/>
          </p:nvGrpSpPr>
          <p:grpSpPr>
            <a:xfrm>
              <a:off x="499888" y="3376874"/>
              <a:ext cx="10232102" cy="1410712"/>
              <a:chOff x="499888" y="3376874"/>
              <a:chExt cx="10232102" cy="1410712"/>
            </a:xfrm>
          </p:grpSpPr>
          <p:grpSp>
            <p:nvGrpSpPr>
              <p:cNvPr id="1024" name="Group 1023">
                <a:extLst>
                  <a:ext uri="{FF2B5EF4-FFF2-40B4-BE49-F238E27FC236}">
                    <a16:creationId xmlns:a16="http://schemas.microsoft.com/office/drawing/2014/main" id="{16C3C066-4B54-2947-FFBE-BC8C032F6789}"/>
                  </a:ext>
                </a:extLst>
              </p:cNvPr>
              <p:cNvGrpSpPr/>
              <p:nvPr/>
            </p:nvGrpSpPr>
            <p:grpSpPr>
              <a:xfrm>
                <a:off x="1687450" y="3376874"/>
                <a:ext cx="9044540" cy="1410712"/>
                <a:chOff x="2295004" y="3003752"/>
                <a:chExt cx="9044540" cy="1410712"/>
              </a:xfrm>
            </p:grpSpPr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9B261E11-4E37-0702-7DEA-91DD36CFF3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31" t="7549" r="5961" b="7749"/>
                <a:stretch/>
              </p:blipFill>
              <p:spPr bwMode="auto">
                <a:xfrm>
                  <a:off x="5432617" y="3005286"/>
                  <a:ext cx="1966587" cy="14091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F3F23C8D-A372-9A31-22FB-A65D4D1219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02246" y="3397473"/>
                      <a:ext cx="2537298" cy="646331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𝑃𝑒𝑟𝑓𝑜𝑟𝑚𝑎𝑛𝑐𝑒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𝑅𝑒𝑔𝑖𝑚𝑒</m:t>
                            </m:r>
                          </m:oMath>
                        </m:oMathPara>
                      </a14:m>
                      <a:endParaRPr lang="en-US" b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1, 2, ... ,</m:t>
                            </m:r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10]</m:t>
                            </m:r>
                          </m:oMath>
                        </m:oMathPara>
                      </a14:m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F3F23C8D-A372-9A31-22FB-A65D4D12190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02246" y="3397473"/>
                      <a:ext cx="2537298" cy="64633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8333"/>
                      </a:stretch>
                    </a:blipFill>
                    <a:ln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641D978-6399-2A25-84D7-B2A4B4D3A3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95004" y="3003752"/>
                      <a:ext cx="86292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𝑡𝑒𝑠𝑡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641D978-6399-2A25-84D7-B2A4B4D3A3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95004" y="3003752"/>
                      <a:ext cx="862921" cy="46166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2128" b="-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BA4BE108-8AEB-EF38-7AB8-C9BAA4080ACF}"/>
                    </a:ext>
                  </a:extLst>
                </p:cNvPr>
                <p:cNvCxnSpPr/>
                <p:nvPr/>
              </p:nvCxnSpPr>
              <p:spPr>
                <a:xfrm>
                  <a:off x="7517718" y="3707364"/>
                  <a:ext cx="1166014" cy="13275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742C37-F5BC-1ABD-4DE3-55D2DE5F05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67611"/>
              <a:stretch/>
            </p:blipFill>
            <p:spPr>
              <a:xfrm>
                <a:off x="499888" y="3884528"/>
                <a:ext cx="3238047" cy="603893"/>
              </a:xfrm>
              <a:prstGeom prst="rect">
                <a:avLst/>
              </a:prstGeom>
            </p:spPr>
          </p:pic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6D6AFD0-DB9E-DC91-8B00-6C3159FC4CAF}"/>
                </a:ext>
              </a:extLst>
            </p:cNvPr>
            <p:cNvCxnSpPr>
              <a:cxnSpLocks/>
            </p:cNvCxnSpPr>
            <p:nvPr/>
          </p:nvCxnSpPr>
          <p:spPr>
            <a:xfrm>
              <a:off x="3856449" y="4093760"/>
              <a:ext cx="868974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027638-E570-E686-2732-04B153712C89}"/>
              </a:ext>
            </a:extLst>
          </p:cNvPr>
          <p:cNvSpPr txBox="1"/>
          <p:nvPr/>
        </p:nvSpPr>
        <p:spPr>
          <a:xfrm>
            <a:off x="3282130" y="1496588"/>
            <a:ext cx="562773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OUR SETTING</a:t>
            </a:r>
          </a:p>
        </p:txBody>
      </p:sp>
    </p:spTree>
    <p:extLst>
      <p:ext uri="{BB962C8B-B14F-4D97-AF65-F5344CB8AC3E}">
        <p14:creationId xmlns:p14="http://schemas.microsoft.com/office/powerpoint/2010/main" val="4231627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7D0495-4532-F08E-83BA-EF86E709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12" y="1601666"/>
            <a:ext cx="11092841" cy="98566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We build our model using </a:t>
            </a:r>
            <a:r>
              <a:rPr lang="en-US" sz="2000" b="1">
                <a:solidFill>
                  <a:schemeClr val="accent1"/>
                </a:solidFill>
              </a:rPr>
              <a:t>Avalanche</a:t>
            </a:r>
            <a:r>
              <a:rPr lang="en-US" sz="2000">
                <a:solidFill>
                  <a:schemeClr val="tx1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a </a:t>
            </a:r>
            <a:r>
              <a:rPr lang="en-US" sz="2000" b="1" err="1">
                <a:solidFill>
                  <a:schemeClr val="accent1"/>
                </a:solidFill>
              </a:rPr>
              <a:t>PyTorch</a:t>
            </a:r>
            <a:r>
              <a:rPr lang="en-US" sz="2000">
                <a:solidFill>
                  <a:schemeClr val="tx1"/>
                </a:solidFill>
              </a:rPr>
              <a:t> Framework for Continual Learning.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E43DC-49D6-5E43-ECC9-D0B471F56E88}"/>
              </a:ext>
            </a:extLst>
          </p:cNvPr>
          <p:cNvSpPr txBox="1"/>
          <p:nvPr/>
        </p:nvSpPr>
        <p:spPr>
          <a:xfrm>
            <a:off x="177490" y="6014291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</a:rPr>
              <a:t>Avalanche: an End-to-End Library for Continual Learning, 2</a:t>
            </a:r>
            <a:r>
              <a:rPr lang="en-US" sz="900" baseline="30000" dirty="0">
                <a:solidFill>
                  <a:schemeClr val="bg2"/>
                </a:solidFill>
              </a:rPr>
              <a:t>nd</a:t>
            </a:r>
            <a:r>
              <a:rPr lang="en-US" sz="900" dirty="0">
                <a:solidFill>
                  <a:schemeClr val="bg2"/>
                </a:solidFill>
              </a:rPr>
              <a:t> CLVISION CVPR ‘21</a:t>
            </a:r>
          </a:p>
        </p:txBody>
      </p:sp>
    </p:spTree>
    <p:extLst>
      <p:ext uri="{BB962C8B-B14F-4D97-AF65-F5344CB8AC3E}">
        <p14:creationId xmlns:p14="http://schemas.microsoft.com/office/powerpoint/2010/main" val="2035648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7D0495-4532-F08E-83BA-EF86E709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12" y="1601666"/>
            <a:ext cx="11092841" cy="98566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We build our model using </a:t>
            </a:r>
            <a:r>
              <a:rPr lang="en-US" sz="2000" b="1">
                <a:solidFill>
                  <a:schemeClr val="accent1"/>
                </a:solidFill>
              </a:rPr>
              <a:t>Avalanche</a:t>
            </a:r>
            <a:r>
              <a:rPr lang="en-US" sz="2000">
                <a:solidFill>
                  <a:schemeClr val="tx1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a </a:t>
            </a:r>
            <a:r>
              <a:rPr lang="en-US" sz="2000" b="1" err="1">
                <a:solidFill>
                  <a:schemeClr val="accent1"/>
                </a:solidFill>
              </a:rPr>
              <a:t>PyTorch</a:t>
            </a:r>
            <a:r>
              <a:rPr lang="en-US" sz="2000">
                <a:solidFill>
                  <a:schemeClr val="tx1"/>
                </a:solidFill>
              </a:rPr>
              <a:t> Framework for Continual Learning.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B93717-E22A-0FFF-A288-DFD60065B39B}"/>
              </a:ext>
            </a:extLst>
          </p:cNvPr>
          <p:cNvGrpSpPr/>
          <p:nvPr/>
        </p:nvGrpSpPr>
        <p:grpSpPr>
          <a:xfrm>
            <a:off x="287577" y="2753929"/>
            <a:ext cx="5599133" cy="1687756"/>
            <a:chOff x="343944" y="2940150"/>
            <a:chExt cx="5649238" cy="168775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DF3ACD-3CFE-A9F7-8174-380964ADB9CB}"/>
                </a:ext>
              </a:extLst>
            </p:cNvPr>
            <p:cNvSpPr/>
            <p:nvPr/>
          </p:nvSpPr>
          <p:spPr>
            <a:xfrm>
              <a:off x="343944" y="3124815"/>
              <a:ext cx="5649238" cy="1503091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0A5E7F-6B40-1B59-4738-117E911677A0}"/>
                </a:ext>
              </a:extLst>
            </p:cNvPr>
            <p:cNvSpPr txBox="1"/>
            <p:nvPr/>
          </p:nvSpPr>
          <p:spPr>
            <a:xfrm>
              <a:off x="1599678" y="2940150"/>
              <a:ext cx="313777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Regularization-based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1E22E-575E-4D4F-A602-271F5B51C40A}"/>
                </a:ext>
              </a:extLst>
            </p:cNvPr>
            <p:cNvSpPr txBox="1"/>
            <p:nvPr/>
          </p:nvSpPr>
          <p:spPr>
            <a:xfrm>
              <a:off x="604379" y="3447356"/>
              <a:ext cx="4461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Elastic Weight Consolidation (</a:t>
              </a:r>
              <a:r>
                <a:rPr lang="en-US" b="1">
                  <a:solidFill>
                    <a:schemeClr val="accent1"/>
                  </a:solidFill>
                </a:rPr>
                <a:t>EWC</a:t>
              </a:r>
              <a:r>
                <a:rPr lang="en-US"/>
                <a:t>)</a:t>
              </a:r>
            </a:p>
            <a:p>
              <a:r>
                <a:rPr lang="en-US"/>
                <a:t>Synaptic Intelligence (</a:t>
              </a:r>
              <a:r>
                <a:rPr lang="en-US" b="1">
                  <a:solidFill>
                    <a:schemeClr val="accent1"/>
                  </a:solidFill>
                </a:rPr>
                <a:t>SI</a:t>
              </a:r>
              <a:r>
                <a:rPr lang="en-US"/>
                <a:t>)</a:t>
              </a:r>
            </a:p>
            <a:p>
              <a:r>
                <a:rPr lang="en-US"/>
                <a:t>Learning without Forgetting (</a:t>
              </a:r>
              <a:r>
                <a:rPr lang="en-US" b="1" err="1">
                  <a:solidFill>
                    <a:schemeClr val="accent1"/>
                  </a:solidFill>
                </a:rPr>
                <a:t>LwF</a:t>
              </a:r>
              <a:r>
                <a:rPr lang="en-US"/>
                <a:t>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EEE43DC-49D6-5E43-ECC9-D0B471F56E88}"/>
              </a:ext>
            </a:extLst>
          </p:cNvPr>
          <p:cNvSpPr txBox="1"/>
          <p:nvPr/>
        </p:nvSpPr>
        <p:spPr>
          <a:xfrm>
            <a:off x="177490" y="6014291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Avalanche: an End-to-End Library for Continual Learning, 2</a:t>
            </a:r>
            <a:r>
              <a:rPr lang="en-US" sz="900" baseline="30000">
                <a:solidFill>
                  <a:schemeClr val="bg2"/>
                </a:solidFill>
              </a:rPr>
              <a:t>nd</a:t>
            </a:r>
            <a:r>
              <a:rPr lang="en-US" sz="900">
                <a:solidFill>
                  <a:schemeClr val="bg2"/>
                </a:solidFill>
              </a:rPr>
              <a:t> CLVISION CVPR ‘21</a:t>
            </a:r>
          </a:p>
        </p:txBody>
      </p:sp>
    </p:spTree>
    <p:extLst>
      <p:ext uri="{BB962C8B-B14F-4D97-AF65-F5344CB8AC3E}">
        <p14:creationId xmlns:p14="http://schemas.microsoft.com/office/powerpoint/2010/main" val="3856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FFAE-08D4-3BF4-02E8-B066A65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7F1AF5-C3A2-7642-5AD2-B6B709CCAFFB}"/>
              </a:ext>
            </a:extLst>
          </p:cNvPr>
          <p:cNvGrpSpPr/>
          <p:nvPr/>
        </p:nvGrpSpPr>
        <p:grpSpPr>
          <a:xfrm>
            <a:off x="7512053" y="405645"/>
            <a:ext cx="3155950" cy="2369067"/>
            <a:chOff x="1022349" y="640759"/>
            <a:chExt cx="3155950" cy="2369067"/>
          </a:xfrm>
        </p:grpSpPr>
        <p:pic>
          <p:nvPicPr>
            <p:cNvPr id="13" name="Graphic 12" descr="Confused person with solid fill">
              <a:extLst>
                <a:ext uri="{FF2B5EF4-FFF2-40B4-BE49-F238E27FC236}">
                  <a16:creationId xmlns:a16="http://schemas.microsoft.com/office/drawing/2014/main" id="{DEA4949B-6EA7-C851-6686-A447C0BC1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349" y="1638226"/>
              <a:ext cx="1371600" cy="1371600"/>
            </a:xfrm>
            <a:prstGeom prst="rect">
              <a:avLst/>
            </a:prstGeom>
          </p:spPr>
        </p:pic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79E97C79-6C50-872F-6E21-A1DC8892D8B1}"/>
                </a:ext>
              </a:extLst>
            </p:cNvPr>
            <p:cNvSpPr/>
            <p:nvPr/>
          </p:nvSpPr>
          <p:spPr>
            <a:xfrm>
              <a:off x="1555749" y="640759"/>
              <a:ext cx="2622550" cy="812800"/>
            </a:xfrm>
            <a:prstGeom prst="wedgeRoundRectCallout">
              <a:avLst>
                <a:gd name="adj1" fmla="val -38141"/>
                <a:gd name="adj2" fmla="val 81057"/>
                <a:gd name="adj3" fmla="val 16667"/>
              </a:avLst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Good questions!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3D29C8-4763-4FE0-3C18-517B9E7A333D}"/>
              </a:ext>
            </a:extLst>
          </p:cNvPr>
          <p:cNvGrpSpPr/>
          <p:nvPr/>
        </p:nvGrpSpPr>
        <p:grpSpPr>
          <a:xfrm>
            <a:off x="1009649" y="232127"/>
            <a:ext cx="5146675" cy="2542585"/>
            <a:chOff x="6985001" y="2226561"/>
            <a:chExt cx="5146675" cy="2542585"/>
          </a:xfrm>
        </p:grpSpPr>
        <p:pic>
          <p:nvPicPr>
            <p:cNvPr id="23" name="Graphic 22" descr="Confused person with solid fill">
              <a:extLst>
                <a:ext uri="{FF2B5EF4-FFF2-40B4-BE49-F238E27FC236}">
                  <a16:creationId xmlns:a16="http://schemas.microsoft.com/office/drawing/2014/main" id="{FB6AAA6A-A284-45E4-BDC3-08D898F6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50276" y="2648837"/>
              <a:ext cx="1371600" cy="1371600"/>
            </a:xfrm>
            <a:prstGeom prst="rect">
              <a:avLst/>
            </a:prstGeom>
          </p:spPr>
        </p:pic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8D585DF1-698A-9B5A-049C-D40F736EDD6E}"/>
                </a:ext>
              </a:extLst>
            </p:cNvPr>
            <p:cNvSpPr/>
            <p:nvPr/>
          </p:nvSpPr>
          <p:spPr>
            <a:xfrm>
              <a:off x="6985001" y="2226561"/>
              <a:ext cx="1990725" cy="615950"/>
            </a:xfrm>
            <a:prstGeom prst="wedgeRoundRectCallout">
              <a:avLst>
                <a:gd name="adj1" fmla="val 45965"/>
                <a:gd name="adj2" fmla="val 769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Then? why?</a:t>
              </a:r>
            </a:p>
          </p:txBody>
        </p:sp>
        <p:pic>
          <p:nvPicPr>
            <p:cNvPr id="26" name="Graphic 25" descr="Confused person with solid fill">
              <a:extLst>
                <a:ext uri="{FF2B5EF4-FFF2-40B4-BE49-F238E27FC236}">
                  <a16:creationId xmlns:a16="http://schemas.microsoft.com/office/drawing/2014/main" id="{DC9B0167-7C24-72E3-7F25-1B5C6996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83701" y="3397546"/>
              <a:ext cx="1371600" cy="1371600"/>
            </a:xfrm>
            <a:prstGeom prst="rect">
              <a:avLst/>
            </a:prstGeom>
          </p:spPr>
        </p:pic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1D5E812B-DA06-6CDD-BC0E-A0FB9EDAB973}"/>
                </a:ext>
              </a:extLst>
            </p:cNvPr>
            <p:cNvSpPr/>
            <p:nvPr/>
          </p:nvSpPr>
          <p:spPr>
            <a:xfrm>
              <a:off x="10093326" y="2842511"/>
              <a:ext cx="2038350" cy="615950"/>
            </a:xfrm>
            <a:prstGeom prst="wedgeRoundRectCallout">
              <a:avLst>
                <a:gd name="adj1" fmla="val -43335"/>
                <a:gd name="adj2" fmla="val 779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Why does it even matter?</a:t>
              </a:r>
            </a:p>
          </p:txBody>
        </p:sp>
      </p:grpSp>
      <p:sp>
        <p:nvSpPr>
          <p:cNvPr id="21" name="Rounded Rectangular Callout 9">
            <a:extLst>
              <a:ext uri="{FF2B5EF4-FFF2-40B4-BE49-F238E27FC236}">
                <a16:creationId xmlns:a16="http://schemas.microsoft.com/office/drawing/2014/main" id="{7F43896B-3DB5-B725-F245-B97BB8CB5B4E}"/>
              </a:ext>
            </a:extLst>
          </p:cNvPr>
          <p:cNvSpPr/>
          <p:nvPr/>
        </p:nvSpPr>
        <p:spPr>
          <a:xfrm>
            <a:off x="1439861" y="2730262"/>
            <a:ext cx="9432926" cy="1426961"/>
          </a:xfrm>
          <a:custGeom>
            <a:avLst/>
            <a:gdLst>
              <a:gd name="connsiteX0" fmla="*/ 0 w 7423150"/>
              <a:gd name="connsiteY0" fmla="*/ 166719 h 1000292"/>
              <a:gd name="connsiteX1" fmla="*/ 166719 w 7423150"/>
              <a:gd name="connsiteY1" fmla="*/ 0 h 1000292"/>
              <a:gd name="connsiteX2" fmla="*/ 4330171 w 7423150"/>
              <a:gd name="connsiteY2" fmla="*/ 0 h 1000292"/>
              <a:gd name="connsiteX3" fmla="*/ 5249058 w 7423150"/>
              <a:gd name="connsiteY3" fmla="*/ -628123 h 1000292"/>
              <a:gd name="connsiteX4" fmla="*/ 6185958 w 7423150"/>
              <a:gd name="connsiteY4" fmla="*/ 0 h 1000292"/>
              <a:gd name="connsiteX5" fmla="*/ 7256431 w 7423150"/>
              <a:gd name="connsiteY5" fmla="*/ 0 h 1000292"/>
              <a:gd name="connsiteX6" fmla="*/ 7423150 w 7423150"/>
              <a:gd name="connsiteY6" fmla="*/ 166719 h 1000292"/>
              <a:gd name="connsiteX7" fmla="*/ 7423150 w 7423150"/>
              <a:gd name="connsiteY7" fmla="*/ 166715 h 1000292"/>
              <a:gd name="connsiteX8" fmla="*/ 7423150 w 7423150"/>
              <a:gd name="connsiteY8" fmla="*/ 166715 h 1000292"/>
              <a:gd name="connsiteX9" fmla="*/ 7423150 w 7423150"/>
              <a:gd name="connsiteY9" fmla="*/ 416788 h 1000292"/>
              <a:gd name="connsiteX10" fmla="*/ 7423150 w 7423150"/>
              <a:gd name="connsiteY10" fmla="*/ 833573 h 1000292"/>
              <a:gd name="connsiteX11" fmla="*/ 7256431 w 7423150"/>
              <a:gd name="connsiteY11" fmla="*/ 1000292 h 1000292"/>
              <a:gd name="connsiteX12" fmla="*/ 6185958 w 7423150"/>
              <a:gd name="connsiteY12" fmla="*/ 1000292 h 1000292"/>
              <a:gd name="connsiteX13" fmla="*/ 4330171 w 7423150"/>
              <a:gd name="connsiteY13" fmla="*/ 1000292 h 1000292"/>
              <a:gd name="connsiteX14" fmla="*/ 4330171 w 7423150"/>
              <a:gd name="connsiteY14" fmla="*/ 1000292 h 1000292"/>
              <a:gd name="connsiteX15" fmla="*/ 166719 w 7423150"/>
              <a:gd name="connsiteY15" fmla="*/ 1000292 h 1000292"/>
              <a:gd name="connsiteX16" fmla="*/ 0 w 7423150"/>
              <a:gd name="connsiteY16" fmla="*/ 833573 h 1000292"/>
              <a:gd name="connsiteX17" fmla="*/ 0 w 7423150"/>
              <a:gd name="connsiteY17" fmla="*/ 416788 h 1000292"/>
              <a:gd name="connsiteX18" fmla="*/ 0 w 7423150"/>
              <a:gd name="connsiteY18" fmla="*/ 166715 h 1000292"/>
              <a:gd name="connsiteX19" fmla="*/ 0 w 7423150"/>
              <a:gd name="connsiteY19" fmla="*/ 166715 h 1000292"/>
              <a:gd name="connsiteX20" fmla="*/ 0 w 7423150"/>
              <a:gd name="connsiteY20" fmla="*/ 166719 h 1000292"/>
              <a:gd name="connsiteX0" fmla="*/ 0 w 7423150"/>
              <a:gd name="connsiteY0" fmla="*/ 794842 h 1628415"/>
              <a:gd name="connsiteX1" fmla="*/ 166719 w 7423150"/>
              <a:gd name="connsiteY1" fmla="*/ 628123 h 1628415"/>
              <a:gd name="connsiteX2" fmla="*/ 5676371 w 7423150"/>
              <a:gd name="connsiteY2" fmla="*/ 628123 h 1628415"/>
              <a:gd name="connsiteX3" fmla="*/ 5249058 w 7423150"/>
              <a:gd name="connsiteY3" fmla="*/ 0 h 1628415"/>
              <a:gd name="connsiteX4" fmla="*/ 6185958 w 7423150"/>
              <a:gd name="connsiteY4" fmla="*/ 628123 h 1628415"/>
              <a:gd name="connsiteX5" fmla="*/ 7256431 w 7423150"/>
              <a:gd name="connsiteY5" fmla="*/ 628123 h 1628415"/>
              <a:gd name="connsiteX6" fmla="*/ 7423150 w 7423150"/>
              <a:gd name="connsiteY6" fmla="*/ 794842 h 1628415"/>
              <a:gd name="connsiteX7" fmla="*/ 7423150 w 7423150"/>
              <a:gd name="connsiteY7" fmla="*/ 794838 h 1628415"/>
              <a:gd name="connsiteX8" fmla="*/ 7423150 w 7423150"/>
              <a:gd name="connsiteY8" fmla="*/ 794838 h 1628415"/>
              <a:gd name="connsiteX9" fmla="*/ 7423150 w 7423150"/>
              <a:gd name="connsiteY9" fmla="*/ 1044911 h 1628415"/>
              <a:gd name="connsiteX10" fmla="*/ 7423150 w 7423150"/>
              <a:gd name="connsiteY10" fmla="*/ 1461696 h 1628415"/>
              <a:gd name="connsiteX11" fmla="*/ 7256431 w 7423150"/>
              <a:gd name="connsiteY11" fmla="*/ 1628415 h 1628415"/>
              <a:gd name="connsiteX12" fmla="*/ 6185958 w 7423150"/>
              <a:gd name="connsiteY12" fmla="*/ 1628415 h 1628415"/>
              <a:gd name="connsiteX13" fmla="*/ 4330171 w 7423150"/>
              <a:gd name="connsiteY13" fmla="*/ 1628415 h 1628415"/>
              <a:gd name="connsiteX14" fmla="*/ 4330171 w 7423150"/>
              <a:gd name="connsiteY14" fmla="*/ 1628415 h 1628415"/>
              <a:gd name="connsiteX15" fmla="*/ 166719 w 7423150"/>
              <a:gd name="connsiteY15" fmla="*/ 1628415 h 1628415"/>
              <a:gd name="connsiteX16" fmla="*/ 0 w 7423150"/>
              <a:gd name="connsiteY16" fmla="*/ 1461696 h 1628415"/>
              <a:gd name="connsiteX17" fmla="*/ 0 w 7423150"/>
              <a:gd name="connsiteY17" fmla="*/ 1044911 h 1628415"/>
              <a:gd name="connsiteX18" fmla="*/ 0 w 7423150"/>
              <a:gd name="connsiteY18" fmla="*/ 794838 h 1628415"/>
              <a:gd name="connsiteX19" fmla="*/ 0 w 7423150"/>
              <a:gd name="connsiteY19" fmla="*/ 794838 h 1628415"/>
              <a:gd name="connsiteX20" fmla="*/ 0 w 7423150"/>
              <a:gd name="connsiteY20" fmla="*/ 794842 h 162841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676371 w 7423150"/>
              <a:gd name="connsiteY2" fmla="*/ 380473 h 1380765"/>
              <a:gd name="connsiteX3" fmla="*/ 5795158 w 7423150"/>
              <a:gd name="connsiteY3" fmla="*/ 0 h 1380765"/>
              <a:gd name="connsiteX4" fmla="*/ 6185958 w 7423150"/>
              <a:gd name="connsiteY4" fmla="*/ 3804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676371 w 7423150"/>
              <a:gd name="connsiteY2" fmla="*/ 380473 h 1380765"/>
              <a:gd name="connsiteX3" fmla="*/ 5795158 w 7423150"/>
              <a:gd name="connsiteY3" fmla="*/ 0 h 1380765"/>
              <a:gd name="connsiteX4" fmla="*/ 5836708 w 7423150"/>
              <a:gd name="connsiteY4" fmla="*/ 3931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416021 w 7423150"/>
              <a:gd name="connsiteY2" fmla="*/ 388072 h 1380765"/>
              <a:gd name="connsiteX3" fmla="*/ 5795158 w 7423150"/>
              <a:gd name="connsiteY3" fmla="*/ 0 h 1380765"/>
              <a:gd name="connsiteX4" fmla="*/ 5836708 w 7423150"/>
              <a:gd name="connsiteY4" fmla="*/ 3931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416021 w 7423150"/>
              <a:gd name="connsiteY2" fmla="*/ 388072 h 1380765"/>
              <a:gd name="connsiteX3" fmla="*/ 5795158 w 7423150"/>
              <a:gd name="connsiteY3" fmla="*/ 0 h 1380765"/>
              <a:gd name="connsiteX4" fmla="*/ 5614458 w 7423150"/>
              <a:gd name="connsiteY4" fmla="*/ 3931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820734 h 1654307"/>
              <a:gd name="connsiteX1" fmla="*/ 166719 w 7423150"/>
              <a:gd name="connsiteY1" fmla="*/ 654015 h 1654307"/>
              <a:gd name="connsiteX2" fmla="*/ 5416021 w 7423150"/>
              <a:gd name="connsiteY2" fmla="*/ 661614 h 1654307"/>
              <a:gd name="connsiteX3" fmla="*/ 5731658 w 7423150"/>
              <a:gd name="connsiteY3" fmla="*/ 0 h 1654307"/>
              <a:gd name="connsiteX4" fmla="*/ 5614458 w 7423150"/>
              <a:gd name="connsiteY4" fmla="*/ 666715 h 1654307"/>
              <a:gd name="connsiteX5" fmla="*/ 7256431 w 7423150"/>
              <a:gd name="connsiteY5" fmla="*/ 654015 h 1654307"/>
              <a:gd name="connsiteX6" fmla="*/ 7423150 w 7423150"/>
              <a:gd name="connsiteY6" fmla="*/ 820734 h 1654307"/>
              <a:gd name="connsiteX7" fmla="*/ 7423150 w 7423150"/>
              <a:gd name="connsiteY7" fmla="*/ 820730 h 1654307"/>
              <a:gd name="connsiteX8" fmla="*/ 7423150 w 7423150"/>
              <a:gd name="connsiteY8" fmla="*/ 820730 h 1654307"/>
              <a:gd name="connsiteX9" fmla="*/ 7423150 w 7423150"/>
              <a:gd name="connsiteY9" fmla="*/ 1070803 h 1654307"/>
              <a:gd name="connsiteX10" fmla="*/ 7423150 w 7423150"/>
              <a:gd name="connsiteY10" fmla="*/ 1487588 h 1654307"/>
              <a:gd name="connsiteX11" fmla="*/ 7256431 w 7423150"/>
              <a:gd name="connsiteY11" fmla="*/ 1654307 h 1654307"/>
              <a:gd name="connsiteX12" fmla="*/ 6185958 w 7423150"/>
              <a:gd name="connsiteY12" fmla="*/ 1654307 h 1654307"/>
              <a:gd name="connsiteX13" fmla="*/ 4330171 w 7423150"/>
              <a:gd name="connsiteY13" fmla="*/ 1654307 h 1654307"/>
              <a:gd name="connsiteX14" fmla="*/ 4330171 w 7423150"/>
              <a:gd name="connsiteY14" fmla="*/ 1654307 h 1654307"/>
              <a:gd name="connsiteX15" fmla="*/ 166719 w 7423150"/>
              <a:gd name="connsiteY15" fmla="*/ 1654307 h 1654307"/>
              <a:gd name="connsiteX16" fmla="*/ 0 w 7423150"/>
              <a:gd name="connsiteY16" fmla="*/ 1487588 h 1654307"/>
              <a:gd name="connsiteX17" fmla="*/ 0 w 7423150"/>
              <a:gd name="connsiteY17" fmla="*/ 1070803 h 1654307"/>
              <a:gd name="connsiteX18" fmla="*/ 0 w 7423150"/>
              <a:gd name="connsiteY18" fmla="*/ 820730 h 1654307"/>
              <a:gd name="connsiteX19" fmla="*/ 0 w 7423150"/>
              <a:gd name="connsiteY19" fmla="*/ 820730 h 1654307"/>
              <a:gd name="connsiteX20" fmla="*/ 0 w 7423150"/>
              <a:gd name="connsiteY20" fmla="*/ 820734 h 1654307"/>
              <a:gd name="connsiteX0" fmla="*/ 0 w 7423150"/>
              <a:gd name="connsiteY0" fmla="*/ 820734 h 1654307"/>
              <a:gd name="connsiteX1" fmla="*/ 166719 w 7423150"/>
              <a:gd name="connsiteY1" fmla="*/ 654015 h 1654307"/>
              <a:gd name="connsiteX2" fmla="*/ 4341651 w 7423150"/>
              <a:gd name="connsiteY2" fmla="*/ 654016 h 1654307"/>
              <a:gd name="connsiteX3" fmla="*/ 5731658 w 7423150"/>
              <a:gd name="connsiteY3" fmla="*/ 0 h 1654307"/>
              <a:gd name="connsiteX4" fmla="*/ 5614458 w 7423150"/>
              <a:gd name="connsiteY4" fmla="*/ 666715 h 1654307"/>
              <a:gd name="connsiteX5" fmla="*/ 7256431 w 7423150"/>
              <a:gd name="connsiteY5" fmla="*/ 654015 h 1654307"/>
              <a:gd name="connsiteX6" fmla="*/ 7423150 w 7423150"/>
              <a:gd name="connsiteY6" fmla="*/ 820734 h 1654307"/>
              <a:gd name="connsiteX7" fmla="*/ 7423150 w 7423150"/>
              <a:gd name="connsiteY7" fmla="*/ 820730 h 1654307"/>
              <a:gd name="connsiteX8" fmla="*/ 7423150 w 7423150"/>
              <a:gd name="connsiteY8" fmla="*/ 820730 h 1654307"/>
              <a:gd name="connsiteX9" fmla="*/ 7423150 w 7423150"/>
              <a:gd name="connsiteY9" fmla="*/ 1070803 h 1654307"/>
              <a:gd name="connsiteX10" fmla="*/ 7423150 w 7423150"/>
              <a:gd name="connsiteY10" fmla="*/ 1487588 h 1654307"/>
              <a:gd name="connsiteX11" fmla="*/ 7256431 w 7423150"/>
              <a:gd name="connsiteY11" fmla="*/ 1654307 h 1654307"/>
              <a:gd name="connsiteX12" fmla="*/ 6185958 w 7423150"/>
              <a:gd name="connsiteY12" fmla="*/ 1654307 h 1654307"/>
              <a:gd name="connsiteX13" fmla="*/ 4330171 w 7423150"/>
              <a:gd name="connsiteY13" fmla="*/ 1654307 h 1654307"/>
              <a:gd name="connsiteX14" fmla="*/ 4330171 w 7423150"/>
              <a:gd name="connsiteY14" fmla="*/ 1654307 h 1654307"/>
              <a:gd name="connsiteX15" fmla="*/ 166719 w 7423150"/>
              <a:gd name="connsiteY15" fmla="*/ 1654307 h 1654307"/>
              <a:gd name="connsiteX16" fmla="*/ 0 w 7423150"/>
              <a:gd name="connsiteY16" fmla="*/ 1487588 h 1654307"/>
              <a:gd name="connsiteX17" fmla="*/ 0 w 7423150"/>
              <a:gd name="connsiteY17" fmla="*/ 1070803 h 1654307"/>
              <a:gd name="connsiteX18" fmla="*/ 0 w 7423150"/>
              <a:gd name="connsiteY18" fmla="*/ 820730 h 1654307"/>
              <a:gd name="connsiteX19" fmla="*/ 0 w 7423150"/>
              <a:gd name="connsiteY19" fmla="*/ 820730 h 1654307"/>
              <a:gd name="connsiteX20" fmla="*/ 0 w 7423150"/>
              <a:gd name="connsiteY20" fmla="*/ 820734 h 1654307"/>
              <a:gd name="connsiteX0" fmla="*/ 0 w 7423150"/>
              <a:gd name="connsiteY0" fmla="*/ 820734 h 1654307"/>
              <a:gd name="connsiteX1" fmla="*/ 166719 w 7423150"/>
              <a:gd name="connsiteY1" fmla="*/ 654015 h 1654307"/>
              <a:gd name="connsiteX2" fmla="*/ 4341651 w 7423150"/>
              <a:gd name="connsiteY2" fmla="*/ 654016 h 1654307"/>
              <a:gd name="connsiteX3" fmla="*/ 5731658 w 7423150"/>
              <a:gd name="connsiteY3" fmla="*/ 0 h 1654307"/>
              <a:gd name="connsiteX4" fmla="*/ 4784944 w 7423150"/>
              <a:gd name="connsiteY4" fmla="*/ 659116 h 1654307"/>
              <a:gd name="connsiteX5" fmla="*/ 7256431 w 7423150"/>
              <a:gd name="connsiteY5" fmla="*/ 654015 h 1654307"/>
              <a:gd name="connsiteX6" fmla="*/ 7423150 w 7423150"/>
              <a:gd name="connsiteY6" fmla="*/ 820734 h 1654307"/>
              <a:gd name="connsiteX7" fmla="*/ 7423150 w 7423150"/>
              <a:gd name="connsiteY7" fmla="*/ 820730 h 1654307"/>
              <a:gd name="connsiteX8" fmla="*/ 7423150 w 7423150"/>
              <a:gd name="connsiteY8" fmla="*/ 820730 h 1654307"/>
              <a:gd name="connsiteX9" fmla="*/ 7423150 w 7423150"/>
              <a:gd name="connsiteY9" fmla="*/ 1070803 h 1654307"/>
              <a:gd name="connsiteX10" fmla="*/ 7423150 w 7423150"/>
              <a:gd name="connsiteY10" fmla="*/ 1487588 h 1654307"/>
              <a:gd name="connsiteX11" fmla="*/ 7256431 w 7423150"/>
              <a:gd name="connsiteY11" fmla="*/ 1654307 h 1654307"/>
              <a:gd name="connsiteX12" fmla="*/ 6185958 w 7423150"/>
              <a:gd name="connsiteY12" fmla="*/ 1654307 h 1654307"/>
              <a:gd name="connsiteX13" fmla="*/ 4330171 w 7423150"/>
              <a:gd name="connsiteY13" fmla="*/ 1654307 h 1654307"/>
              <a:gd name="connsiteX14" fmla="*/ 4330171 w 7423150"/>
              <a:gd name="connsiteY14" fmla="*/ 1654307 h 1654307"/>
              <a:gd name="connsiteX15" fmla="*/ 166719 w 7423150"/>
              <a:gd name="connsiteY15" fmla="*/ 1654307 h 1654307"/>
              <a:gd name="connsiteX16" fmla="*/ 0 w 7423150"/>
              <a:gd name="connsiteY16" fmla="*/ 1487588 h 1654307"/>
              <a:gd name="connsiteX17" fmla="*/ 0 w 7423150"/>
              <a:gd name="connsiteY17" fmla="*/ 1070803 h 1654307"/>
              <a:gd name="connsiteX18" fmla="*/ 0 w 7423150"/>
              <a:gd name="connsiteY18" fmla="*/ 820730 h 1654307"/>
              <a:gd name="connsiteX19" fmla="*/ 0 w 7423150"/>
              <a:gd name="connsiteY19" fmla="*/ 820730 h 1654307"/>
              <a:gd name="connsiteX20" fmla="*/ 0 w 7423150"/>
              <a:gd name="connsiteY20" fmla="*/ 820734 h 1654307"/>
              <a:gd name="connsiteX0" fmla="*/ 0 w 7423150"/>
              <a:gd name="connsiteY0" fmla="*/ 919513 h 1753086"/>
              <a:gd name="connsiteX1" fmla="*/ 166719 w 7423150"/>
              <a:gd name="connsiteY1" fmla="*/ 752794 h 1753086"/>
              <a:gd name="connsiteX2" fmla="*/ 4341651 w 7423150"/>
              <a:gd name="connsiteY2" fmla="*/ 752795 h 1753086"/>
              <a:gd name="connsiteX3" fmla="*/ 5052056 w 7423150"/>
              <a:gd name="connsiteY3" fmla="*/ 0 h 1753086"/>
              <a:gd name="connsiteX4" fmla="*/ 4784944 w 7423150"/>
              <a:gd name="connsiteY4" fmla="*/ 757895 h 1753086"/>
              <a:gd name="connsiteX5" fmla="*/ 7256431 w 7423150"/>
              <a:gd name="connsiteY5" fmla="*/ 752794 h 1753086"/>
              <a:gd name="connsiteX6" fmla="*/ 7423150 w 7423150"/>
              <a:gd name="connsiteY6" fmla="*/ 919513 h 1753086"/>
              <a:gd name="connsiteX7" fmla="*/ 7423150 w 7423150"/>
              <a:gd name="connsiteY7" fmla="*/ 919509 h 1753086"/>
              <a:gd name="connsiteX8" fmla="*/ 7423150 w 7423150"/>
              <a:gd name="connsiteY8" fmla="*/ 919509 h 1753086"/>
              <a:gd name="connsiteX9" fmla="*/ 7423150 w 7423150"/>
              <a:gd name="connsiteY9" fmla="*/ 1169582 h 1753086"/>
              <a:gd name="connsiteX10" fmla="*/ 7423150 w 7423150"/>
              <a:gd name="connsiteY10" fmla="*/ 1586367 h 1753086"/>
              <a:gd name="connsiteX11" fmla="*/ 7256431 w 7423150"/>
              <a:gd name="connsiteY11" fmla="*/ 1753086 h 1753086"/>
              <a:gd name="connsiteX12" fmla="*/ 6185958 w 7423150"/>
              <a:gd name="connsiteY12" fmla="*/ 1753086 h 1753086"/>
              <a:gd name="connsiteX13" fmla="*/ 4330171 w 7423150"/>
              <a:gd name="connsiteY13" fmla="*/ 1753086 h 1753086"/>
              <a:gd name="connsiteX14" fmla="*/ 4330171 w 7423150"/>
              <a:gd name="connsiteY14" fmla="*/ 1753086 h 1753086"/>
              <a:gd name="connsiteX15" fmla="*/ 166719 w 7423150"/>
              <a:gd name="connsiteY15" fmla="*/ 1753086 h 1753086"/>
              <a:gd name="connsiteX16" fmla="*/ 0 w 7423150"/>
              <a:gd name="connsiteY16" fmla="*/ 1586367 h 1753086"/>
              <a:gd name="connsiteX17" fmla="*/ 0 w 7423150"/>
              <a:gd name="connsiteY17" fmla="*/ 1169582 h 1753086"/>
              <a:gd name="connsiteX18" fmla="*/ 0 w 7423150"/>
              <a:gd name="connsiteY18" fmla="*/ 919509 h 1753086"/>
              <a:gd name="connsiteX19" fmla="*/ 0 w 7423150"/>
              <a:gd name="connsiteY19" fmla="*/ 919509 h 1753086"/>
              <a:gd name="connsiteX20" fmla="*/ 0 w 7423150"/>
              <a:gd name="connsiteY20" fmla="*/ 919513 h 1753086"/>
              <a:gd name="connsiteX0" fmla="*/ 0 w 7423150"/>
              <a:gd name="connsiteY0" fmla="*/ 919513 h 1753086"/>
              <a:gd name="connsiteX1" fmla="*/ 166719 w 7423150"/>
              <a:gd name="connsiteY1" fmla="*/ 752794 h 1753086"/>
              <a:gd name="connsiteX2" fmla="*/ 4461581 w 7423150"/>
              <a:gd name="connsiteY2" fmla="*/ 767992 h 1753086"/>
              <a:gd name="connsiteX3" fmla="*/ 5052056 w 7423150"/>
              <a:gd name="connsiteY3" fmla="*/ 0 h 1753086"/>
              <a:gd name="connsiteX4" fmla="*/ 4784944 w 7423150"/>
              <a:gd name="connsiteY4" fmla="*/ 757895 h 1753086"/>
              <a:gd name="connsiteX5" fmla="*/ 7256431 w 7423150"/>
              <a:gd name="connsiteY5" fmla="*/ 752794 h 1753086"/>
              <a:gd name="connsiteX6" fmla="*/ 7423150 w 7423150"/>
              <a:gd name="connsiteY6" fmla="*/ 919513 h 1753086"/>
              <a:gd name="connsiteX7" fmla="*/ 7423150 w 7423150"/>
              <a:gd name="connsiteY7" fmla="*/ 919509 h 1753086"/>
              <a:gd name="connsiteX8" fmla="*/ 7423150 w 7423150"/>
              <a:gd name="connsiteY8" fmla="*/ 919509 h 1753086"/>
              <a:gd name="connsiteX9" fmla="*/ 7423150 w 7423150"/>
              <a:gd name="connsiteY9" fmla="*/ 1169582 h 1753086"/>
              <a:gd name="connsiteX10" fmla="*/ 7423150 w 7423150"/>
              <a:gd name="connsiteY10" fmla="*/ 1586367 h 1753086"/>
              <a:gd name="connsiteX11" fmla="*/ 7256431 w 7423150"/>
              <a:gd name="connsiteY11" fmla="*/ 1753086 h 1753086"/>
              <a:gd name="connsiteX12" fmla="*/ 6185958 w 7423150"/>
              <a:gd name="connsiteY12" fmla="*/ 1753086 h 1753086"/>
              <a:gd name="connsiteX13" fmla="*/ 4330171 w 7423150"/>
              <a:gd name="connsiteY13" fmla="*/ 1753086 h 1753086"/>
              <a:gd name="connsiteX14" fmla="*/ 4330171 w 7423150"/>
              <a:gd name="connsiteY14" fmla="*/ 1753086 h 1753086"/>
              <a:gd name="connsiteX15" fmla="*/ 166719 w 7423150"/>
              <a:gd name="connsiteY15" fmla="*/ 1753086 h 1753086"/>
              <a:gd name="connsiteX16" fmla="*/ 0 w 7423150"/>
              <a:gd name="connsiteY16" fmla="*/ 1586367 h 1753086"/>
              <a:gd name="connsiteX17" fmla="*/ 0 w 7423150"/>
              <a:gd name="connsiteY17" fmla="*/ 1169582 h 1753086"/>
              <a:gd name="connsiteX18" fmla="*/ 0 w 7423150"/>
              <a:gd name="connsiteY18" fmla="*/ 919509 h 1753086"/>
              <a:gd name="connsiteX19" fmla="*/ 0 w 7423150"/>
              <a:gd name="connsiteY19" fmla="*/ 919509 h 1753086"/>
              <a:gd name="connsiteX20" fmla="*/ 0 w 7423150"/>
              <a:gd name="connsiteY20" fmla="*/ 919513 h 1753086"/>
              <a:gd name="connsiteX0" fmla="*/ 0 w 7423150"/>
              <a:gd name="connsiteY0" fmla="*/ 919513 h 1753086"/>
              <a:gd name="connsiteX1" fmla="*/ 166719 w 7423150"/>
              <a:gd name="connsiteY1" fmla="*/ 752794 h 1753086"/>
              <a:gd name="connsiteX2" fmla="*/ 4546531 w 7423150"/>
              <a:gd name="connsiteY2" fmla="*/ 783189 h 1753086"/>
              <a:gd name="connsiteX3" fmla="*/ 5052056 w 7423150"/>
              <a:gd name="connsiteY3" fmla="*/ 0 h 1753086"/>
              <a:gd name="connsiteX4" fmla="*/ 4784944 w 7423150"/>
              <a:gd name="connsiteY4" fmla="*/ 757895 h 1753086"/>
              <a:gd name="connsiteX5" fmla="*/ 7256431 w 7423150"/>
              <a:gd name="connsiteY5" fmla="*/ 752794 h 1753086"/>
              <a:gd name="connsiteX6" fmla="*/ 7423150 w 7423150"/>
              <a:gd name="connsiteY6" fmla="*/ 919513 h 1753086"/>
              <a:gd name="connsiteX7" fmla="*/ 7423150 w 7423150"/>
              <a:gd name="connsiteY7" fmla="*/ 919509 h 1753086"/>
              <a:gd name="connsiteX8" fmla="*/ 7423150 w 7423150"/>
              <a:gd name="connsiteY8" fmla="*/ 919509 h 1753086"/>
              <a:gd name="connsiteX9" fmla="*/ 7423150 w 7423150"/>
              <a:gd name="connsiteY9" fmla="*/ 1169582 h 1753086"/>
              <a:gd name="connsiteX10" fmla="*/ 7423150 w 7423150"/>
              <a:gd name="connsiteY10" fmla="*/ 1586367 h 1753086"/>
              <a:gd name="connsiteX11" fmla="*/ 7256431 w 7423150"/>
              <a:gd name="connsiteY11" fmla="*/ 1753086 h 1753086"/>
              <a:gd name="connsiteX12" fmla="*/ 6185958 w 7423150"/>
              <a:gd name="connsiteY12" fmla="*/ 1753086 h 1753086"/>
              <a:gd name="connsiteX13" fmla="*/ 4330171 w 7423150"/>
              <a:gd name="connsiteY13" fmla="*/ 1753086 h 1753086"/>
              <a:gd name="connsiteX14" fmla="*/ 4330171 w 7423150"/>
              <a:gd name="connsiteY14" fmla="*/ 1753086 h 1753086"/>
              <a:gd name="connsiteX15" fmla="*/ 166719 w 7423150"/>
              <a:gd name="connsiteY15" fmla="*/ 1753086 h 1753086"/>
              <a:gd name="connsiteX16" fmla="*/ 0 w 7423150"/>
              <a:gd name="connsiteY16" fmla="*/ 1586367 h 1753086"/>
              <a:gd name="connsiteX17" fmla="*/ 0 w 7423150"/>
              <a:gd name="connsiteY17" fmla="*/ 1169582 h 1753086"/>
              <a:gd name="connsiteX18" fmla="*/ 0 w 7423150"/>
              <a:gd name="connsiteY18" fmla="*/ 919509 h 1753086"/>
              <a:gd name="connsiteX19" fmla="*/ 0 w 7423150"/>
              <a:gd name="connsiteY19" fmla="*/ 919509 h 1753086"/>
              <a:gd name="connsiteX20" fmla="*/ 0 w 7423150"/>
              <a:gd name="connsiteY20" fmla="*/ 919513 h 1753086"/>
              <a:gd name="connsiteX0" fmla="*/ 0 w 7423150"/>
              <a:gd name="connsiteY0" fmla="*/ 1071481 h 1905054"/>
              <a:gd name="connsiteX1" fmla="*/ 166719 w 7423150"/>
              <a:gd name="connsiteY1" fmla="*/ 904762 h 1905054"/>
              <a:gd name="connsiteX2" fmla="*/ 4546531 w 7423150"/>
              <a:gd name="connsiteY2" fmla="*/ 935157 h 1905054"/>
              <a:gd name="connsiteX3" fmla="*/ 5067047 w 7423150"/>
              <a:gd name="connsiteY3" fmla="*/ 0 h 1905054"/>
              <a:gd name="connsiteX4" fmla="*/ 4784944 w 7423150"/>
              <a:gd name="connsiteY4" fmla="*/ 909863 h 1905054"/>
              <a:gd name="connsiteX5" fmla="*/ 7256431 w 7423150"/>
              <a:gd name="connsiteY5" fmla="*/ 904762 h 1905054"/>
              <a:gd name="connsiteX6" fmla="*/ 7423150 w 7423150"/>
              <a:gd name="connsiteY6" fmla="*/ 1071481 h 1905054"/>
              <a:gd name="connsiteX7" fmla="*/ 7423150 w 7423150"/>
              <a:gd name="connsiteY7" fmla="*/ 1071477 h 1905054"/>
              <a:gd name="connsiteX8" fmla="*/ 7423150 w 7423150"/>
              <a:gd name="connsiteY8" fmla="*/ 1071477 h 1905054"/>
              <a:gd name="connsiteX9" fmla="*/ 7423150 w 7423150"/>
              <a:gd name="connsiteY9" fmla="*/ 1321550 h 1905054"/>
              <a:gd name="connsiteX10" fmla="*/ 7423150 w 7423150"/>
              <a:gd name="connsiteY10" fmla="*/ 1738335 h 1905054"/>
              <a:gd name="connsiteX11" fmla="*/ 7256431 w 7423150"/>
              <a:gd name="connsiteY11" fmla="*/ 1905054 h 1905054"/>
              <a:gd name="connsiteX12" fmla="*/ 6185958 w 7423150"/>
              <a:gd name="connsiteY12" fmla="*/ 1905054 h 1905054"/>
              <a:gd name="connsiteX13" fmla="*/ 4330171 w 7423150"/>
              <a:gd name="connsiteY13" fmla="*/ 1905054 h 1905054"/>
              <a:gd name="connsiteX14" fmla="*/ 4330171 w 7423150"/>
              <a:gd name="connsiteY14" fmla="*/ 1905054 h 1905054"/>
              <a:gd name="connsiteX15" fmla="*/ 166719 w 7423150"/>
              <a:gd name="connsiteY15" fmla="*/ 1905054 h 1905054"/>
              <a:gd name="connsiteX16" fmla="*/ 0 w 7423150"/>
              <a:gd name="connsiteY16" fmla="*/ 1738335 h 1905054"/>
              <a:gd name="connsiteX17" fmla="*/ 0 w 7423150"/>
              <a:gd name="connsiteY17" fmla="*/ 1321550 h 1905054"/>
              <a:gd name="connsiteX18" fmla="*/ 0 w 7423150"/>
              <a:gd name="connsiteY18" fmla="*/ 1071477 h 1905054"/>
              <a:gd name="connsiteX19" fmla="*/ 0 w 7423150"/>
              <a:gd name="connsiteY19" fmla="*/ 1071477 h 1905054"/>
              <a:gd name="connsiteX20" fmla="*/ 0 w 7423150"/>
              <a:gd name="connsiteY20" fmla="*/ 1071481 h 1905054"/>
              <a:gd name="connsiteX0" fmla="*/ 0 w 7423150"/>
              <a:gd name="connsiteY0" fmla="*/ 873923 h 1707496"/>
              <a:gd name="connsiteX1" fmla="*/ 166719 w 7423150"/>
              <a:gd name="connsiteY1" fmla="*/ 707204 h 1707496"/>
              <a:gd name="connsiteX2" fmla="*/ 4546531 w 7423150"/>
              <a:gd name="connsiteY2" fmla="*/ 737599 h 1707496"/>
              <a:gd name="connsiteX3" fmla="*/ 5047059 w 7423150"/>
              <a:gd name="connsiteY3" fmla="*/ 0 h 1707496"/>
              <a:gd name="connsiteX4" fmla="*/ 4784944 w 7423150"/>
              <a:gd name="connsiteY4" fmla="*/ 712305 h 1707496"/>
              <a:gd name="connsiteX5" fmla="*/ 7256431 w 7423150"/>
              <a:gd name="connsiteY5" fmla="*/ 707204 h 1707496"/>
              <a:gd name="connsiteX6" fmla="*/ 7423150 w 7423150"/>
              <a:gd name="connsiteY6" fmla="*/ 873923 h 1707496"/>
              <a:gd name="connsiteX7" fmla="*/ 7423150 w 7423150"/>
              <a:gd name="connsiteY7" fmla="*/ 873919 h 1707496"/>
              <a:gd name="connsiteX8" fmla="*/ 7423150 w 7423150"/>
              <a:gd name="connsiteY8" fmla="*/ 873919 h 1707496"/>
              <a:gd name="connsiteX9" fmla="*/ 7423150 w 7423150"/>
              <a:gd name="connsiteY9" fmla="*/ 1123992 h 1707496"/>
              <a:gd name="connsiteX10" fmla="*/ 7423150 w 7423150"/>
              <a:gd name="connsiteY10" fmla="*/ 1540777 h 1707496"/>
              <a:gd name="connsiteX11" fmla="*/ 7256431 w 7423150"/>
              <a:gd name="connsiteY11" fmla="*/ 1707496 h 1707496"/>
              <a:gd name="connsiteX12" fmla="*/ 6185958 w 7423150"/>
              <a:gd name="connsiteY12" fmla="*/ 1707496 h 1707496"/>
              <a:gd name="connsiteX13" fmla="*/ 4330171 w 7423150"/>
              <a:gd name="connsiteY13" fmla="*/ 1707496 h 1707496"/>
              <a:gd name="connsiteX14" fmla="*/ 4330171 w 7423150"/>
              <a:gd name="connsiteY14" fmla="*/ 1707496 h 1707496"/>
              <a:gd name="connsiteX15" fmla="*/ 166719 w 7423150"/>
              <a:gd name="connsiteY15" fmla="*/ 1707496 h 1707496"/>
              <a:gd name="connsiteX16" fmla="*/ 0 w 7423150"/>
              <a:gd name="connsiteY16" fmla="*/ 1540777 h 1707496"/>
              <a:gd name="connsiteX17" fmla="*/ 0 w 7423150"/>
              <a:gd name="connsiteY17" fmla="*/ 1123992 h 1707496"/>
              <a:gd name="connsiteX18" fmla="*/ 0 w 7423150"/>
              <a:gd name="connsiteY18" fmla="*/ 873919 h 1707496"/>
              <a:gd name="connsiteX19" fmla="*/ 0 w 7423150"/>
              <a:gd name="connsiteY19" fmla="*/ 873919 h 1707496"/>
              <a:gd name="connsiteX20" fmla="*/ 0 w 7423150"/>
              <a:gd name="connsiteY20" fmla="*/ 873923 h 1707496"/>
              <a:gd name="connsiteX0" fmla="*/ 0 w 7423150"/>
              <a:gd name="connsiteY0" fmla="*/ 873923 h 1707496"/>
              <a:gd name="connsiteX1" fmla="*/ 166719 w 7423150"/>
              <a:gd name="connsiteY1" fmla="*/ 707204 h 1707496"/>
              <a:gd name="connsiteX2" fmla="*/ 4551528 w 7423150"/>
              <a:gd name="connsiteY2" fmla="*/ 722402 h 1707496"/>
              <a:gd name="connsiteX3" fmla="*/ 5047059 w 7423150"/>
              <a:gd name="connsiteY3" fmla="*/ 0 h 1707496"/>
              <a:gd name="connsiteX4" fmla="*/ 4784944 w 7423150"/>
              <a:gd name="connsiteY4" fmla="*/ 712305 h 1707496"/>
              <a:gd name="connsiteX5" fmla="*/ 7256431 w 7423150"/>
              <a:gd name="connsiteY5" fmla="*/ 707204 h 1707496"/>
              <a:gd name="connsiteX6" fmla="*/ 7423150 w 7423150"/>
              <a:gd name="connsiteY6" fmla="*/ 873923 h 1707496"/>
              <a:gd name="connsiteX7" fmla="*/ 7423150 w 7423150"/>
              <a:gd name="connsiteY7" fmla="*/ 873919 h 1707496"/>
              <a:gd name="connsiteX8" fmla="*/ 7423150 w 7423150"/>
              <a:gd name="connsiteY8" fmla="*/ 873919 h 1707496"/>
              <a:gd name="connsiteX9" fmla="*/ 7423150 w 7423150"/>
              <a:gd name="connsiteY9" fmla="*/ 1123992 h 1707496"/>
              <a:gd name="connsiteX10" fmla="*/ 7423150 w 7423150"/>
              <a:gd name="connsiteY10" fmla="*/ 1540777 h 1707496"/>
              <a:gd name="connsiteX11" fmla="*/ 7256431 w 7423150"/>
              <a:gd name="connsiteY11" fmla="*/ 1707496 h 1707496"/>
              <a:gd name="connsiteX12" fmla="*/ 6185958 w 7423150"/>
              <a:gd name="connsiteY12" fmla="*/ 1707496 h 1707496"/>
              <a:gd name="connsiteX13" fmla="*/ 4330171 w 7423150"/>
              <a:gd name="connsiteY13" fmla="*/ 1707496 h 1707496"/>
              <a:gd name="connsiteX14" fmla="*/ 4330171 w 7423150"/>
              <a:gd name="connsiteY14" fmla="*/ 1707496 h 1707496"/>
              <a:gd name="connsiteX15" fmla="*/ 166719 w 7423150"/>
              <a:gd name="connsiteY15" fmla="*/ 1707496 h 1707496"/>
              <a:gd name="connsiteX16" fmla="*/ 0 w 7423150"/>
              <a:gd name="connsiteY16" fmla="*/ 1540777 h 1707496"/>
              <a:gd name="connsiteX17" fmla="*/ 0 w 7423150"/>
              <a:gd name="connsiteY17" fmla="*/ 1123992 h 1707496"/>
              <a:gd name="connsiteX18" fmla="*/ 0 w 7423150"/>
              <a:gd name="connsiteY18" fmla="*/ 873919 h 1707496"/>
              <a:gd name="connsiteX19" fmla="*/ 0 w 7423150"/>
              <a:gd name="connsiteY19" fmla="*/ 873919 h 1707496"/>
              <a:gd name="connsiteX20" fmla="*/ 0 w 7423150"/>
              <a:gd name="connsiteY20" fmla="*/ 873923 h 170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23150" h="1707496">
                <a:moveTo>
                  <a:pt x="0" y="873923"/>
                </a:moveTo>
                <a:cubicBezTo>
                  <a:pt x="0" y="781847"/>
                  <a:pt x="74643" y="707204"/>
                  <a:pt x="166719" y="707204"/>
                </a:cubicBezTo>
                <a:lnTo>
                  <a:pt x="4551528" y="722402"/>
                </a:lnTo>
                <a:lnTo>
                  <a:pt x="5047059" y="0"/>
                </a:lnTo>
                <a:lnTo>
                  <a:pt x="4784944" y="712305"/>
                </a:lnTo>
                <a:lnTo>
                  <a:pt x="7256431" y="707204"/>
                </a:lnTo>
                <a:cubicBezTo>
                  <a:pt x="7348507" y="707204"/>
                  <a:pt x="7423150" y="781847"/>
                  <a:pt x="7423150" y="873923"/>
                </a:cubicBezTo>
                <a:lnTo>
                  <a:pt x="7423150" y="873919"/>
                </a:lnTo>
                <a:lnTo>
                  <a:pt x="7423150" y="873919"/>
                </a:lnTo>
                <a:lnTo>
                  <a:pt x="7423150" y="1123992"/>
                </a:lnTo>
                <a:lnTo>
                  <a:pt x="7423150" y="1540777"/>
                </a:lnTo>
                <a:cubicBezTo>
                  <a:pt x="7423150" y="1632853"/>
                  <a:pt x="7348507" y="1707496"/>
                  <a:pt x="7256431" y="1707496"/>
                </a:cubicBezTo>
                <a:lnTo>
                  <a:pt x="6185958" y="1707496"/>
                </a:lnTo>
                <a:lnTo>
                  <a:pt x="4330171" y="1707496"/>
                </a:lnTo>
                <a:lnTo>
                  <a:pt x="4330171" y="1707496"/>
                </a:lnTo>
                <a:lnTo>
                  <a:pt x="166719" y="1707496"/>
                </a:lnTo>
                <a:cubicBezTo>
                  <a:pt x="74643" y="1707496"/>
                  <a:pt x="0" y="1632853"/>
                  <a:pt x="0" y="1540777"/>
                </a:cubicBezTo>
                <a:lnTo>
                  <a:pt x="0" y="1123992"/>
                </a:lnTo>
                <a:lnTo>
                  <a:pt x="0" y="873919"/>
                </a:lnTo>
                <a:lnTo>
                  <a:pt x="0" y="873919"/>
                </a:lnTo>
                <a:lnTo>
                  <a:pt x="0" y="873923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accent1"/>
              </a:solidFill>
            </a:endParaRPr>
          </a:p>
          <a:p>
            <a:pPr algn="ctr"/>
            <a:endParaRPr lang="en-US" sz="1800" b="1">
              <a:solidFill>
                <a:schemeClr val="accent1"/>
              </a:solidFill>
            </a:endParaRPr>
          </a:p>
          <a:p>
            <a:pPr algn="ctr"/>
            <a:r>
              <a:rPr lang="en-US" sz="1800" b="1">
                <a:solidFill>
                  <a:schemeClr val="accent1"/>
                </a:solidFill>
              </a:rPr>
              <a:t>This leads to awful performance modeling because of forgetting of prior knowledge!</a:t>
            </a:r>
          </a:p>
          <a:p>
            <a:pPr algn="ctr"/>
            <a:r>
              <a:rPr lang="en-US" sz="1800" b="1">
                <a:solidFill>
                  <a:schemeClr val="accent1"/>
                </a:solidFill>
              </a:rPr>
              <a:t>This modeling is crucial for:</a:t>
            </a:r>
          </a:p>
        </p:txBody>
      </p:sp>
    </p:spTree>
    <p:extLst>
      <p:ext uri="{BB962C8B-B14F-4D97-AF65-F5344CB8AC3E}">
        <p14:creationId xmlns:p14="http://schemas.microsoft.com/office/powerpoint/2010/main" val="1018963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7D0495-4532-F08E-83BA-EF86E709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12" y="1601666"/>
            <a:ext cx="11092841" cy="98566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We build our model using </a:t>
            </a:r>
            <a:r>
              <a:rPr lang="en-US" sz="2000" b="1">
                <a:solidFill>
                  <a:schemeClr val="accent1"/>
                </a:solidFill>
              </a:rPr>
              <a:t>Avalanche</a:t>
            </a:r>
            <a:r>
              <a:rPr lang="en-US" sz="2000">
                <a:solidFill>
                  <a:schemeClr val="tx1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a </a:t>
            </a:r>
            <a:r>
              <a:rPr lang="en-US" sz="2000" b="1" err="1">
                <a:solidFill>
                  <a:schemeClr val="accent1"/>
                </a:solidFill>
              </a:rPr>
              <a:t>PyTorch</a:t>
            </a:r>
            <a:r>
              <a:rPr lang="en-US" sz="2000">
                <a:solidFill>
                  <a:schemeClr val="tx1"/>
                </a:solidFill>
              </a:rPr>
              <a:t> Framework for Continual Learning.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B93717-E22A-0FFF-A288-DFD60065B39B}"/>
              </a:ext>
            </a:extLst>
          </p:cNvPr>
          <p:cNvGrpSpPr/>
          <p:nvPr/>
        </p:nvGrpSpPr>
        <p:grpSpPr>
          <a:xfrm>
            <a:off x="287577" y="2753929"/>
            <a:ext cx="5599133" cy="1687756"/>
            <a:chOff x="343944" y="2940150"/>
            <a:chExt cx="5649238" cy="168775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DF3ACD-3CFE-A9F7-8174-380964ADB9CB}"/>
                </a:ext>
              </a:extLst>
            </p:cNvPr>
            <p:cNvSpPr/>
            <p:nvPr/>
          </p:nvSpPr>
          <p:spPr>
            <a:xfrm>
              <a:off x="343944" y="3124815"/>
              <a:ext cx="5649238" cy="1503091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0A5E7F-6B40-1B59-4738-117E911677A0}"/>
                </a:ext>
              </a:extLst>
            </p:cNvPr>
            <p:cNvSpPr txBox="1"/>
            <p:nvPr/>
          </p:nvSpPr>
          <p:spPr>
            <a:xfrm>
              <a:off x="1599678" y="2940150"/>
              <a:ext cx="313777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Regularization-based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1E22E-575E-4D4F-A602-271F5B51C40A}"/>
                </a:ext>
              </a:extLst>
            </p:cNvPr>
            <p:cNvSpPr txBox="1"/>
            <p:nvPr/>
          </p:nvSpPr>
          <p:spPr>
            <a:xfrm>
              <a:off x="604379" y="3447356"/>
              <a:ext cx="4461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Elastic Weight Consolidation (</a:t>
              </a:r>
              <a:r>
                <a:rPr lang="en-US" b="1">
                  <a:solidFill>
                    <a:schemeClr val="accent1"/>
                  </a:solidFill>
                </a:rPr>
                <a:t>EWC</a:t>
              </a:r>
              <a:r>
                <a:rPr lang="en-US"/>
                <a:t>)</a:t>
              </a:r>
            </a:p>
            <a:p>
              <a:r>
                <a:rPr lang="en-US"/>
                <a:t>Synaptic Intelligence (</a:t>
              </a:r>
              <a:r>
                <a:rPr lang="en-US" b="1">
                  <a:solidFill>
                    <a:schemeClr val="accent1"/>
                  </a:solidFill>
                </a:rPr>
                <a:t>SI</a:t>
              </a:r>
              <a:r>
                <a:rPr lang="en-US"/>
                <a:t>)</a:t>
              </a:r>
            </a:p>
            <a:p>
              <a:r>
                <a:rPr lang="en-US"/>
                <a:t>Learning without Forgetting (</a:t>
              </a:r>
              <a:r>
                <a:rPr lang="en-US" b="1" err="1">
                  <a:solidFill>
                    <a:schemeClr val="accent1"/>
                  </a:solidFill>
                </a:rPr>
                <a:t>LwF</a:t>
              </a:r>
              <a:r>
                <a:rPr lang="en-US"/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DC0BC3-70E1-DEFC-6A32-DD2AA2045DDF}"/>
              </a:ext>
            </a:extLst>
          </p:cNvPr>
          <p:cNvGrpSpPr/>
          <p:nvPr/>
        </p:nvGrpSpPr>
        <p:grpSpPr>
          <a:xfrm>
            <a:off x="6144835" y="2753929"/>
            <a:ext cx="5717313" cy="1687757"/>
            <a:chOff x="6269277" y="2940150"/>
            <a:chExt cx="5649238" cy="16877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18E85C-81CC-D799-6615-2B17E15EE64C}"/>
                </a:ext>
              </a:extLst>
            </p:cNvPr>
            <p:cNvSpPr/>
            <p:nvPr/>
          </p:nvSpPr>
          <p:spPr>
            <a:xfrm>
              <a:off x="6269277" y="3124816"/>
              <a:ext cx="5649238" cy="1503091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2BE1C2-99BF-48A4-E455-F013938E85BF}"/>
                </a:ext>
              </a:extLst>
            </p:cNvPr>
            <p:cNvSpPr txBox="1"/>
            <p:nvPr/>
          </p:nvSpPr>
          <p:spPr>
            <a:xfrm>
              <a:off x="7525011" y="2940150"/>
              <a:ext cx="313777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Memory-based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430371-639E-63F8-8CAE-5A5EBFED5D1E}"/>
                </a:ext>
              </a:extLst>
            </p:cNvPr>
            <p:cNvSpPr txBox="1"/>
            <p:nvPr/>
          </p:nvSpPr>
          <p:spPr>
            <a:xfrm>
              <a:off x="6482219" y="3447356"/>
              <a:ext cx="5215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Averaged Gradient Episodic Memory (</a:t>
              </a:r>
              <a:r>
                <a:rPr lang="en-US" b="1">
                  <a:solidFill>
                    <a:schemeClr val="accent1"/>
                  </a:solidFill>
                </a:rPr>
                <a:t>A-GEM</a:t>
              </a:r>
              <a:r>
                <a:rPr lang="en-US"/>
                <a:t>)</a:t>
              </a:r>
            </a:p>
            <a:p>
              <a:r>
                <a:rPr lang="en-US"/>
                <a:t>Gradient-based Sample Selection </a:t>
              </a:r>
              <a:r>
                <a:rPr lang="en-US" b="1">
                  <a:solidFill>
                    <a:schemeClr val="accent1"/>
                  </a:solidFill>
                </a:rPr>
                <a:t>(GSS) Greedy</a:t>
              </a:r>
            </a:p>
            <a:p>
              <a:r>
                <a:rPr lang="en-US"/>
                <a:t>Greedy Sampler and Dumb learner (</a:t>
              </a:r>
              <a:r>
                <a:rPr lang="en-US" b="1" err="1">
                  <a:solidFill>
                    <a:schemeClr val="accent1"/>
                  </a:solidFill>
                </a:rPr>
                <a:t>GDumb</a:t>
              </a:r>
              <a:r>
                <a:rPr lang="en-US"/>
                <a:t>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EEE43DC-49D6-5E43-ECC9-D0B471F56E88}"/>
              </a:ext>
            </a:extLst>
          </p:cNvPr>
          <p:cNvSpPr txBox="1"/>
          <p:nvPr/>
        </p:nvSpPr>
        <p:spPr>
          <a:xfrm>
            <a:off x="177490" y="6014291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Avalanche: an End-to-End Library for Continual Learning, 2</a:t>
            </a:r>
            <a:r>
              <a:rPr lang="en-US" sz="900" baseline="30000">
                <a:solidFill>
                  <a:schemeClr val="bg2"/>
                </a:solidFill>
              </a:rPr>
              <a:t>nd</a:t>
            </a:r>
            <a:r>
              <a:rPr lang="en-US" sz="900">
                <a:solidFill>
                  <a:schemeClr val="bg2"/>
                </a:solidFill>
              </a:rPr>
              <a:t> CLVISION CVPR ‘21</a:t>
            </a:r>
          </a:p>
        </p:txBody>
      </p:sp>
    </p:spTree>
    <p:extLst>
      <p:ext uri="{BB962C8B-B14F-4D97-AF65-F5344CB8AC3E}">
        <p14:creationId xmlns:p14="http://schemas.microsoft.com/office/powerpoint/2010/main" val="3324266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7D0495-4532-F08E-83BA-EF86E709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12" y="1601666"/>
            <a:ext cx="11092841" cy="98566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We build our model using </a:t>
            </a:r>
            <a:r>
              <a:rPr lang="en-US" sz="2000" b="1">
                <a:solidFill>
                  <a:schemeClr val="accent1"/>
                </a:solidFill>
              </a:rPr>
              <a:t>Avalanche</a:t>
            </a:r>
            <a:r>
              <a:rPr lang="en-US" sz="2000">
                <a:solidFill>
                  <a:schemeClr val="tx1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a </a:t>
            </a:r>
            <a:r>
              <a:rPr lang="en-US" sz="2000" b="1" err="1">
                <a:solidFill>
                  <a:schemeClr val="accent1"/>
                </a:solidFill>
              </a:rPr>
              <a:t>PyTorch</a:t>
            </a:r>
            <a:r>
              <a:rPr lang="en-US" sz="2000">
                <a:solidFill>
                  <a:schemeClr val="tx1"/>
                </a:solidFill>
              </a:rPr>
              <a:t> Framework for Continual Learning.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B93717-E22A-0FFF-A288-DFD60065B39B}"/>
              </a:ext>
            </a:extLst>
          </p:cNvPr>
          <p:cNvGrpSpPr/>
          <p:nvPr/>
        </p:nvGrpSpPr>
        <p:grpSpPr>
          <a:xfrm>
            <a:off x="287577" y="2753929"/>
            <a:ext cx="5599133" cy="1687756"/>
            <a:chOff x="343944" y="2940150"/>
            <a:chExt cx="5649238" cy="168775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DF3ACD-3CFE-A9F7-8174-380964ADB9CB}"/>
                </a:ext>
              </a:extLst>
            </p:cNvPr>
            <p:cNvSpPr/>
            <p:nvPr/>
          </p:nvSpPr>
          <p:spPr>
            <a:xfrm>
              <a:off x="343944" y="3124815"/>
              <a:ext cx="5649238" cy="1503091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0A5E7F-6B40-1B59-4738-117E911677A0}"/>
                </a:ext>
              </a:extLst>
            </p:cNvPr>
            <p:cNvSpPr txBox="1"/>
            <p:nvPr/>
          </p:nvSpPr>
          <p:spPr>
            <a:xfrm>
              <a:off x="1599678" y="2940150"/>
              <a:ext cx="313777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Regularization-based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1E22E-575E-4D4F-A602-271F5B51C40A}"/>
                </a:ext>
              </a:extLst>
            </p:cNvPr>
            <p:cNvSpPr txBox="1"/>
            <p:nvPr/>
          </p:nvSpPr>
          <p:spPr>
            <a:xfrm>
              <a:off x="604379" y="3447356"/>
              <a:ext cx="4461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Elastic Weight Consolidation (</a:t>
              </a:r>
              <a:r>
                <a:rPr lang="en-US" b="1">
                  <a:solidFill>
                    <a:schemeClr val="accent1"/>
                  </a:solidFill>
                </a:rPr>
                <a:t>EWC</a:t>
              </a:r>
              <a:r>
                <a:rPr lang="en-US"/>
                <a:t>)</a:t>
              </a:r>
            </a:p>
            <a:p>
              <a:r>
                <a:rPr lang="en-US"/>
                <a:t>Synaptic Intelligence (</a:t>
              </a:r>
              <a:r>
                <a:rPr lang="en-US" b="1">
                  <a:solidFill>
                    <a:schemeClr val="accent1"/>
                  </a:solidFill>
                </a:rPr>
                <a:t>SI</a:t>
              </a:r>
              <a:r>
                <a:rPr lang="en-US"/>
                <a:t>)</a:t>
              </a:r>
            </a:p>
            <a:p>
              <a:r>
                <a:rPr lang="en-US"/>
                <a:t>Learning without Forgetting (</a:t>
              </a:r>
              <a:r>
                <a:rPr lang="en-US" b="1" err="1">
                  <a:solidFill>
                    <a:schemeClr val="accent1"/>
                  </a:solidFill>
                </a:rPr>
                <a:t>LwF</a:t>
              </a:r>
              <a:r>
                <a:rPr lang="en-US"/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DC0BC3-70E1-DEFC-6A32-DD2AA2045DDF}"/>
              </a:ext>
            </a:extLst>
          </p:cNvPr>
          <p:cNvGrpSpPr/>
          <p:nvPr/>
        </p:nvGrpSpPr>
        <p:grpSpPr>
          <a:xfrm>
            <a:off x="6144835" y="2753929"/>
            <a:ext cx="5717313" cy="1687757"/>
            <a:chOff x="6269277" y="2940150"/>
            <a:chExt cx="5649238" cy="16877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18E85C-81CC-D799-6615-2B17E15EE64C}"/>
                </a:ext>
              </a:extLst>
            </p:cNvPr>
            <p:cNvSpPr/>
            <p:nvPr/>
          </p:nvSpPr>
          <p:spPr>
            <a:xfrm>
              <a:off x="6269277" y="3124816"/>
              <a:ext cx="5649238" cy="1503091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2BE1C2-99BF-48A4-E455-F013938E85BF}"/>
                </a:ext>
              </a:extLst>
            </p:cNvPr>
            <p:cNvSpPr txBox="1"/>
            <p:nvPr/>
          </p:nvSpPr>
          <p:spPr>
            <a:xfrm>
              <a:off x="7525011" y="2940150"/>
              <a:ext cx="313777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Memory-based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430371-639E-63F8-8CAE-5A5EBFED5D1E}"/>
                </a:ext>
              </a:extLst>
            </p:cNvPr>
            <p:cNvSpPr txBox="1"/>
            <p:nvPr/>
          </p:nvSpPr>
          <p:spPr>
            <a:xfrm>
              <a:off x="6482219" y="3447356"/>
              <a:ext cx="5215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Averaged Gradient Episodic Memory (</a:t>
              </a:r>
              <a:r>
                <a:rPr lang="en-US" b="1">
                  <a:solidFill>
                    <a:schemeClr val="accent1"/>
                  </a:solidFill>
                </a:rPr>
                <a:t>A-GEM</a:t>
              </a:r>
              <a:r>
                <a:rPr lang="en-US"/>
                <a:t>)</a:t>
              </a:r>
            </a:p>
            <a:p>
              <a:r>
                <a:rPr lang="en-US"/>
                <a:t>Gradient-based Sample Selection </a:t>
              </a:r>
              <a:r>
                <a:rPr lang="en-US" b="1">
                  <a:solidFill>
                    <a:schemeClr val="accent1"/>
                  </a:solidFill>
                </a:rPr>
                <a:t>(GSS) Greedy</a:t>
              </a:r>
            </a:p>
            <a:p>
              <a:r>
                <a:rPr lang="en-US"/>
                <a:t>Greedy Sampler and Dumb learner (</a:t>
              </a:r>
              <a:r>
                <a:rPr lang="en-US" b="1" err="1">
                  <a:solidFill>
                    <a:schemeClr val="accent1"/>
                  </a:solidFill>
                </a:rPr>
                <a:t>GDumb</a:t>
              </a:r>
              <a:r>
                <a:rPr lang="en-US"/>
                <a:t>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EEE43DC-49D6-5E43-ECC9-D0B471F56E88}"/>
              </a:ext>
            </a:extLst>
          </p:cNvPr>
          <p:cNvSpPr txBox="1"/>
          <p:nvPr/>
        </p:nvSpPr>
        <p:spPr>
          <a:xfrm>
            <a:off x="177490" y="6014291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Avalanche: an End-to-End Library for Continual Learning, 2</a:t>
            </a:r>
            <a:r>
              <a:rPr lang="en-US" sz="900" baseline="30000">
                <a:solidFill>
                  <a:schemeClr val="bg2"/>
                </a:solidFill>
              </a:rPr>
              <a:t>nd</a:t>
            </a:r>
            <a:r>
              <a:rPr lang="en-US" sz="900">
                <a:solidFill>
                  <a:schemeClr val="bg2"/>
                </a:solidFill>
              </a:rPr>
              <a:t> CLVISION CVPR ‘21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7E814D-E4C3-F368-F5C5-35BF0961BF72}"/>
              </a:ext>
            </a:extLst>
          </p:cNvPr>
          <p:cNvGrpSpPr/>
          <p:nvPr/>
        </p:nvGrpSpPr>
        <p:grpSpPr>
          <a:xfrm>
            <a:off x="2067040" y="4661316"/>
            <a:ext cx="8054784" cy="1352974"/>
            <a:chOff x="343944" y="2940149"/>
            <a:chExt cx="5649238" cy="13529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CB2BA7-D2BA-DD7E-F068-9373C3610F03}"/>
                </a:ext>
              </a:extLst>
            </p:cNvPr>
            <p:cNvSpPr/>
            <p:nvPr/>
          </p:nvSpPr>
          <p:spPr>
            <a:xfrm>
              <a:off x="343944" y="3124816"/>
              <a:ext cx="5649238" cy="1048394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92333F-2FF7-41A6-2667-10ADB3C32878}"/>
                </a:ext>
              </a:extLst>
            </p:cNvPr>
            <p:cNvSpPr txBox="1"/>
            <p:nvPr/>
          </p:nvSpPr>
          <p:spPr>
            <a:xfrm>
              <a:off x="1757295" y="2940149"/>
              <a:ext cx="313777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Naïve Baseline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F3AFB8-5C5D-E31F-01BB-1D1F174140A5}"/>
                </a:ext>
              </a:extLst>
            </p:cNvPr>
            <p:cNvSpPr txBox="1"/>
            <p:nvPr/>
          </p:nvSpPr>
          <p:spPr>
            <a:xfrm>
              <a:off x="497910" y="3369793"/>
              <a:ext cx="5341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This approach basically does nothing to prevent catastrophic forgetting and mimics typical incrementally fine-tuned supervised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079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E65393-40B4-FAF3-34FC-A6A3068DC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B2EBD-8E8A-A71C-38EB-482C0D3E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Arial"/>
              </a:rPr>
              <a:t>EVALUATION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1299C-6235-A21D-F560-1E65E1CC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2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D7D8B5-EFFC-2313-36D0-EEECE927F19E}"/>
              </a:ext>
            </a:extLst>
          </p:cNvPr>
          <p:cNvGrpSpPr/>
          <p:nvPr/>
        </p:nvGrpSpPr>
        <p:grpSpPr>
          <a:xfrm>
            <a:off x="3271381" y="1741243"/>
            <a:ext cx="5649238" cy="1297125"/>
            <a:chOff x="3271381" y="1741243"/>
            <a:chExt cx="5649238" cy="1297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7F7804-9C1F-EE7D-8221-BBA9FA5A36E9}"/>
                </a:ext>
              </a:extLst>
            </p:cNvPr>
            <p:cNvSpPr/>
            <p:nvPr/>
          </p:nvSpPr>
          <p:spPr>
            <a:xfrm>
              <a:off x="3271381" y="1925910"/>
              <a:ext cx="5649238" cy="1112458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2B49CF-310C-A97C-2A8B-B22542CD821A}"/>
                    </a:ext>
                  </a:extLst>
                </p:cNvPr>
                <p:cNvSpPr txBox="1"/>
                <p:nvPr/>
              </p:nvSpPr>
              <p:spPr>
                <a:xfrm>
                  <a:off x="3524768" y="2026052"/>
                  <a:ext cx="5142457" cy="9121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𝑨𝒗𝒆𝒓𝒂𝒈𝒆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𝑨𝒄𝒄𝒖𝒓𝒂𝒄𝒚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2B49CF-310C-A97C-2A8B-B22542CD8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4768" y="2026052"/>
                  <a:ext cx="5142457" cy="91217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53426F-57DE-7069-00EB-C85DD81ED3FF}"/>
                </a:ext>
              </a:extLst>
            </p:cNvPr>
            <p:cNvSpPr txBox="1"/>
            <p:nvPr/>
          </p:nvSpPr>
          <p:spPr>
            <a:xfrm>
              <a:off x="4592872" y="1741243"/>
              <a:ext cx="30062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1"/>
                  </a:solidFill>
                </a:rPr>
                <a:t>AVERAGE ACCURACY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6342F0-81CC-2580-6307-2A4F7D1042ED}"/>
                  </a:ext>
                </a:extLst>
              </p:cNvPr>
              <p:cNvSpPr txBox="1"/>
              <p:nvPr/>
            </p:nvSpPr>
            <p:spPr>
              <a:xfrm>
                <a:off x="2471799" y="3651534"/>
                <a:ext cx="77536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chemeClr val="accent1"/>
                    </a:solidFill>
                  </a:rPr>
                  <a:t>  average accuracy after training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200">
                    <a:solidFill>
                      <a:schemeClr val="accent1"/>
                    </a:solidFill>
                  </a:rPr>
                  <a:t> whole data sequence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6342F0-81CC-2580-6307-2A4F7D104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799" y="3651534"/>
                <a:ext cx="7753611" cy="430887"/>
              </a:xfrm>
              <a:prstGeom prst="rect">
                <a:avLst/>
              </a:prstGeom>
              <a:blipFill>
                <a:blip r:embed="rId3"/>
                <a:stretch>
                  <a:fillRect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C799A-0B49-7E2A-BFCF-04E737CFC9D7}"/>
                  </a:ext>
                </a:extLst>
              </p:cNvPr>
              <p:cNvSpPr txBox="1"/>
              <p:nvPr/>
            </p:nvSpPr>
            <p:spPr>
              <a:xfrm>
                <a:off x="2219187" y="4487286"/>
                <a:ext cx="82588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accent1"/>
                    </a:solidFill>
                  </a:rPr>
                  <a:t>If</a:t>
                </a:r>
                <a:r>
                  <a:rPr lang="en-US" sz="2200" b="1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sz="2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200">
                    <a:solidFill>
                      <a:schemeClr val="accent1"/>
                    </a:solidFill>
                  </a:rPr>
                  <a:t>,</a:t>
                </a:r>
                <a:r>
                  <a:rPr lang="en-US" sz="2200" b="1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chemeClr val="accent1"/>
                    </a:solidFill>
                  </a:rPr>
                  <a:t> is an average accuracy after training data </a:t>
                </a:r>
                <a:br>
                  <a:rPr lang="en-US" sz="2200">
                    <a:solidFill>
                      <a:schemeClr val="accent1"/>
                    </a:solidFill>
                  </a:rPr>
                </a:br>
                <a:r>
                  <a:rPr lang="en-US" sz="2200">
                    <a:solidFill>
                      <a:schemeClr val="accent1"/>
                    </a:solidFill>
                  </a:rPr>
                  <a:t>from Task 1 to Task 2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C799A-0B49-7E2A-BFCF-04E737CFC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187" y="4487286"/>
                <a:ext cx="8258833" cy="769441"/>
              </a:xfrm>
              <a:prstGeom prst="rect">
                <a:avLst/>
              </a:prstGeom>
              <a:blipFill>
                <a:blip r:embed="rId4"/>
                <a:stretch>
                  <a:fillRect t="-47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F438A4F-9892-3226-F52A-4A6B25DEA585}"/>
              </a:ext>
            </a:extLst>
          </p:cNvPr>
          <p:cNvSpPr txBox="1"/>
          <p:nvPr/>
        </p:nvSpPr>
        <p:spPr>
          <a:xfrm>
            <a:off x="177490" y="6115144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Online continual learning in image classification: An empirical survey, Neurocomputing ‘22</a:t>
            </a:r>
          </a:p>
        </p:txBody>
      </p:sp>
    </p:spTree>
    <p:extLst>
      <p:ext uri="{BB962C8B-B14F-4D97-AF65-F5344CB8AC3E}">
        <p14:creationId xmlns:p14="http://schemas.microsoft.com/office/powerpoint/2010/main" val="3891221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78FC774-7D83-6D14-9CFE-CB1C9ED2B483}"/>
              </a:ext>
            </a:extLst>
          </p:cNvPr>
          <p:cNvGrpSpPr/>
          <p:nvPr/>
        </p:nvGrpSpPr>
        <p:grpSpPr>
          <a:xfrm>
            <a:off x="3271381" y="1717609"/>
            <a:ext cx="5649238" cy="1862115"/>
            <a:chOff x="3271381" y="1804419"/>
            <a:chExt cx="5649238" cy="11174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274B15-FD19-2A91-2F53-89F80B09A3F0}"/>
                </a:ext>
              </a:extLst>
            </p:cNvPr>
            <p:cNvSpPr/>
            <p:nvPr/>
          </p:nvSpPr>
          <p:spPr>
            <a:xfrm>
              <a:off x="3271381" y="1925910"/>
              <a:ext cx="5649238" cy="995949"/>
            </a:xfrm>
            <a:prstGeom prst="rect">
              <a:avLst/>
            </a:prstGeom>
            <a:noFill/>
            <a:ln w="28575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7CBCF3F-9603-7394-3927-0C77E5D8B042}"/>
                    </a:ext>
                  </a:extLst>
                </p:cNvPr>
                <p:cNvSpPr txBox="1"/>
                <p:nvPr/>
              </p:nvSpPr>
              <p:spPr>
                <a:xfrm>
                  <a:off x="3524768" y="2026052"/>
                  <a:ext cx="5142457" cy="7984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𝑨𝒗𝒆𝒓𝒂𝒈𝒆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𝑭𝒐𝒓𝒈𝒆𝒕𝒕𝒊𝒏𝒈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/>
                </a:p>
                <a:p>
                  <a:pPr algn="ctr"/>
                  <a:r>
                    <a:rPr lang="en-US"/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𝐦𝐚𝐱</m:t>
                              </m:r>
                            </m:e>
                            <m:li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 ∈ {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 ⋯,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func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7CBCF3F-9603-7394-3927-0C77E5D8B0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4768" y="2026052"/>
                  <a:ext cx="5142457" cy="798456"/>
                </a:xfrm>
                <a:prstGeom prst="rect">
                  <a:avLst/>
                </a:prstGeom>
                <a:blipFill>
                  <a:blip r:embed="rId2"/>
                  <a:stretch>
                    <a:fillRect b="-1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023F2E-A4B0-CBEE-B1A7-30E5BD34F596}"/>
                </a:ext>
              </a:extLst>
            </p:cNvPr>
            <p:cNvSpPr txBox="1"/>
            <p:nvPr/>
          </p:nvSpPr>
          <p:spPr>
            <a:xfrm>
              <a:off x="4439425" y="1804419"/>
              <a:ext cx="3158651" cy="2216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accent1"/>
                  </a:solidFill>
                </a:rPr>
                <a:t>AVERAGE FORGETTING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6342F0-81CC-2580-6307-2A4F7D1042ED}"/>
                  </a:ext>
                </a:extLst>
              </p:cNvPr>
              <p:cNvSpPr txBox="1"/>
              <p:nvPr/>
            </p:nvSpPr>
            <p:spPr>
              <a:xfrm>
                <a:off x="2471797" y="3889606"/>
                <a:ext cx="775361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chemeClr val="accent1"/>
                    </a:solidFill>
                  </a:rPr>
                  <a:t> measures how bad a model forgets about prior tasks after being trained on a new task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US" sz="22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6342F0-81CC-2580-6307-2A4F7D104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797" y="3889606"/>
                <a:ext cx="7753611" cy="769441"/>
              </a:xfrm>
              <a:prstGeom prst="rect">
                <a:avLst/>
              </a:prstGeom>
              <a:blipFill>
                <a:blip r:embed="rId3"/>
                <a:stretch>
                  <a:fillRect t="-4762" r="-180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C799A-0B49-7E2A-BFCF-04E737CFC9D7}"/>
                  </a:ext>
                </a:extLst>
              </p:cNvPr>
              <p:cNvSpPr txBox="1"/>
              <p:nvPr/>
            </p:nvSpPr>
            <p:spPr>
              <a:xfrm>
                <a:off x="2219187" y="4968930"/>
                <a:ext cx="8258833" cy="942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accent1"/>
                    </a:solidFill>
                  </a:rPr>
                  <a:t>Specifically,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2200" b="1" i="0" smtClean="0">
                                <a:latin typeface="Cambria Math" panose="02040503050406030204" pitchFamily="18" charset="0"/>
                              </a:rPr>
                              <m:t>𝐦𝐚𝐱</m:t>
                            </m:r>
                          </m:e>
                          <m:lim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𝒍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 ∈ {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, ⋯,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sz="2200">
                    <a:solidFill>
                      <a:schemeClr val="accent1"/>
                    </a:solidFill>
                  </a:rPr>
                  <a:t> represents best test accuracy </a:t>
                </a:r>
                <a:r>
                  <a:rPr lang="en-US" sz="220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chemeClr val="tx1"/>
                    </a:solidFill>
                  </a:rPr>
                  <a:t>)</a:t>
                </a:r>
                <a:r>
                  <a:rPr lang="en-US" sz="2200">
                    <a:solidFill>
                      <a:schemeClr val="accent1"/>
                    </a:solidFill>
                  </a:rPr>
                  <a:t> that model got up until task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sz="2200">
                    <a:solidFill>
                      <a:schemeClr val="accent1"/>
                    </a:solidFill>
                  </a:rPr>
                  <a:t> right before learning task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</m:oMath>
                </a14:m>
                <a:endParaRPr lang="en-US" sz="22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C799A-0B49-7E2A-BFCF-04E737CFC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187" y="4968930"/>
                <a:ext cx="8258833" cy="942246"/>
              </a:xfrm>
              <a:prstGeom prst="rect">
                <a:avLst/>
              </a:prstGeom>
              <a:blipFill>
                <a:blip r:embed="rId4"/>
                <a:stretch>
                  <a:fillRect t="-2581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FBEA74-C7E7-47D6-6107-A1DB77357034}"/>
              </a:ext>
            </a:extLst>
          </p:cNvPr>
          <p:cNvSpPr txBox="1"/>
          <p:nvPr/>
        </p:nvSpPr>
        <p:spPr>
          <a:xfrm>
            <a:off x="177490" y="6115144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Online continual learning in image classification: An empirical survey, Neurocomputing ‘22</a:t>
            </a:r>
          </a:p>
        </p:txBody>
      </p:sp>
    </p:spTree>
    <p:extLst>
      <p:ext uri="{BB962C8B-B14F-4D97-AF65-F5344CB8AC3E}">
        <p14:creationId xmlns:p14="http://schemas.microsoft.com/office/powerpoint/2010/main" val="3355798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E65393-40B4-FAF3-34FC-A6A3068DC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B2EBD-8E8A-A71C-38EB-482C0D3E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Arial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1299C-6235-A21D-F560-1E65E1CC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91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409CB9-B512-FDF7-929A-AC7C55206FB3}"/>
              </a:ext>
            </a:extLst>
          </p:cNvPr>
          <p:cNvGrpSpPr/>
          <p:nvPr/>
        </p:nvGrpSpPr>
        <p:grpSpPr>
          <a:xfrm>
            <a:off x="1057405" y="1696102"/>
            <a:ext cx="10077189" cy="3494416"/>
            <a:chOff x="970182" y="1534491"/>
            <a:chExt cx="10077189" cy="3494416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C3A7583D-436F-C168-4830-70BA5116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2908" y="1534491"/>
              <a:ext cx="4654463" cy="349084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102EE72A-94AD-A9DB-4BDF-05D68923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0182" y="1538060"/>
              <a:ext cx="4654463" cy="349084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47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0409CB9-B512-FDF7-929A-AC7C55206FB3}"/>
              </a:ext>
            </a:extLst>
          </p:cNvPr>
          <p:cNvGrpSpPr/>
          <p:nvPr/>
        </p:nvGrpSpPr>
        <p:grpSpPr>
          <a:xfrm>
            <a:off x="1057405" y="1696102"/>
            <a:ext cx="10077189" cy="3494416"/>
            <a:chOff x="970182" y="1534491"/>
            <a:chExt cx="10077189" cy="3494416"/>
          </a:xfrm>
          <a:noFill/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C3A7583D-436F-C168-4830-70BA5116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6392908" y="1534491"/>
              <a:ext cx="4654463" cy="3490847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</p:pic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102EE72A-94AD-A9DB-4BDF-05D68923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182" y="1538060"/>
              <a:ext cx="4654463" cy="3490847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10"/>
            <a:ext cx="10515600" cy="1312744"/>
          </a:xfrm>
        </p:spPr>
        <p:txBody>
          <a:bodyPr/>
          <a:lstStyle/>
          <a:p>
            <a:pPr algn="ctr"/>
            <a:r>
              <a:rPr lang="en-US" b="1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33D115-88A3-5A43-330D-CB2F38464852}"/>
              </a:ext>
            </a:extLst>
          </p:cNvPr>
          <p:cNvGrpSpPr/>
          <p:nvPr/>
        </p:nvGrpSpPr>
        <p:grpSpPr>
          <a:xfrm>
            <a:off x="3450921" y="1847589"/>
            <a:ext cx="7683673" cy="2887249"/>
            <a:chOff x="3363699" y="1689547"/>
            <a:chExt cx="7683673" cy="2887249"/>
          </a:xfrm>
        </p:grpSpPr>
        <p:pic>
          <p:nvPicPr>
            <p:cNvPr id="24" name="Picture 23" descr="Chart, line chart&#10;&#10;Description automatically generated">
              <a:extLst>
                <a:ext uri="{FF2B5EF4-FFF2-40B4-BE49-F238E27FC236}">
                  <a16:creationId xmlns:a16="http://schemas.microsoft.com/office/drawing/2014/main" id="{45DAD58B-C701-D99B-75B1-8F55E3352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772" t="4441" b="58779"/>
            <a:stretch/>
          </p:blipFill>
          <p:spPr>
            <a:xfrm>
              <a:off x="8523379" y="1689547"/>
              <a:ext cx="2523993" cy="128391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5" name="Picture 24" descr="Chart, line chart&#10;&#10;Description automatically generated">
              <a:extLst>
                <a:ext uri="{FF2B5EF4-FFF2-40B4-BE49-F238E27FC236}">
                  <a16:creationId xmlns:a16="http://schemas.microsoft.com/office/drawing/2014/main" id="{DB93AF26-1DBC-7252-CA15-84E6F2D0C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424" t="41119" r="9285" b="12951"/>
            <a:stretch/>
          </p:blipFill>
          <p:spPr>
            <a:xfrm>
              <a:off x="3363699" y="2973465"/>
              <a:ext cx="1828800" cy="1603331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0472F95-3995-3507-4DE1-335A57E9E802}"/>
              </a:ext>
            </a:extLst>
          </p:cNvPr>
          <p:cNvSpPr/>
          <p:nvPr/>
        </p:nvSpPr>
        <p:spPr>
          <a:xfrm rot="3602433">
            <a:off x="9336644" y="1262331"/>
            <a:ext cx="860635" cy="232176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92227A-43FC-C231-1501-3DB67DC41E8E}"/>
              </a:ext>
            </a:extLst>
          </p:cNvPr>
          <p:cNvSpPr/>
          <p:nvPr/>
        </p:nvSpPr>
        <p:spPr>
          <a:xfrm rot="18565147">
            <a:off x="3854379" y="2520790"/>
            <a:ext cx="860635" cy="26337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03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0409CB9-B512-FDF7-929A-AC7C55206FB3}"/>
              </a:ext>
            </a:extLst>
          </p:cNvPr>
          <p:cNvGrpSpPr/>
          <p:nvPr/>
        </p:nvGrpSpPr>
        <p:grpSpPr>
          <a:xfrm>
            <a:off x="1057405" y="1696102"/>
            <a:ext cx="10077189" cy="3494416"/>
            <a:chOff x="970182" y="1534491"/>
            <a:chExt cx="10077189" cy="3494416"/>
          </a:xfrm>
          <a:noFill/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C3A7583D-436F-C168-4830-70BA5116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1000"/>
            </a:blip>
            <a:stretch>
              <a:fillRect/>
            </a:stretch>
          </p:blipFill>
          <p:spPr>
            <a:xfrm>
              <a:off x="6392908" y="1534491"/>
              <a:ext cx="4654463" cy="3490847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</p:pic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102EE72A-94AD-A9DB-4BDF-05D68923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0182" y="1538060"/>
              <a:ext cx="4654463" cy="3490847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10"/>
            <a:ext cx="10515600" cy="1312744"/>
          </a:xfrm>
        </p:spPr>
        <p:txBody>
          <a:bodyPr/>
          <a:lstStyle/>
          <a:p>
            <a:pPr algn="ctr"/>
            <a:r>
              <a:rPr lang="en-US" b="1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33D115-88A3-5A43-330D-CB2F38464852}"/>
              </a:ext>
            </a:extLst>
          </p:cNvPr>
          <p:cNvGrpSpPr/>
          <p:nvPr/>
        </p:nvGrpSpPr>
        <p:grpSpPr>
          <a:xfrm>
            <a:off x="3450921" y="1847589"/>
            <a:ext cx="7683673" cy="2887249"/>
            <a:chOff x="3363699" y="1689547"/>
            <a:chExt cx="7683673" cy="2887249"/>
          </a:xfrm>
        </p:grpSpPr>
        <p:pic>
          <p:nvPicPr>
            <p:cNvPr id="24" name="Picture 23" descr="Chart, line chart&#10;&#10;Description automatically generated">
              <a:extLst>
                <a:ext uri="{FF2B5EF4-FFF2-40B4-BE49-F238E27FC236}">
                  <a16:creationId xmlns:a16="http://schemas.microsoft.com/office/drawing/2014/main" id="{45DAD58B-C701-D99B-75B1-8F55E3352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772" t="4441" b="58779"/>
            <a:stretch/>
          </p:blipFill>
          <p:spPr>
            <a:xfrm>
              <a:off x="8523379" y="1689547"/>
              <a:ext cx="2523993" cy="128391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5" name="Picture 24" descr="Chart, line chart&#10;&#10;Description automatically generated">
              <a:extLst>
                <a:ext uri="{FF2B5EF4-FFF2-40B4-BE49-F238E27FC236}">
                  <a16:creationId xmlns:a16="http://schemas.microsoft.com/office/drawing/2014/main" id="{DB93AF26-1DBC-7252-CA15-84E6F2D0C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424" t="41119" r="9285" b="12951"/>
            <a:stretch/>
          </p:blipFill>
          <p:spPr>
            <a:xfrm>
              <a:off x="3363699" y="2973465"/>
              <a:ext cx="1828800" cy="1603331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0472F95-3995-3507-4DE1-335A57E9E802}"/>
              </a:ext>
            </a:extLst>
          </p:cNvPr>
          <p:cNvSpPr/>
          <p:nvPr/>
        </p:nvSpPr>
        <p:spPr>
          <a:xfrm rot="3602433">
            <a:off x="9336644" y="1262331"/>
            <a:ext cx="860635" cy="232176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41369-E105-207F-598A-C752384C9098}"/>
              </a:ext>
            </a:extLst>
          </p:cNvPr>
          <p:cNvSpPr/>
          <p:nvPr/>
        </p:nvSpPr>
        <p:spPr>
          <a:xfrm>
            <a:off x="1057405" y="5526211"/>
            <a:ext cx="10077189" cy="5319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Turns out, some CL strategies still suffered catastrophic forgetting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8CD9EF6-0A96-D64D-7568-86DA8EBDF0D8}"/>
              </a:ext>
            </a:extLst>
          </p:cNvPr>
          <p:cNvCxnSpPr>
            <a:stCxn id="3" idx="2"/>
            <a:endCxn id="5" idx="0"/>
          </p:cNvCxnSpPr>
          <p:nvPr/>
        </p:nvCxnSpPr>
        <p:spPr>
          <a:xfrm rot="16200000" flipH="1">
            <a:off x="4375673" y="3805883"/>
            <a:ext cx="1356105" cy="2084550"/>
          </a:xfrm>
          <a:prstGeom prst="bentConnector3">
            <a:avLst>
              <a:gd name="adj1" fmla="val 86485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6D2EECA-F205-1A78-CDBB-9A211571C850}"/>
              </a:ext>
            </a:extLst>
          </p:cNvPr>
          <p:cNvCxnSpPr>
            <a:cxnSpLocks/>
            <a:stCxn id="11" idx="6"/>
            <a:endCxn id="5" idx="0"/>
          </p:cNvCxnSpPr>
          <p:nvPr/>
        </p:nvCxnSpPr>
        <p:spPr>
          <a:xfrm rot="5400000">
            <a:off x="6673840" y="2218194"/>
            <a:ext cx="2730177" cy="3885856"/>
          </a:xfrm>
          <a:prstGeom prst="bentConnector3">
            <a:avLst>
              <a:gd name="adj1" fmla="val 9325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F792227A-43FC-C231-1501-3DB67DC41E8E}"/>
              </a:ext>
            </a:extLst>
          </p:cNvPr>
          <p:cNvSpPr/>
          <p:nvPr/>
        </p:nvSpPr>
        <p:spPr>
          <a:xfrm rot="18565147">
            <a:off x="3854379" y="2520790"/>
            <a:ext cx="860635" cy="26337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91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409CB9-B512-FDF7-929A-AC7C55206FB3}"/>
              </a:ext>
            </a:extLst>
          </p:cNvPr>
          <p:cNvGrpSpPr/>
          <p:nvPr/>
        </p:nvGrpSpPr>
        <p:grpSpPr>
          <a:xfrm>
            <a:off x="1057405" y="1696102"/>
            <a:ext cx="10077189" cy="3494416"/>
            <a:chOff x="970182" y="1534491"/>
            <a:chExt cx="10077189" cy="3494416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C3A7583D-436F-C168-4830-70BA5116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2908" y="1534491"/>
              <a:ext cx="4654463" cy="349084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102EE72A-94AD-A9DB-4BDF-05D68923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182" y="1538060"/>
              <a:ext cx="4654463" cy="349084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B06278E-0C50-5590-FB28-F68F29A8F51F}"/>
              </a:ext>
            </a:extLst>
          </p:cNvPr>
          <p:cNvSpPr/>
          <p:nvPr/>
        </p:nvSpPr>
        <p:spPr>
          <a:xfrm>
            <a:off x="1057405" y="5526211"/>
            <a:ext cx="10077189" cy="531993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/>
              <a:t>GDumb</a:t>
            </a:r>
            <a:r>
              <a:rPr lang="en-US" b="1"/>
              <a:t> and GSS Greedy are better than the others!  </a:t>
            </a:r>
          </a:p>
        </p:txBody>
      </p:sp>
    </p:spTree>
    <p:extLst>
      <p:ext uri="{BB962C8B-B14F-4D97-AF65-F5344CB8AC3E}">
        <p14:creationId xmlns:p14="http://schemas.microsoft.com/office/powerpoint/2010/main" val="145828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FFAE-08D4-3BF4-02E8-B066A65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7F1AF5-C3A2-7642-5AD2-B6B709CCAFFB}"/>
              </a:ext>
            </a:extLst>
          </p:cNvPr>
          <p:cNvGrpSpPr/>
          <p:nvPr/>
        </p:nvGrpSpPr>
        <p:grpSpPr>
          <a:xfrm>
            <a:off x="7512053" y="405645"/>
            <a:ext cx="3155950" cy="2369067"/>
            <a:chOff x="1022349" y="640759"/>
            <a:chExt cx="3155950" cy="2369067"/>
          </a:xfrm>
        </p:grpSpPr>
        <p:pic>
          <p:nvPicPr>
            <p:cNvPr id="13" name="Graphic 12" descr="Confused person with solid fill">
              <a:extLst>
                <a:ext uri="{FF2B5EF4-FFF2-40B4-BE49-F238E27FC236}">
                  <a16:creationId xmlns:a16="http://schemas.microsoft.com/office/drawing/2014/main" id="{DEA4949B-6EA7-C851-6686-A447C0BC1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349" y="1638226"/>
              <a:ext cx="1371600" cy="1371600"/>
            </a:xfrm>
            <a:prstGeom prst="rect">
              <a:avLst/>
            </a:prstGeom>
          </p:spPr>
        </p:pic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79E97C79-6C50-872F-6E21-A1DC8892D8B1}"/>
                </a:ext>
              </a:extLst>
            </p:cNvPr>
            <p:cNvSpPr/>
            <p:nvPr/>
          </p:nvSpPr>
          <p:spPr>
            <a:xfrm>
              <a:off x="1555749" y="640759"/>
              <a:ext cx="2622550" cy="812800"/>
            </a:xfrm>
            <a:prstGeom prst="wedgeRoundRectCallout">
              <a:avLst>
                <a:gd name="adj1" fmla="val -38141"/>
                <a:gd name="adj2" fmla="val 81057"/>
                <a:gd name="adj3" fmla="val 16667"/>
              </a:avLst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Good questions!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3D29C8-4763-4FE0-3C18-517B9E7A333D}"/>
              </a:ext>
            </a:extLst>
          </p:cNvPr>
          <p:cNvGrpSpPr/>
          <p:nvPr/>
        </p:nvGrpSpPr>
        <p:grpSpPr>
          <a:xfrm>
            <a:off x="1009649" y="232127"/>
            <a:ext cx="5146675" cy="2542585"/>
            <a:chOff x="6985001" y="2226561"/>
            <a:chExt cx="5146675" cy="2542585"/>
          </a:xfrm>
        </p:grpSpPr>
        <p:pic>
          <p:nvPicPr>
            <p:cNvPr id="23" name="Graphic 22" descr="Confused person with solid fill">
              <a:extLst>
                <a:ext uri="{FF2B5EF4-FFF2-40B4-BE49-F238E27FC236}">
                  <a16:creationId xmlns:a16="http://schemas.microsoft.com/office/drawing/2014/main" id="{FB6AAA6A-A284-45E4-BDC3-08D898F6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50276" y="2648837"/>
              <a:ext cx="1371600" cy="1371600"/>
            </a:xfrm>
            <a:prstGeom prst="rect">
              <a:avLst/>
            </a:prstGeom>
          </p:spPr>
        </p:pic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8D585DF1-698A-9B5A-049C-D40F736EDD6E}"/>
                </a:ext>
              </a:extLst>
            </p:cNvPr>
            <p:cNvSpPr/>
            <p:nvPr/>
          </p:nvSpPr>
          <p:spPr>
            <a:xfrm>
              <a:off x="6985001" y="2226561"/>
              <a:ext cx="1990725" cy="615950"/>
            </a:xfrm>
            <a:prstGeom prst="wedgeRoundRectCallout">
              <a:avLst>
                <a:gd name="adj1" fmla="val 45965"/>
                <a:gd name="adj2" fmla="val 769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Then? why?</a:t>
              </a:r>
            </a:p>
          </p:txBody>
        </p:sp>
        <p:pic>
          <p:nvPicPr>
            <p:cNvPr id="26" name="Graphic 25" descr="Confused person with solid fill">
              <a:extLst>
                <a:ext uri="{FF2B5EF4-FFF2-40B4-BE49-F238E27FC236}">
                  <a16:creationId xmlns:a16="http://schemas.microsoft.com/office/drawing/2014/main" id="{DC9B0167-7C24-72E3-7F25-1B5C6996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3701" y="3397546"/>
              <a:ext cx="1371600" cy="1371600"/>
            </a:xfrm>
            <a:prstGeom prst="rect">
              <a:avLst/>
            </a:prstGeom>
          </p:spPr>
        </p:pic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1D5E812B-DA06-6CDD-BC0E-A0FB9EDAB973}"/>
                </a:ext>
              </a:extLst>
            </p:cNvPr>
            <p:cNvSpPr/>
            <p:nvPr/>
          </p:nvSpPr>
          <p:spPr>
            <a:xfrm>
              <a:off x="10093326" y="2842511"/>
              <a:ext cx="2038350" cy="615950"/>
            </a:xfrm>
            <a:prstGeom prst="wedgeRoundRectCallout">
              <a:avLst>
                <a:gd name="adj1" fmla="val -43335"/>
                <a:gd name="adj2" fmla="val 779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Why does it even matter?</a:t>
              </a: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3295E46-3683-82A7-EB52-8342BAF72FC1}"/>
              </a:ext>
            </a:extLst>
          </p:cNvPr>
          <p:cNvSpPr txBox="1">
            <a:spLocks/>
          </p:cNvSpPr>
          <p:nvPr/>
        </p:nvSpPr>
        <p:spPr>
          <a:xfrm>
            <a:off x="889001" y="4473553"/>
            <a:ext cx="10413998" cy="15009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65000"/>
                </a:schemeClr>
              </a:solidFill>
              <a:latin typeface="Helvetica"/>
              <a:cs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A2063E1-2DCB-FD6A-DD19-F4A2664A4129}"/>
              </a:ext>
            </a:extLst>
          </p:cNvPr>
          <p:cNvSpPr/>
          <p:nvPr/>
        </p:nvSpPr>
        <p:spPr>
          <a:xfrm>
            <a:off x="889000" y="4532401"/>
            <a:ext cx="3060701" cy="748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Helvetica"/>
                <a:cs typeface="Arial"/>
              </a:rPr>
              <a:t>Making decisions about </a:t>
            </a:r>
            <a:br>
              <a:rPr lang="en-US">
                <a:solidFill>
                  <a:schemeClr val="bg1"/>
                </a:solidFill>
                <a:latin typeface="Helvetica"/>
                <a:cs typeface="Arial"/>
              </a:rPr>
            </a:br>
            <a:r>
              <a:rPr lang="en-US" sz="1800">
                <a:solidFill>
                  <a:schemeClr val="bg1"/>
                </a:solidFill>
                <a:latin typeface="Helvetica"/>
                <a:cs typeface="Arial"/>
              </a:rPr>
              <a:t>job scheduling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5BC614E-889A-D62A-0D0C-537245133DDB}"/>
              </a:ext>
            </a:extLst>
          </p:cNvPr>
          <p:cNvSpPr/>
          <p:nvPr/>
        </p:nvSpPr>
        <p:spPr>
          <a:xfrm>
            <a:off x="4565649" y="4532403"/>
            <a:ext cx="3060701" cy="748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Helvetica"/>
                <a:cs typeface="Arial"/>
              </a:rPr>
              <a:t>Application optimization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F97172-A16C-B248-D456-D664508BD48D}"/>
              </a:ext>
            </a:extLst>
          </p:cNvPr>
          <p:cNvSpPr/>
          <p:nvPr/>
        </p:nvSpPr>
        <p:spPr>
          <a:xfrm>
            <a:off x="8242298" y="4532402"/>
            <a:ext cx="3060701" cy="748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Helvetica"/>
                <a:cs typeface="Arial"/>
              </a:rPr>
              <a:t>Capacity planning of facilities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01DEC963-0513-3978-B0A0-43DB63C5C23A}"/>
              </a:ext>
            </a:extLst>
          </p:cNvPr>
          <p:cNvSpPr/>
          <p:nvPr/>
        </p:nvSpPr>
        <p:spPr>
          <a:xfrm>
            <a:off x="1439861" y="2730262"/>
            <a:ext cx="9432926" cy="1426961"/>
          </a:xfrm>
          <a:custGeom>
            <a:avLst/>
            <a:gdLst>
              <a:gd name="connsiteX0" fmla="*/ 0 w 7423150"/>
              <a:gd name="connsiteY0" fmla="*/ 166719 h 1000292"/>
              <a:gd name="connsiteX1" fmla="*/ 166719 w 7423150"/>
              <a:gd name="connsiteY1" fmla="*/ 0 h 1000292"/>
              <a:gd name="connsiteX2" fmla="*/ 4330171 w 7423150"/>
              <a:gd name="connsiteY2" fmla="*/ 0 h 1000292"/>
              <a:gd name="connsiteX3" fmla="*/ 5249058 w 7423150"/>
              <a:gd name="connsiteY3" fmla="*/ -628123 h 1000292"/>
              <a:gd name="connsiteX4" fmla="*/ 6185958 w 7423150"/>
              <a:gd name="connsiteY4" fmla="*/ 0 h 1000292"/>
              <a:gd name="connsiteX5" fmla="*/ 7256431 w 7423150"/>
              <a:gd name="connsiteY5" fmla="*/ 0 h 1000292"/>
              <a:gd name="connsiteX6" fmla="*/ 7423150 w 7423150"/>
              <a:gd name="connsiteY6" fmla="*/ 166719 h 1000292"/>
              <a:gd name="connsiteX7" fmla="*/ 7423150 w 7423150"/>
              <a:gd name="connsiteY7" fmla="*/ 166715 h 1000292"/>
              <a:gd name="connsiteX8" fmla="*/ 7423150 w 7423150"/>
              <a:gd name="connsiteY8" fmla="*/ 166715 h 1000292"/>
              <a:gd name="connsiteX9" fmla="*/ 7423150 w 7423150"/>
              <a:gd name="connsiteY9" fmla="*/ 416788 h 1000292"/>
              <a:gd name="connsiteX10" fmla="*/ 7423150 w 7423150"/>
              <a:gd name="connsiteY10" fmla="*/ 833573 h 1000292"/>
              <a:gd name="connsiteX11" fmla="*/ 7256431 w 7423150"/>
              <a:gd name="connsiteY11" fmla="*/ 1000292 h 1000292"/>
              <a:gd name="connsiteX12" fmla="*/ 6185958 w 7423150"/>
              <a:gd name="connsiteY12" fmla="*/ 1000292 h 1000292"/>
              <a:gd name="connsiteX13" fmla="*/ 4330171 w 7423150"/>
              <a:gd name="connsiteY13" fmla="*/ 1000292 h 1000292"/>
              <a:gd name="connsiteX14" fmla="*/ 4330171 w 7423150"/>
              <a:gd name="connsiteY14" fmla="*/ 1000292 h 1000292"/>
              <a:gd name="connsiteX15" fmla="*/ 166719 w 7423150"/>
              <a:gd name="connsiteY15" fmla="*/ 1000292 h 1000292"/>
              <a:gd name="connsiteX16" fmla="*/ 0 w 7423150"/>
              <a:gd name="connsiteY16" fmla="*/ 833573 h 1000292"/>
              <a:gd name="connsiteX17" fmla="*/ 0 w 7423150"/>
              <a:gd name="connsiteY17" fmla="*/ 416788 h 1000292"/>
              <a:gd name="connsiteX18" fmla="*/ 0 w 7423150"/>
              <a:gd name="connsiteY18" fmla="*/ 166715 h 1000292"/>
              <a:gd name="connsiteX19" fmla="*/ 0 w 7423150"/>
              <a:gd name="connsiteY19" fmla="*/ 166715 h 1000292"/>
              <a:gd name="connsiteX20" fmla="*/ 0 w 7423150"/>
              <a:gd name="connsiteY20" fmla="*/ 166719 h 1000292"/>
              <a:gd name="connsiteX0" fmla="*/ 0 w 7423150"/>
              <a:gd name="connsiteY0" fmla="*/ 794842 h 1628415"/>
              <a:gd name="connsiteX1" fmla="*/ 166719 w 7423150"/>
              <a:gd name="connsiteY1" fmla="*/ 628123 h 1628415"/>
              <a:gd name="connsiteX2" fmla="*/ 5676371 w 7423150"/>
              <a:gd name="connsiteY2" fmla="*/ 628123 h 1628415"/>
              <a:gd name="connsiteX3" fmla="*/ 5249058 w 7423150"/>
              <a:gd name="connsiteY3" fmla="*/ 0 h 1628415"/>
              <a:gd name="connsiteX4" fmla="*/ 6185958 w 7423150"/>
              <a:gd name="connsiteY4" fmla="*/ 628123 h 1628415"/>
              <a:gd name="connsiteX5" fmla="*/ 7256431 w 7423150"/>
              <a:gd name="connsiteY5" fmla="*/ 628123 h 1628415"/>
              <a:gd name="connsiteX6" fmla="*/ 7423150 w 7423150"/>
              <a:gd name="connsiteY6" fmla="*/ 794842 h 1628415"/>
              <a:gd name="connsiteX7" fmla="*/ 7423150 w 7423150"/>
              <a:gd name="connsiteY7" fmla="*/ 794838 h 1628415"/>
              <a:gd name="connsiteX8" fmla="*/ 7423150 w 7423150"/>
              <a:gd name="connsiteY8" fmla="*/ 794838 h 1628415"/>
              <a:gd name="connsiteX9" fmla="*/ 7423150 w 7423150"/>
              <a:gd name="connsiteY9" fmla="*/ 1044911 h 1628415"/>
              <a:gd name="connsiteX10" fmla="*/ 7423150 w 7423150"/>
              <a:gd name="connsiteY10" fmla="*/ 1461696 h 1628415"/>
              <a:gd name="connsiteX11" fmla="*/ 7256431 w 7423150"/>
              <a:gd name="connsiteY11" fmla="*/ 1628415 h 1628415"/>
              <a:gd name="connsiteX12" fmla="*/ 6185958 w 7423150"/>
              <a:gd name="connsiteY12" fmla="*/ 1628415 h 1628415"/>
              <a:gd name="connsiteX13" fmla="*/ 4330171 w 7423150"/>
              <a:gd name="connsiteY13" fmla="*/ 1628415 h 1628415"/>
              <a:gd name="connsiteX14" fmla="*/ 4330171 w 7423150"/>
              <a:gd name="connsiteY14" fmla="*/ 1628415 h 1628415"/>
              <a:gd name="connsiteX15" fmla="*/ 166719 w 7423150"/>
              <a:gd name="connsiteY15" fmla="*/ 1628415 h 1628415"/>
              <a:gd name="connsiteX16" fmla="*/ 0 w 7423150"/>
              <a:gd name="connsiteY16" fmla="*/ 1461696 h 1628415"/>
              <a:gd name="connsiteX17" fmla="*/ 0 w 7423150"/>
              <a:gd name="connsiteY17" fmla="*/ 1044911 h 1628415"/>
              <a:gd name="connsiteX18" fmla="*/ 0 w 7423150"/>
              <a:gd name="connsiteY18" fmla="*/ 794838 h 1628415"/>
              <a:gd name="connsiteX19" fmla="*/ 0 w 7423150"/>
              <a:gd name="connsiteY19" fmla="*/ 794838 h 1628415"/>
              <a:gd name="connsiteX20" fmla="*/ 0 w 7423150"/>
              <a:gd name="connsiteY20" fmla="*/ 794842 h 162841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676371 w 7423150"/>
              <a:gd name="connsiteY2" fmla="*/ 380473 h 1380765"/>
              <a:gd name="connsiteX3" fmla="*/ 5795158 w 7423150"/>
              <a:gd name="connsiteY3" fmla="*/ 0 h 1380765"/>
              <a:gd name="connsiteX4" fmla="*/ 6185958 w 7423150"/>
              <a:gd name="connsiteY4" fmla="*/ 3804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676371 w 7423150"/>
              <a:gd name="connsiteY2" fmla="*/ 380473 h 1380765"/>
              <a:gd name="connsiteX3" fmla="*/ 5795158 w 7423150"/>
              <a:gd name="connsiteY3" fmla="*/ 0 h 1380765"/>
              <a:gd name="connsiteX4" fmla="*/ 5836708 w 7423150"/>
              <a:gd name="connsiteY4" fmla="*/ 3931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416021 w 7423150"/>
              <a:gd name="connsiteY2" fmla="*/ 388072 h 1380765"/>
              <a:gd name="connsiteX3" fmla="*/ 5795158 w 7423150"/>
              <a:gd name="connsiteY3" fmla="*/ 0 h 1380765"/>
              <a:gd name="connsiteX4" fmla="*/ 5836708 w 7423150"/>
              <a:gd name="connsiteY4" fmla="*/ 3931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547192 h 1380765"/>
              <a:gd name="connsiteX1" fmla="*/ 166719 w 7423150"/>
              <a:gd name="connsiteY1" fmla="*/ 380473 h 1380765"/>
              <a:gd name="connsiteX2" fmla="*/ 5416021 w 7423150"/>
              <a:gd name="connsiteY2" fmla="*/ 388072 h 1380765"/>
              <a:gd name="connsiteX3" fmla="*/ 5795158 w 7423150"/>
              <a:gd name="connsiteY3" fmla="*/ 0 h 1380765"/>
              <a:gd name="connsiteX4" fmla="*/ 5614458 w 7423150"/>
              <a:gd name="connsiteY4" fmla="*/ 393173 h 1380765"/>
              <a:gd name="connsiteX5" fmla="*/ 7256431 w 7423150"/>
              <a:gd name="connsiteY5" fmla="*/ 380473 h 1380765"/>
              <a:gd name="connsiteX6" fmla="*/ 7423150 w 7423150"/>
              <a:gd name="connsiteY6" fmla="*/ 547192 h 1380765"/>
              <a:gd name="connsiteX7" fmla="*/ 7423150 w 7423150"/>
              <a:gd name="connsiteY7" fmla="*/ 547188 h 1380765"/>
              <a:gd name="connsiteX8" fmla="*/ 7423150 w 7423150"/>
              <a:gd name="connsiteY8" fmla="*/ 547188 h 1380765"/>
              <a:gd name="connsiteX9" fmla="*/ 7423150 w 7423150"/>
              <a:gd name="connsiteY9" fmla="*/ 797261 h 1380765"/>
              <a:gd name="connsiteX10" fmla="*/ 7423150 w 7423150"/>
              <a:gd name="connsiteY10" fmla="*/ 1214046 h 1380765"/>
              <a:gd name="connsiteX11" fmla="*/ 7256431 w 7423150"/>
              <a:gd name="connsiteY11" fmla="*/ 1380765 h 1380765"/>
              <a:gd name="connsiteX12" fmla="*/ 6185958 w 7423150"/>
              <a:gd name="connsiteY12" fmla="*/ 1380765 h 1380765"/>
              <a:gd name="connsiteX13" fmla="*/ 4330171 w 7423150"/>
              <a:gd name="connsiteY13" fmla="*/ 1380765 h 1380765"/>
              <a:gd name="connsiteX14" fmla="*/ 4330171 w 7423150"/>
              <a:gd name="connsiteY14" fmla="*/ 1380765 h 1380765"/>
              <a:gd name="connsiteX15" fmla="*/ 166719 w 7423150"/>
              <a:gd name="connsiteY15" fmla="*/ 1380765 h 1380765"/>
              <a:gd name="connsiteX16" fmla="*/ 0 w 7423150"/>
              <a:gd name="connsiteY16" fmla="*/ 1214046 h 1380765"/>
              <a:gd name="connsiteX17" fmla="*/ 0 w 7423150"/>
              <a:gd name="connsiteY17" fmla="*/ 797261 h 1380765"/>
              <a:gd name="connsiteX18" fmla="*/ 0 w 7423150"/>
              <a:gd name="connsiteY18" fmla="*/ 547188 h 1380765"/>
              <a:gd name="connsiteX19" fmla="*/ 0 w 7423150"/>
              <a:gd name="connsiteY19" fmla="*/ 547188 h 1380765"/>
              <a:gd name="connsiteX20" fmla="*/ 0 w 7423150"/>
              <a:gd name="connsiteY20" fmla="*/ 547192 h 1380765"/>
              <a:gd name="connsiteX0" fmla="*/ 0 w 7423150"/>
              <a:gd name="connsiteY0" fmla="*/ 820734 h 1654307"/>
              <a:gd name="connsiteX1" fmla="*/ 166719 w 7423150"/>
              <a:gd name="connsiteY1" fmla="*/ 654015 h 1654307"/>
              <a:gd name="connsiteX2" fmla="*/ 5416021 w 7423150"/>
              <a:gd name="connsiteY2" fmla="*/ 661614 h 1654307"/>
              <a:gd name="connsiteX3" fmla="*/ 5731658 w 7423150"/>
              <a:gd name="connsiteY3" fmla="*/ 0 h 1654307"/>
              <a:gd name="connsiteX4" fmla="*/ 5614458 w 7423150"/>
              <a:gd name="connsiteY4" fmla="*/ 666715 h 1654307"/>
              <a:gd name="connsiteX5" fmla="*/ 7256431 w 7423150"/>
              <a:gd name="connsiteY5" fmla="*/ 654015 h 1654307"/>
              <a:gd name="connsiteX6" fmla="*/ 7423150 w 7423150"/>
              <a:gd name="connsiteY6" fmla="*/ 820734 h 1654307"/>
              <a:gd name="connsiteX7" fmla="*/ 7423150 w 7423150"/>
              <a:gd name="connsiteY7" fmla="*/ 820730 h 1654307"/>
              <a:gd name="connsiteX8" fmla="*/ 7423150 w 7423150"/>
              <a:gd name="connsiteY8" fmla="*/ 820730 h 1654307"/>
              <a:gd name="connsiteX9" fmla="*/ 7423150 w 7423150"/>
              <a:gd name="connsiteY9" fmla="*/ 1070803 h 1654307"/>
              <a:gd name="connsiteX10" fmla="*/ 7423150 w 7423150"/>
              <a:gd name="connsiteY10" fmla="*/ 1487588 h 1654307"/>
              <a:gd name="connsiteX11" fmla="*/ 7256431 w 7423150"/>
              <a:gd name="connsiteY11" fmla="*/ 1654307 h 1654307"/>
              <a:gd name="connsiteX12" fmla="*/ 6185958 w 7423150"/>
              <a:gd name="connsiteY12" fmla="*/ 1654307 h 1654307"/>
              <a:gd name="connsiteX13" fmla="*/ 4330171 w 7423150"/>
              <a:gd name="connsiteY13" fmla="*/ 1654307 h 1654307"/>
              <a:gd name="connsiteX14" fmla="*/ 4330171 w 7423150"/>
              <a:gd name="connsiteY14" fmla="*/ 1654307 h 1654307"/>
              <a:gd name="connsiteX15" fmla="*/ 166719 w 7423150"/>
              <a:gd name="connsiteY15" fmla="*/ 1654307 h 1654307"/>
              <a:gd name="connsiteX16" fmla="*/ 0 w 7423150"/>
              <a:gd name="connsiteY16" fmla="*/ 1487588 h 1654307"/>
              <a:gd name="connsiteX17" fmla="*/ 0 w 7423150"/>
              <a:gd name="connsiteY17" fmla="*/ 1070803 h 1654307"/>
              <a:gd name="connsiteX18" fmla="*/ 0 w 7423150"/>
              <a:gd name="connsiteY18" fmla="*/ 820730 h 1654307"/>
              <a:gd name="connsiteX19" fmla="*/ 0 w 7423150"/>
              <a:gd name="connsiteY19" fmla="*/ 820730 h 1654307"/>
              <a:gd name="connsiteX20" fmla="*/ 0 w 7423150"/>
              <a:gd name="connsiteY20" fmla="*/ 820734 h 1654307"/>
              <a:gd name="connsiteX0" fmla="*/ 0 w 7423150"/>
              <a:gd name="connsiteY0" fmla="*/ 820734 h 1654307"/>
              <a:gd name="connsiteX1" fmla="*/ 166719 w 7423150"/>
              <a:gd name="connsiteY1" fmla="*/ 654015 h 1654307"/>
              <a:gd name="connsiteX2" fmla="*/ 4341651 w 7423150"/>
              <a:gd name="connsiteY2" fmla="*/ 654016 h 1654307"/>
              <a:gd name="connsiteX3" fmla="*/ 5731658 w 7423150"/>
              <a:gd name="connsiteY3" fmla="*/ 0 h 1654307"/>
              <a:gd name="connsiteX4" fmla="*/ 5614458 w 7423150"/>
              <a:gd name="connsiteY4" fmla="*/ 666715 h 1654307"/>
              <a:gd name="connsiteX5" fmla="*/ 7256431 w 7423150"/>
              <a:gd name="connsiteY5" fmla="*/ 654015 h 1654307"/>
              <a:gd name="connsiteX6" fmla="*/ 7423150 w 7423150"/>
              <a:gd name="connsiteY6" fmla="*/ 820734 h 1654307"/>
              <a:gd name="connsiteX7" fmla="*/ 7423150 w 7423150"/>
              <a:gd name="connsiteY7" fmla="*/ 820730 h 1654307"/>
              <a:gd name="connsiteX8" fmla="*/ 7423150 w 7423150"/>
              <a:gd name="connsiteY8" fmla="*/ 820730 h 1654307"/>
              <a:gd name="connsiteX9" fmla="*/ 7423150 w 7423150"/>
              <a:gd name="connsiteY9" fmla="*/ 1070803 h 1654307"/>
              <a:gd name="connsiteX10" fmla="*/ 7423150 w 7423150"/>
              <a:gd name="connsiteY10" fmla="*/ 1487588 h 1654307"/>
              <a:gd name="connsiteX11" fmla="*/ 7256431 w 7423150"/>
              <a:gd name="connsiteY11" fmla="*/ 1654307 h 1654307"/>
              <a:gd name="connsiteX12" fmla="*/ 6185958 w 7423150"/>
              <a:gd name="connsiteY12" fmla="*/ 1654307 h 1654307"/>
              <a:gd name="connsiteX13" fmla="*/ 4330171 w 7423150"/>
              <a:gd name="connsiteY13" fmla="*/ 1654307 h 1654307"/>
              <a:gd name="connsiteX14" fmla="*/ 4330171 w 7423150"/>
              <a:gd name="connsiteY14" fmla="*/ 1654307 h 1654307"/>
              <a:gd name="connsiteX15" fmla="*/ 166719 w 7423150"/>
              <a:gd name="connsiteY15" fmla="*/ 1654307 h 1654307"/>
              <a:gd name="connsiteX16" fmla="*/ 0 w 7423150"/>
              <a:gd name="connsiteY16" fmla="*/ 1487588 h 1654307"/>
              <a:gd name="connsiteX17" fmla="*/ 0 w 7423150"/>
              <a:gd name="connsiteY17" fmla="*/ 1070803 h 1654307"/>
              <a:gd name="connsiteX18" fmla="*/ 0 w 7423150"/>
              <a:gd name="connsiteY18" fmla="*/ 820730 h 1654307"/>
              <a:gd name="connsiteX19" fmla="*/ 0 w 7423150"/>
              <a:gd name="connsiteY19" fmla="*/ 820730 h 1654307"/>
              <a:gd name="connsiteX20" fmla="*/ 0 w 7423150"/>
              <a:gd name="connsiteY20" fmla="*/ 820734 h 1654307"/>
              <a:gd name="connsiteX0" fmla="*/ 0 w 7423150"/>
              <a:gd name="connsiteY0" fmla="*/ 820734 h 1654307"/>
              <a:gd name="connsiteX1" fmla="*/ 166719 w 7423150"/>
              <a:gd name="connsiteY1" fmla="*/ 654015 h 1654307"/>
              <a:gd name="connsiteX2" fmla="*/ 4341651 w 7423150"/>
              <a:gd name="connsiteY2" fmla="*/ 654016 h 1654307"/>
              <a:gd name="connsiteX3" fmla="*/ 5731658 w 7423150"/>
              <a:gd name="connsiteY3" fmla="*/ 0 h 1654307"/>
              <a:gd name="connsiteX4" fmla="*/ 4784944 w 7423150"/>
              <a:gd name="connsiteY4" fmla="*/ 659116 h 1654307"/>
              <a:gd name="connsiteX5" fmla="*/ 7256431 w 7423150"/>
              <a:gd name="connsiteY5" fmla="*/ 654015 h 1654307"/>
              <a:gd name="connsiteX6" fmla="*/ 7423150 w 7423150"/>
              <a:gd name="connsiteY6" fmla="*/ 820734 h 1654307"/>
              <a:gd name="connsiteX7" fmla="*/ 7423150 w 7423150"/>
              <a:gd name="connsiteY7" fmla="*/ 820730 h 1654307"/>
              <a:gd name="connsiteX8" fmla="*/ 7423150 w 7423150"/>
              <a:gd name="connsiteY8" fmla="*/ 820730 h 1654307"/>
              <a:gd name="connsiteX9" fmla="*/ 7423150 w 7423150"/>
              <a:gd name="connsiteY9" fmla="*/ 1070803 h 1654307"/>
              <a:gd name="connsiteX10" fmla="*/ 7423150 w 7423150"/>
              <a:gd name="connsiteY10" fmla="*/ 1487588 h 1654307"/>
              <a:gd name="connsiteX11" fmla="*/ 7256431 w 7423150"/>
              <a:gd name="connsiteY11" fmla="*/ 1654307 h 1654307"/>
              <a:gd name="connsiteX12" fmla="*/ 6185958 w 7423150"/>
              <a:gd name="connsiteY12" fmla="*/ 1654307 h 1654307"/>
              <a:gd name="connsiteX13" fmla="*/ 4330171 w 7423150"/>
              <a:gd name="connsiteY13" fmla="*/ 1654307 h 1654307"/>
              <a:gd name="connsiteX14" fmla="*/ 4330171 w 7423150"/>
              <a:gd name="connsiteY14" fmla="*/ 1654307 h 1654307"/>
              <a:gd name="connsiteX15" fmla="*/ 166719 w 7423150"/>
              <a:gd name="connsiteY15" fmla="*/ 1654307 h 1654307"/>
              <a:gd name="connsiteX16" fmla="*/ 0 w 7423150"/>
              <a:gd name="connsiteY16" fmla="*/ 1487588 h 1654307"/>
              <a:gd name="connsiteX17" fmla="*/ 0 w 7423150"/>
              <a:gd name="connsiteY17" fmla="*/ 1070803 h 1654307"/>
              <a:gd name="connsiteX18" fmla="*/ 0 w 7423150"/>
              <a:gd name="connsiteY18" fmla="*/ 820730 h 1654307"/>
              <a:gd name="connsiteX19" fmla="*/ 0 w 7423150"/>
              <a:gd name="connsiteY19" fmla="*/ 820730 h 1654307"/>
              <a:gd name="connsiteX20" fmla="*/ 0 w 7423150"/>
              <a:gd name="connsiteY20" fmla="*/ 820734 h 1654307"/>
              <a:gd name="connsiteX0" fmla="*/ 0 w 7423150"/>
              <a:gd name="connsiteY0" fmla="*/ 919513 h 1753086"/>
              <a:gd name="connsiteX1" fmla="*/ 166719 w 7423150"/>
              <a:gd name="connsiteY1" fmla="*/ 752794 h 1753086"/>
              <a:gd name="connsiteX2" fmla="*/ 4341651 w 7423150"/>
              <a:gd name="connsiteY2" fmla="*/ 752795 h 1753086"/>
              <a:gd name="connsiteX3" fmla="*/ 5052056 w 7423150"/>
              <a:gd name="connsiteY3" fmla="*/ 0 h 1753086"/>
              <a:gd name="connsiteX4" fmla="*/ 4784944 w 7423150"/>
              <a:gd name="connsiteY4" fmla="*/ 757895 h 1753086"/>
              <a:gd name="connsiteX5" fmla="*/ 7256431 w 7423150"/>
              <a:gd name="connsiteY5" fmla="*/ 752794 h 1753086"/>
              <a:gd name="connsiteX6" fmla="*/ 7423150 w 7423150"/>
              <a:gd name="connsiteY6" fmla="*/ 919513 h 1753086"/>
              <a:gd name="connsiteX7" fmla="*/ 7423150 w 7423150"/>
              <a:gd name="connsiteY7" fmla="*/ 919509 h 1753086"/>
              <a:gd name="connsiteX8" fmla="*/ 7423150 w 7423150"/>
              <a:gd name="connsiteY8" fmla="*/ 919509 h 1753086"/>
              <a:gd name="connsiteX9" fmla="*/ 7423150 w 7423150"/>
              <a:gd name="connsiteY9" fmla="*/ 1169582 h 1753086"/>
              <a:gd name="connsiteX10" fmla="*/ 7423150 w 7423150"/>
              <a:gd name="connsiteY10" fmla="*/ 1586367 h 1753086"/>
              <a:gd name="connsiteX11" fmla="*/ 7256431 w 7423150"/>
              <a:gd name="connsiteY11" fmla="*/ 1753086 h 1753086"/>
              <a:gd name="connsiteX12" fmla="*/ 6185958 w 7423150"/>
              <a:gd name="connsiteY12" fmla="*/ 1753086 h 1753086"/>
              <a:gd name="connsiteX13" fmla="*/ 4330171 w 7423150"/>
              <a:gd name="connsiteY13" fmla="*/ 1753086 h 1753086"/>
              <a:gd name="connsiteX14" fmla="*/ 4330171 w 7423150"/>
              <a:gd name="connsiteY14" fmla="*/ 1753086 h 1753086"/>
              <a:gd name="connsiteX15" fmla="*/ 166719 w 7423150"/>
              <a:gd name="connsiteY15" fmla="*/ 1753086 h 1753086"/>
              <a:gd name="connsiteX16" fmla="*/ 0 w 7423150"/>
              <a:gd name="connsiteY16" fmla="*/ 1586367 h 1753086"/>
              <a:gd name="connsiteX17" fmla="*/ 0 w 7423150"/>
              <a:gd name="connsiteY17" fmla="*/ 1169582 h 1753086"/>
              <a:gd name="connsiteX18" fmla="*/ 0 w 7423150"/>
              <a:gd name="connsiteY18" fmla="*/ 919509 h 1753086"/>
              <a:gd name="connsiteX19" fmla="*/ 0 w 7423150"/>
              <a:gd name="connsiteY19" fmla="*/ 919509 h 1753086"/>
              <a:gd name="connsiteX20" fmla="*/ 0 w 7423150"/>
              <a:gd name="connsiteY20" fmla="*/ 919513 h 1753086"/>
              <a:gd name="connsiteX0" fmla="*/ 0 w 7423150"/>
              <a:gd name="connsiteY0" fmla="*/ 919513 h 1753086"/>
              <a:gd name="connsiteX1" fmla="*/ 166719 w 7423150"/>
              <a:gd name="connsiteY1" fmla="*/ 752794 h 1753086"/>
              <a:gd name="connsiteX2" fmla="*/ 4461581 w 7423150"/>
              <a:gd name="connsiteY2" fmla="*/ 767992 h 1753086"/>
              <a:gd name="connsiteX3" fmla="*/ 5052056 w 7423150"/>
              <a:gd name="connsiteY3" fmla="*/ 0 h 1753086"/>
              <a:gd name="connsiteX4" fmla="*/ 4784944 w 7423150"/>
              <a:gd name="connsiteY4" fmla="*/ 757895 h 1753086"/>
              <a:gd name="connsiteX5" fmla="*/ 7256431 w 7423150"/>
              <a:gd name="connsiteY5" fmla="*/ 752794 h 1753086"/>
              <a:gd name="connsiteX6" fmla="*/ 7423150 w 7423150"/>
              <a:gd name="connsiteY6" fmla="*/ 919513 h 1753086"/>
              <a:gd name="connsiteX7" fmla="*/ 7423150 w 7423150"/>
              <a:gd name="connsiteY7" fmla="*/ 919509 h 1753086"/>
              <a:gd name="connsiteX8" fmla="*/ 7423150 w 7423150"/>
              <a:gd name="connsiteY8" fmla="*/ 919509 h 1753086"/>
              <a:gd name="connsiteX9" fmla="*/ 7423150 w 7423150"/>
              <a:gd name="connsiteY9" fmla="*/ 1169582 h 1753086"/>
              <a:gd name="connsiteX10" fmla="*/ 7423150 w 7423150"/>
              <a:gd name="connsiteY10" fmla="*/ 1586367 h 1753086"/>
              <a:gd name="connsiteX11" fmla="*/ 7256431 w 7423150"/>
              <a:gd name="connsiteY11" fmla="*/ 1753086 h 1753086"/>
              <a:gd name="connsiteX12" fmla="*/ 6185958 w 7423150"/>
              <a:gd name="connsiteY12" fmla="*/ 1753086 h 1753086"/>
              <a:gd name="connsiteX13" fmla="*/ 4330171 w 7423150"/>
              <a:gd name="connsiteY13" fmla="*/ 1753086 h 1753086"/>
              <a:gd name="connsiteX14" fmla="*/ 4330171 w 7423150"/>
              <a:gd name="connsiteY14" fmla="*/ 1753086 h 1753086"/>
              <a:gd name="connsiteX15" fmla="*/ 166719 w 7423150"/>
              <a:gd name="connsiteY15" fmla="*/ 1753086 h 1753086"/>
              <a:gd name="connsiteX16" fmla="*/ 0 w 7423150"/>
              <a:gd name="connsiteY16" fmla="*/ 1586367 h 1753086"/>
              <a:gd name="connsiteX17" fmla="*/ 0 w 7423150"/>
              <a:gd name="connsiteY17" fmla="*/ 1169582 h 1753086"/>
              <a:gd name="connsiteX18" fmla="*/ 0 w 7423150"/>
              <a:gd name="connsiteY18" fmla="*/ 919509 h 1753086"/>
              <a:gd name="connsiteX19" fmla="*/ 0 w 7423150"/>
              <a:gd name="connsiteY19" fmla="*/ 919509 h 1753086"/>
              <a:gd name="connsiteX20" fmla="*/ 0 w 7423150"/>
              <a:gd name="connsiteY20" fmla="*/ 919513 h 1753086"/>
              <a:gd name="connsiteX0" fmla="*/ 0 w 7423150"/>
              <a:gd name="connsiteY0" fmla="*/ 919513 h 1753086"/>
              <a:gd name="connsiteX1" fmla="*/ 166719 w 7423150"/>
              <a:gd name="connsiteY1" fmla="*/ 752794 h 1753086"/>
              <a:gd name="connsiteX2" fmla="*/ 4546531 w 7423150"/>
              <a:gd name="connsiteY2" fmla="*/ 783189 h 1753086"/>
              <a:gd name="connsiteX3" fmla="*/ 5052056 w 7423150"/>
              <a:gd name="connsiteY3" fmla="*/ 0 h 1753086"/>
              <a:gd name="connsiteX4" fmla="*/ 4784944 w 7423150"/>
              <a:gd name="connsiteY4" fmla="*/ 757895 h 1753086"/>
              <a:gd name="connsiteX5" fmla="*/ 7256431 w 7423150"/>
              <a:gd name="connsiteY5" fmla="*/ 752794 h 1753086"/>
              <a:gd name="connsiteX6" fmla="*/ 7423150 w 7423150"/>
              <a:gd name="connsiteY6" fmla="*/ 919513 h 1753086"/>
              <a:gd name="connsiteX7" fmla="*/ 7423150 w 7423150"/>
              <a:gd name="connsiteY7" fmla="*/ 919509 h 1753086"/>
              <a:gd name="connsiteX8" fmla="*/ 7423150 w 7423150"/>
              <a:gd name="connsiteY8" fmla="*/ 919509 h 1753086"/>
              <a:gd name="connsiteX9" fmla="*/ 7423150 w 7423150"/>
              <a:gd name="connsiteY9" fmla="*/ 1169582 h 1753086"/>
              <a:gd name="connsiteX10" fmla="*/ 7423150 w 7423150"/>
              <a:gd name="connsiteY10" fmla="*/ 1586367 h 1753086"/>
              <a:gd name="connsiteX11" fmla="*/ 7256431 w 7423150"/>
              <a:gd name="connsiteY11" fmla="*/ 1753086 h 1753086"/>
              <a:gd name="connsiteX12" fmla="*/ 6185958 w 7423150"/>
              <a:gd name="connsiteY12" fmla="*/ 1753086 h 1753086"/>
              <a:gd name="connsiteX13" fmla="*/ 4330171 w 7423150"/>
              <a:gd name="connsiteY13" fmla="*/ 1753086 h 1753086"/>
              <a:gd name="connsiteX14" fmla="*/ 4330171 w 7423150"/>
              <a:gd name="connsiteY14" fmla="*/ 1753086 h 1753086"/>
              <a:gd name="connsiteX15" fmla="*/ 166719 w 7423150"/>
              <a:gd name="connsiteY15" fmla="*/ 1753086 h 1753086"/>
              <a:gd name="connsiteX16" fmla="*/ 0 w 7423150"/>
              <a:gd name="connsiteY16" fmla="*/ 1586367 h 1753086"/>
              <a:gd name="connsiteX17" fmla="*/ 0 w 7423150"/>
              <a:gd name="connsiteY17" fmla="*/ 1169582 h 1753086"/>
              <a:gd name="connsiteX18" fmla="*/ 0 w 7423150"/>
              <a:gd name="connsiteY18" fmla="*/ 919509 h 1753086"/>
              <a:gd name="connsiteX19" fmla="*/ 0 w 7423150"/>
              <a:gd name="connsiteY19" fmla="*/ 919509 h 1753086"/>
              <a:gd name="connsiteX20" fmla="*/ 0 w 7423150"/>
              <a:gd name="connsiteY20" fmla="*/ 919513 h 1753086"/>
              <a:gd name="connsiteX0" fmla="*/ 0 w 7423150"/>
              <a:gd name="connsiteY0" fmla="*/ 1071481 h 1905054"/>
              <a:gd name="connsiteX1" fmla="*/ 166719 w 7423150"/>
              <a:gd name="connsiteY1" fmla="*/ 904762 h 1905054"/>
              <a:gd name="connsiteX2" fmla="*/ 4546531 w 7423150"/>
              <a:gd name="connsiteY2" fmla="*/ 935157 h 1905054"/>
              <a:gd name="connsiteX3" fmla="*/ 5067047 w 7423150"/>
              <a:gd name="connsiteY3" fmla="*/ 0 h 1905054"/>
              <a:gd name="connsiteX4" fmla="*/ 4784944 w 7423150"/>
              <a:gd name="connsiteY4" fmla="*/ 909863 h 1905054"/>
              <a:gd name="connsiteX5" fmla="*/ 7256431 w 7423150"/>
              <a:gd name="connsiteY5" fmla="*/ 904762 h 1905054"/>
              <a:gd name="connsiteX6" fmla="*/ 7423150 w 7423150"/>
              <a:gd name="connsiteY6" fmla="*/ 1071481 h 1905054"/>
              <a:gd name="connsiteX7" fmla="*/ 7423150 w 7423150"/>
              <a:gd name="connsiteY7" fmla="*/ 1071477 h 1905054"/>
              <a:gd name="connsiteX8" fmla="*/ 7423150 w 7423150"/>
              <a:gd name="connsiteY8" fmla="*/ 1071477 h 1905054"/>
              <a:gd name="connsiteX9" fmla="*/ 7423150 w 7423150"/>
              <a:gd name="connsiteY9" fmla="*/ 1321550 h 1905054"/>
              <a:gd name="connsiteX10" fmla="*/ 7423150 w 7423150"/>
              <a:gd name="connsiteY10" fmla="*/ 1738335 h 1905054"/>
              <a:gd name="connsiteX11" fmla="*/ 7256431 w 7423150"/>
              <a:gd name="connsiteY11" fmla="*/ 1905054 h 1905054"/>
              <a:gd name="connsiteX12" fmla="*/ 6185958 w 7423150"/>
              <a:gd name="connsiteY12" fmla="*/ 1905054 h 1905054"/>
              <a:gd name="connsiteX13" fmla="*/ 4330171 w 7423150"/>
              <a:gd name="connsiteY13" fmla="*/ 1905054 h 1905054"/>
              <a:gd name="connsiteX14" fmla="*/ 4330171 w 7423150"/>
              <a:gd name="connsiteY14" fmla="*/ 1905054 h 1905054"/>
              <a:gd name="connsiteX15" fmla="*/ 166719 w 7423150"/>
              <a:gd name="connsiteY15" fmla="*/ 1905054 h 1905054"/>
              <a:gd name="connsiteX16" fmla="*/ 0 w 7423150"/>
              <a:gd name="connsiteY16" fmla="*/ 1738335 h 1905054"/>
              <a:gd name="connsiteX17" fmla="*/ 0 w 7423150"/>
              <a:gd name="connsiteY17" fmla="*/ 1321550 h 1905054"/>
              <a:gd name="connsiteX18" fmla="*/ 0 w 7423150"/>
              <a:gd name="connsiteY18" fmla="*/ 1071477 h 1905054"/>
              <a:gd name="connsiteX19" fmla="*/ 0 w 7423150"/>
              <a:gd name="connsiteY19" fmla="*/ 1071477 h 1905054"/>
              <a:gd name="connsiteX20" fmla="*/ 0 w 7423150"/>
              <a:gd name="connsiteY20" fmla="*/ 1071481 h 1905054"/>
              <a:gd name="connsiteX0" fmla="*/ 0 w 7423150"/>
              <a:gd name="connsiteY0" fmla="*/ 873923 h 1707496"/>
              <a:gd name="connsiteX1" fmla="*/ 166719 w 7423150"/>
              <a:gd name="connsiteY1" fmla="*/ 707204 h 1707496"/>
              <a:gd name="connsiteX2" fmla="*/ 4546531 w 7423150"/>
              <a:gd name="connsiteY2" fmla="*/ 737599 h 1707496"/>
              <a:gd name="connsiteX3" fmla="*/ 5047059 w 7423150"/>
              <a:gd name="connsiteY3" fmla="*/ 0 h 1707496"/>
              <a:gd name="connsiteX4" fmla="*/ 4784944 w 7423150"/>
              <a:gd name="connsiteY4" fmla="*/ 712305 h 1707496"/>
              <a:gd name="connsiteX5" fmla="*/ 7256431 w 7423150"/>
              <a:gd name="connsiteY5" fmla="*/ 707204 h 1707496"/>
              <a:gd name="connsiteX6" fmla="*/ 7423150 w 7423150"/>
              <a:gd name="connsiteY6" fmla="*/ 873923 h 1707496"/>
              <a:gd name="connsiteX7" fmla="*/ 7423150 w 7423150"/>
              <a:gd name="connsiteY7" fmla="*/ 873919 h 1707496"/>
              <a:gd name="connsiteX8" fmla="*/ 7423150 w 7423150"/>
              <a:gd name="connsiteY8" fmla="*/ 873919 h 1707496"/>
              <a:gd name="connsiteX9" fmla="*/ 7423150 w 7423150"/>
              <a:gd name="connsiteY9" fmla="*/ 1123992 h 1707496"/>
              <a:gd name="connsiteX10" fmla="*/ 7423150 w 7423150"/>
              <a:gd name="connsiteY10" fmla="*/ 1540777 h 1707496"/>
              <a:gd name="connsiteX11" fmla="*/ 7256431 w 7423150"/>
              <a:gd name="connsiteY11" fmla="*/ 1707496 h 1707496"/>
              <a:gd name="connsiteX12" fmla="*/ 6185958 w 7423150"/>
              <a:gd name="connsiteY12" fmla="*/ 1707496 h 1707496"/>
              <a:gd name="connsiteX13" fmla="*/ 4330171 w 7423150"/>
              <a:gd name="connsiteY13" fmla="*/ 1707496 h 1707496"/>
              <a:gd name="connsiteX14" fmla="*/ 4330171 w 7423150"/>
              <a:gd name="connsiteY14" fmla="*/ 1707496 h 1707496"/>
              <a:gd name="connsiteX15" fmla="*/ 166719 w 7423150"/>
              <a:gd name="connsiteY15" fmla="*/ 1707496 h 1707496"/>
              <a:gd name="connsiteX16" fmla="*/ 0 w 7423150"/>
              <a:gd name="connsiteY16" fmla="*/ 1540777 h 1707496"/>
              <a:gd name="connsiteX17" fmla="*/ 0 w 7423150"/>
              <a:gd name="connsiteY17" fmla="*/ 1123992 h 1707496"/>
              <a:gd name="connsiteX18" fmla="*/ 0 w 7423150"/>
              <a:gd name="connsiteY18" fmla="*/ 873919 h 1707496"/>
              <a:gd name="connsiteX19" fmla="*/ 0 w 7423150"/>
              <a:gd name="connsiteY19" fmla="*/ 873919 h 1707496"/>
              <a:gd name="connsiteX20" fmla="*/ 0 w 7423150"/>
              <a:gd name="connsiteY20" fmla="*/ 873923 h 1707496"/>
              <a:gd name="connsiteX0" fmla="*/ 0 w 7423150"/>
              <a:gd name="connsiteY0" fmla="*/ 873923 h 1707496"/>
              <a:gd name="connsiteX1" fmla="*/ 166719 w 7423150"/>
              <a:gd name="connsiteY1" fmla="*/ 707204 h 1707496"/>
              <a:gd name="connsiteX2" fmla="*/ 4551528 w 7423150"/>
              <a:gd name="connsiteY2" fmla="*/ 722402 h 1707496"/>
              <a:gd name="connsiteX3" fmla="*/ 5047059 w 7423150"/>
              <a:gd name="connsiteY3" fmla="*/ 0 h 1707496"/>
              <a:gd name="connsiteX4" fmla="*/ 4784944 w 7423150"/>
              <a:gd name="connsiteY4" fmla="*/ 712305 h 1707496"/>
              <a:gd name="connsiteX5" fmla="*/ 7256431 w 7423150"/>
              <a:gd name="connsiteY5" fmla="*/ 707204 h 1707496"/>
              <a:gd name="connsiteX6" fmla="*/ 7423150 w 7423150"/>
              <a:gd name="connsiteY6" fmla="*/ 873923 h 1707496"/>
              <a:gd name="connsiteX7" fmla="*/ 7423150 w 7423150"/>
              <a:gd name="connsiteY7" fmla="*/ 873919 h 1707496"/>
              <a:gd name="connsiteX8" fmla="*/ 7423150 w 7423150"/>
              <a:gd name="connsiteY8" fmla="*/ 873919 h 1707496"/>
              <a:gd name="connsiteX9" fmla="*/ 7423150 w 7423150"/>
              <a:gd name="connsiteY9" fmla="*/ 1123992 h 1707496"/>
              <a:gd name="connsiteX10" fmla="*/ 7423150 w 7423150"/>
              <a:gd name="connsiteY10" fmla="*/ 1540777 h 1707496"/>
              <a:gd name="connsiteX11" fmla="*/ 7256431 w 7423150"/>
              <a:gd name="connsiteY11" fmla="*/ 1707496 h 1707496"/>
              <a:gd name="connsiteX12" fmla="*/ 6185958 w 7423150"/>
              <a:gd name="connsiteY12" fmla="*/ 1707496 h 1707496"/>
              <a:gd name="connsiteX13" fmla="*/ 4330171 w 7423150"/>
              <a:gd name="connsiteY13" fmla="*/ 1707496 h 1707496"/>
              <a:gd name="connsiteX14" fmla="*/ 4330171 w 7423150"/>
              <a:gd name="connsiteY14" fmla="*/ 1707496 h 1707496"/>
              <a:gd name="connsiteX15" fmla="*/ 166719 w 7423150"/>
              <a:gd name="connsiteY15" fmla="*/ 1707496 h 1707496"/>
              <a:gd name="connsiteX16" fmla="*/ 0 w 7423150"/>
              <a:gd name="connsiteY16" fmla="*/ 1540777 h 1707496"/>
              <a:gd name="connsiteX17" fmla="*/ 0 w 7423150"/>
              <a:gd name="connsiteY17" fmla="*/ 1123992 h 1707496"/>
              <a:gd name="connsiteX18" fmla="*/ 0 w 7423150"/>
              <a:gd name="connsiteY18" fmla="*/ 873919 h 1707496"/>
              <a:gd name="connsiteX19" fmla="*/ 0 w 7423150"/>
              <a:gd name="connsiteY19" fmla="*/ 873919 h 1707496"/>
              <a:gd name="connsiteX20" fmla="*/ 0 w 7423150"/>
              <a:gd name="connsiteY20" fmla="*/ 873923 h 170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23150" h="1707496">
                <a:moveTo>
                  <a:pt x="0" y="873923"/>
                </a:moveTo>
                <a:cubicBezTo>
                  <a:pt x="0" y="781847"/>
                  <a:pt x="74643" y="707204"/>
                  <a:pt x="166719" y="707204"/>
                </a:cubicBezTo>
                <a:lnTo>
                  <a:pt x="4551528" y="722402"/>
                </a:lnTo>
                <a:lnTo>
                  <a:pt x="5047059" y="0"/>
                </a:lnTo>
                <a:lnTo>
                  <a:pt x="4784944" y="712305"/>
                </a:lnTo>
                <a:lnTo>
                  <a:pt x="7256431" y="707204"/>
                </a:lnTo>
                <a:cubicBezTo>
                  <a:pt x="7348507" y="707204"/>
                  <a:pt x="7423150" y="781847"/>
                  <a:pt x="7423150" y="873923"/>
                </a:cubicBezTo>
                <a:lnTo>
                  <a:pt x="7423150" y="873919"/>
                </a:lnTo>
                <a:lnTo>
                  <a:pt x="7423150" y="873919"/>
                </a:lnTo>
                <a:lnTo>
                  <a:pt x="7423150" y="1123992"/>
                </a:lnTo>
                <a:lnTo>
                  <a:pt x="7423150" y="1540777"/>
                </a:lnTo>
                <a:cubicBezTo>
                  <a:pt x="7423150" y="1632853"/>
                  <a:pt x="7348507" y="1707496"/>
                  <a:pt x="7256431" y="1707496"/>
                </a:cubicBezTo>
                <a:lnTo>
                  <a:pt x="6185958" y="1707496"/>
                </a:lnTo>
                <a:lnTo>
                  <a:pt x="4330171" y="1707496"/>
                </a:lnTo>
                <a:lnTo>
                  <a:pt x="4330171" y="1707496"/>
                </a:lnTo>
                <a:lnTo>
                  <a:pt x="166719" y="1707496"/>
                </a:lnTo>
                <a:cubicBezTo>
                  <a:pt x="74643" y="1707496"/>
                  <a:pt x="0" y="1632853"/>
                  <a:pt x="0" y="1540777"/>
                </a:cubicBezTo>
                <a:lnTo>
                  <a:pt x="0" y="1123992"/>
                </a:lnTo>
                <a:lnTo>
                  <a:pt x="0" y="873919"/>
                </a:lnTo>
                <a:lnTo>
                  <a:pt x="0" y="873919"/>
                </a:lnTo>
                <a:lnTo>
                  <a:pt x="0" y="873923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accent1"/>
              </a:solidFill>
            </a:endParaRPr>
          </a:p>
          <a:p>
            <a:pPr algn="ctr"/>
            <a:endParaRPr lang="en-US" sz="1800" b="1">
              <a:solidFill>
                <a:schemeClr val="accent1"/>
              </a:solidFill>
            </a:endParaRPr>
          </a:p>
          <a:p>
            <a:pPr algn="ctr"/>
            <a:r>
              <a:rPr lang="en-US" sz="1800" b="1">
                <a:solidFill>
                  <a:schemeClr val="accent1"/>
                </a:solidFill>
              </a:rPr>
              <a:t>This leads to awful performance modeling because of forgetting of prior knowledge!</a:t>
            </a:r>
          </a:p>
          <a:p>
            <a:pPr algn="ctr"/>
            <a:r>
              <a:rPr lang="en-US" sz="1800" b="1">
                <a:solidFill>
                  <a:schemeClr val="accent1"/>
                </a:solidFill>
              </a:rPr>
              <a:t>This modeling is crucial for: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FF2DE-7715-9F20-0E46-9A2CB8CA1D27}"/>
              </a:ext>
            </a:extLst>
          </p:cNvPr>
          <p:cNvSpPr txBox="1"/>
          <p:nvPr/>
        </p:nvSpPr>
        <p:spPr>
          <a:xfrm>
            <a:off x="-25798" y="6153967"/>
            <a:ext cx="79446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2"/>
                </a:solidFill>
              </a:rPr>
              <a:t>Machine Learning and Understanding for Intelligent Extreme Scale Scientific Computing and Discovery (DOE ASCR Workshop Report ‘15)</a:t>
            </a:r>
          </a:p>
        </p:txBody>
      </p:sp>
    </p:spTree>
    <p:extLst>
      <p:ext uri="{BB962C8B-B14F-4D97-AF65-F5344CB8AC3E}">
        <p14:creationId xmlns:p14="http://schemas.microsoft.com/office/powerpoint/2010/main" val="1690280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409CB9-B512-FDF7-929A-AC7C55206FB3}"/>
              </a:ext>
            </a:extLst>
          </p:cNvPr>
          <p:cNvGrpSpPr/>
          <p:nvPr/>
        </p:nvGrpSpPr>
        <p:grpSpPr>
          <a:xfrm>
            <a:off x="1057405" y="1696102"/>
            <a:ext cx="10077189" cy="3494416"/>
            <a:chOff x="970182" y="1534491"/>
            <a:chExt cx="10077189" cy="3494416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C3A7583D-436F-C168-4830-70BA5116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2908" y="1534491"/>
              <a:ext cx="4654463" cy="349084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102EE72A-94AD-A9DB-4BDF-05D68923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0182" y="1538060"/>
              <a:ext cx="4654463" cy="349084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B06278E-0C50-5590-FB28-F68F29A8F51F}"/>
              </a:ext>
            </a:extLst>
          </p:cNvPr>
          <p:cNvSpPr/>
          <p:nvPr/>
        </p:nvSpPr>
        <p:spPr>
          <a:xfrm>
            <a:off x="1057405" y="5526211"/>
            <a:ext cx="10077189" cy="531993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/>
              <a:t>GDumb</a:t>
            </a:r>
            <a:r>
              <a:rPr lang="en-US" b="1"/>
              <a:t> and GSS Greedy are better than the others!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938CB-5063-D5B5-46AC-27CB352F73F2}"/>
              </a:ext>
            </a:extLst>
          </p:cNvPr>
          <p:cNvSpPr/>
          <p:nvPr/>
        </p:nvSpPr>
        <p:spPr>
          <a:xfrm>
            <a:off x="10004612" y="2513914"/>
            <a:ext cx="1754810" cy="5319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GSS Greedy suffers </a:t>
            </a:r>
          </a:p>
          <a:p>
            <a:pPr algn="ctr"/>
            <a:r>
              <a:rPr lang="en-US" sz="1200" b="1">
                <a:solidFill>
                  <a:schemeClr val="accent1"/>
                </a:solidFill>
              </a:rPr>
              <a:t>forgetting after learning task 3 </a:t>
            </a:r>
            <a:endParaRPr lang="en-US" sz="1200" b="1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954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E65393-40B4-FAF3-34FC-A6A3068DC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B2EBD-8E8A-A71C-38EB-482C0D3E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Arial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1299C-6235-A21D-F560-1E65E1CC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40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42A2F-B266-8258-D8B0-AB49299FA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7775"/>
            <a:ext cx="10515600" cy="4131659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Helvetica"/>
                <a:cs typeface="Arial"/>
              </a:rPr>
              <a:t>Concept drift in performance modeling for production system is real</a:t>
            </a:r>
          </a:p>
          <a:p>
            <a:pPr marL="457200" lvl="1" indent="0">
              <a:buNone/>
            </a:pP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Helvetica"/>
                <a:cs typeface="Arial"/>
              </a:rPr>
              <a:t>Memory-based CL strategies are better than regularization-based strategies 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Helvetica"/>
                <a:cs typeface="Arial"/>
              </a:rPr>
              <a:t>Our work is the first study to apply Continual Learning on performance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99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BCAE-3402-8F8B-3F3C-1C166FB6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FUTURE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42A2F-B266-8258-D8B0-AB49299FA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965"/>
            <a:ext cx="10515600" cy="4174469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Helvetica"/>
                <a:cs typeface="Arial"/>
              </a:rPr>
              <a:t>Collect more data!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Helvetica"/>
                <a:cs typeface="Helvetica"/>
              </a:rPr>
              <a:t>Apply automatic drift detection on production systems</a:t>
            </a:r>
            <a:endParaRPr lang="en-US">
              <a:solidFill>
                <a:schemeClr val="tx1"/>
              </a:solidFill>
              <a:latin typeface="Helvetica"/>
              <a:cs typeface="Arial"/>
            </a:endParaRPr>
          </a:p>
          <a:p>
            <a:endParaRPr lang="en-US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en-US">
                <a:solidFill>
                  <a:schemeClr val="tx1"/>
                </a:solidFill>
                <a:latin typeface="Helvetica"/>
                <a:cs typeface="Arial"/>
              </a:rPr>
              <a:t>Apply our model inside production systems (e.g. job scheduling or monitoring tools)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F614-3E84-C8E2-D6D3-407D223D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3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CA67E-E45E-1A56-C5F5-9ED1A701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624F4F6-3223-C267-0E80-B8ED59BC9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18" t="26472" r="9290" b="15823"/>
          <a:stretch/>
        </p:blipFill>
        <p:spPr>
          <a:xfrm>
            <a:off x="8457899" y="2758377"/>
            <a:ext cx="3089963" cy="8709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261F1D-BD03-C2AB-5575-6E2C1D37DE1D}"/>
              </a:ext>
            </a:extLst>
          </p:cNvPr>
          <p:cNvSpPr txBox="1"/>
          <p:nvPr/>
        </p:nvSpPr>
        <p:spPr>
          <a:xfrm>
            <a:off x="9422344" y="3863986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www.anl.gov</a:t>
            </a:r>
            <a:endParaRPr lang="en-US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D3847A-57D5-0082-315E-9A8044FFFA91}"/>
              </a:ext>
            </a:extLst>
          </p:cNvPr>
          <p:cNvSpPr txBox="1"/>
          <p:nvPr/>
        </p:nvSpPr>
        <p:spPr>
          <a:xfrm>
            <a:off x="1351372" y="3863986"/>
            <a:ext cx="239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cs.uchicago.edu</a:t>
            </a:r>
            <a:endParaRPr lang="en-US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1D600900-4E60-A80E-FC18-0B655B445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168" y="2758377"/>
            <a:ext cx="4097808" cy="883360"/>
          </a:xfrm>
          <a:prstGeom prst="rect">
            <a:avLst/>
          </a:prstGeom>
        </p:spPr>
      </p:pic>
      <p:pic>
        <p:nvPicPr>
          <p:cNvPr id="1028" name="Picture 4" descr="UTSA Logo: Centered Stacked">
            <a:extLst>
              <a:ext uri="{FF2B5EF4-FFF2-40B4-BE49-F238E27FC236}">
                <a16:creationId xmlns:a16="http://schemas.microsoft.com/office/drawing/2014/main" id="{9A0E0A64-9632-FA7C-9AC2-1C11721FC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9" r="22129"/>
          <a:stretch/>
        </p:blipFill>
        <p:spPr bwMode="auto">
          <a:xfrm>
            <a:off x="5318846" y="2747508"/>
            <a:ext cx="2418182" cy="9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41AF0-2BBC-ACCE-278D-8B2797BFAEB4}"/>
              </a:ext>
            </a:extLst>
          </p:cNvPr>
          <p:cNvSpPr txBox="1"/>
          <p:nvPr/>
        </p:nvSpPr>
        <p:spPr>
          <a:xfrm>
            <a:off x="5374544" y="3863986"/>
            <a:ext cx="230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www.utsa.edu</a:t>
            </a:r>
            <a:endParaRPr lang="en-US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26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FFAE-08D4-3BF4-02E8-B066A65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3295E46-3683-82A7-EB52-8342BAF72FC1}"/>
              </a:ext>
            </a:extLst>
          </p:cNvPr>
          <p:cNvSpPr txBox="1">
            <a:spLocks/>
          </p:cNvSpPr>
          <p:nvPr/>
        </p:nvSpPr>
        <p:spPr>
          <a:xfrm>
            <a:off x="889001" y="4473553"/>
            <a:ext cx="10413998" cy="15009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65000"/>
                </a:schemeClr>
              </a:solidFill>
              <a:latin typeface="Helvetic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282FF-E9F4-8972-A819-33AE1F07AD19}"/>
              </a:ext>
            </a:extLst>
          </p:cNvPr>
          <p:cNvGrpSpPr/>
          <p:nvPr/>
        </p:nvGrpSpPr>
        <p:grpSpPr>
          <a:xfrm>
            <a:off x="7512053" y="1262895"/>
            <a:ext cx="3155950" cy="2369067"/>
            <a:chOff x="1022349" y="640759"/>
            <a:chExt cx="3155950" cy="2369067"/>
          </a:xfrm>
        </p:grpSpPr>
        <p:pic>
          <p:nvPicPr>
            <p:cNvPr id="3" name="Graphic 2" descr="Confused person with solid fill">
              <a:extLst>
                <a:ext uri="{FF2B5EF4-FFF2-40B4-BE49-F238E27FC236}">
                  <a16:creationId xmlns:a16="http://schemas.microsoft.com/office/drawing/2014/main" id="{363E20C6-0BEB-2922-FB4F-18F61B889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349" y="1638226"/>
              <a:ext cx="1371600" cy="1371600"/>
            </a:xfrm>
            <a:prstGeom prst="rect">
              <a:avLst/>
            </a:prstGeom>
          </p:spPr>
        </p:pic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49C07C7A-CBB2-09CB-74FB-31E6FD40FB70}"/>
                </a:ext>
              </a:extLst>
            </p:cNvPr>
            <p:cNvSpPr/>
            <p:nvPr/>
          </p:nvSpPr>
          <p:spPr>
            <a:xfrm>
              <a:off x="1555749" y="640759"/>
              <a:ext cx="2622550" cy="812800"/>
            </a:xfrm>
            <a:prstGeom prst="wedgeRoundRectCallout">
              <a:avLst>
                <a:gd name="adj1" fmla="val -38141"/>
                <a:gd name="adj2" fmla="val 81057"/>
                <a:gd name="adj3" fmla="val 16667"/>
              </a:avLst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Continual learning to the rescue!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0DA37D-43A8-F335-6815-0610DDFA40EA}"/>
              </a:ext>
            </a:extLst>
          </p:cNvPr>
          <p:cNvGrpSpPr/>
          <p:nvPr/>
        </p:nvGrpSpPr>
        <p:grpSpPr>
          <a:xfrm>
            <a:off x="1009649" y="1089377"/>
            <a:ext cx="5146675" cy="2542585"/>
            <a:chOff x="6985001" y="2226561"/>
            <a:chExt cx="5146675" cy="2542585"/>
          </a:xfrm>
        </p:grpSpPr>
        <p:pic>
          <p:nvPicPr>
            <p:cNvPr id="7" name="Graphic 6" descr="Confused person with solid fill">
              <a:extLst>
                <a:ext uri="{FF2B5EF4-FFF2-40B4-BE49-F238E27FC236}">
                  <a16:creationId xmlns:a16="http://schemas.microsoft.com/office/drawing/2014/main" id="{A63596D6-7095-2B28-6DE8-B9B86AF6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50276" y="2648837"/>
              <a:ext cx="1371600" cy="1371600"/>
            </a:xfrm>
            <a:prstGeom prst="rect">
              <a:avLst/>
            </a:prstGeom>
          </p:spPr>
        </p:pic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74E02B1F-4D81-D79B-9EDB-07E345DBAC7E}"/>
                </a:ext>
              </a:extLst>
            </p:cNvPr>
            <p:cNvSpPr/>
            <p:nvPr/>
          </p:nvSpPr>
          <p:spPr>
            <a:xfrm>
              <a:off x="6985001" y="2226561"/>
              <a:ext cx="1990725" cy="615950"/>
            </a:xfrm>
            <a:prstGeom prst="wedgeRoundRectCallout">
              <a:avLst>
                <a:gd name="adj1" fmla="val 45965"/>
                <a:gd name="adj2" fmla="val 769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Oh no!</a:t>
              </a:r>
            </a:p>
          </p:txBody>
        </p:sp>
        <p:pic>
          <p:nvPicPr>
            <p:cNvPr id="9" name="Graphic 8" descr="Confused person with solid fill">
              <a:extLst>
                <a:ext uri="{FF2B5EF4-FFF2-40B4-BE49-F238E27FC236}">
                  <a16:creationId xmlns:a16="http://schemas.microsoft.com/office/drawing/2014/main" id="{5B35B65F-B5E3-48D6-6A9D-122D261D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3701" y="3397546"/>
              <a:ext cx="1371600" cy="1371600"/>
            </a:xfrm>
            <a:prstGeom prst="rect">
              <a:avLst/>
            </a:prstGeom>
          </p:spPr>
        </p:pic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CE6D1701-02D8-B517-5DA8-188D19F46269}"/>
                </a:ext>
              </a:extLst>
            </p:cNvPr>
            <p:cNvSpPr/>
            <p:nvPr/>
          </p:nvSpPr>
          <p:spPr>
            <a:xfrm>
              <a:off x="10093326" y="2842511"/>
              <a:ext cx="2038350" cy="615950"/>
            </a:xfrm>
            <a:prstGeom prst="wedgeRoundRectCallout">
              <a:avLst>
                <a:gd name="adj1" fmla="val -43335"/>
                <a:gd name="adj2" fmla="val 779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Then, how do we tackle this?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37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CFFAE-08D4-3BF4-02E8-B066A65E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7F1AF5-C3A2-7642-5AD2-B6B709CCAFFB}"/>
              </a:ext>
            </a:extLst>
          </p:cNvPr>
          <p:cNvGrpSpPr/>
          <p:nvPr/>
        </p:nvGrpSpPr>
        <p:grpSpPr>
          <a:xfrm>
            <a:off x="7512053" y="1262895"/>
            <a:ext cx="3155950" cy="2369067"/>
            <a:chOff x="1022349" y="640759"/>
            <a:chExt cx="3155950" cy="2369067"/>
          </a:xfrm>
        </p:grpSpPr>
        <p:pic>
          <p:nvPicPr>
            <p:cNvPr id="13" name="Graphic 12" descr="Confused person with solid fill">
              <a:extLst>
                <a:ext uri="{FF2B5EF4-FFF2-40B4-BE49-F238E27FC236}">
                  <a16:creationId xmlns:a16="http://schemas.microsoft.com/office/drawing/2014/main" id="{DEA4949B-6EA7-C851-6686-A447C0BC1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349" y="1638226"/>
              <a:ext cx="1371600" cy="1371600"/>
            </a:xfrm>
            <a:prstGeom prst="rect">
              <a:avLst/>
            </a:prstGeom>
          </p:spPr>
        </p:pic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79E97C79-6C50-872F-6E21-A1DC8892D8B1}"/>
                </a:ext>
              </a:extLst>
            </p:cNvPr>
            <p:cNvSpPr/>
            <p:nvPr/>
          </p:nvSpPr>
          <p:spPr>
            <a:xfrm>
              <a:off x="1555749" y="640759"/>
              <a:ext cx="2622550" cy="812800"/>
            </a:xfrm>
            <a:prstGeom prst="wedgeRoundRectCallout">
              <a:avLst>
                <a:gd name="adj1" fmla="val -38141"/>
                <a:gd name="adj2" fmla="val 81057"/>
                <a:gd name="adj3" fmla="val 16667"/>
              </a:avLst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1"/>
                  </a:solidFill>
                </a:rPr>
                <a:t>Continual learning to the rescue!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3D29C8-4763-4FE0-3C18-517B9E7A333D}"/>
              </a:ext>
            </a:extLst>
          </p:cNvPr>
          <p:cNvGrpSpPr/>
          <p:nvPr/>
        </p:nvGrpSpPr>
        <p:grpSpPr>
          <a:xfrm>
            <a:off x="1009649" y="1089377"/>
            <a:ext cx="5146675" cy="2542585"/>
            <a:chOff x="6985001" y="2226561"/>
            <a:chExt cx="5146675" cy="2542585"/>
          </a:xfrm>
        </p:grpSpPr>
        <p:pic>
          <p:nvPicPr>
            <p:cNvPr id="23" name="Graphic 22" descr="Confused person with solid fill">
              <a:extLst>
                <a:ext uri="{FF2B5EF4-FFF2-40B4-BE49-F238E27FC236}">
                  <a16:creationId xmlns:a16="http://schemas.microsoft.com/office/drawing/2014/main" id="{FB6AAA6A-A284-45E4-BDC3-08D898F6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50276" y="2648837"/>
              <a:ext cx="1371600" cy="1371600"/>
            </a:xfrm>
            <a:prstGeom prst="rect">
              <a:avLst/>
            </a:prstGeom>
          </p:spPr>
        </p:pic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8D585DF1-698A-9B5A-049C-D40F736EDD6E}"/>
                </a:ext>
              </a:extLst>
            </p:cNvPr>
            <p:cNvSpPr/>
            <p:nvPr/>
          </p:nvSpPr>
          <p:spPr>
            <a:xfrm>
              <a:off x="6985001" y="2226561"/>
              <a:ext cx="1990725" cy="615950"/>
            </a:xfrm>
            <a:prstGeom prst="wedgeRoundRectCallout">
              <a:avLst>
                <a:gd name="adj1" fmla="val 45965"/>
                <a:gd name="adj2" fmla="val 769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Oh no!</a:t>
              </a:r>
            </a:p>
          </p:txBody>
        </p:sp>
        <p:pic>
          <p:nvPicPr>
            <p:cNvPr id="26" name="Graphic 25" descr="Confused person with solid fill">
              <a:extLst>
                <a:ext uri="{FF2B5EF4-FFF2-40B4-BE49-F238E27FC236}">
                  <a16:creationId xmlns:a16="http://schemas.microsoft.com/office/drawing/2014/main" id="{DC9B0167-7C24-72E3-7F25-1B5C6996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83701" y="3397546"/>
              <a:ext cx="1371600" cy="1371600"/>
            </a:xfrm>
            <a:prstGeom prst="rect">
              <a:avLst/>
            </a:prstGeom>
          </p:spPr>
        </p:pic>
        <p:sp>
          <p:nvSpPr>
            <p:cNvPr id="27" name="Rounded Rectangular Callout 26">
              <a:extLst>
                <a:ext uri="{FF2B5EF4-FFF2-40B4-BE49-F238E27FC236}">
                  <a16:creationId xmlns:a16="http://schemas.microsoft.com/office/drawing/2014/main" id="{1D5E812B-DA06-6CDD-BC0E-A0FB9EDAB973}"/>
                </a:ext>
              </a:extLst>
            </p:cNvPr>
            <p:cNvSpPr/>
            <p:nvPr/>
          </p:nvSpPr>
          <p:spPr>
            <a:xfrm>
              <a:off x="10093326" y="2842511"/>
              <a:ext cx="2038350" cy="615950"/>
            </a:xfrm>
            <a:prstGeom prst="wedgeRoundRectCallout">
              <a:avLst>
                <a:gd name="adj1" fmla="val -43335"/>
                <a:gd name="adj2" fmla="val 779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Then, how do we tackle this?</a:t>
              </a: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3295E46-3683-82A7-EB52-8342BAF72FC1}"/>
              </a:ext>
            </a:extLst>
          </p:cNvPr>
          <p:cNvSpPr txBox="1">
            <a:spLocks/>
          </p:cNvSpPr>
          <p:nvPr/>
        </p:nvSpPr>
        <p:spPr>
          <a:xfrm>
            <a:off x="844551" y="4454503"/>
            <a:ext cx="10413998" cy="15009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400" b="0" i="0" kern="1200">
                <a:solidFill>
                  <a:srgbClr val="767676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65000"/>
                </a:schemeClr>
              </a:solidFill>
              <a:latin typeface="Helvetica"/>
              <a:cs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CA8AC4-15E9-CDFA-0FBD-28FA349AE730}"/>
              </a:ext>
            </a:extLst>
          </p:cNvPr>
          <p:cNvSpPr/>
          <p:nvPr/>
        </p:nvSpPr>
        <p:spPr>
          <a:xfrm>
            <a:off x="1607342" y="4135639"/>
            <a:ext cx="9097964" cy="95618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ysClr val="windowText" lastClr="000000"/>
                </a:solidFill>
              </a:rPr>
              <a:t>Improving model overtime</a:t>
            </a:r>
            <a:r>
              <a:rPr lang="en-US" sz="2200">
                <a:solidFill>
                  <a:sysClr val="windowText" lastClr="000000"/>
                </a:solidFill>
              </a:rPr>
              <a:t> while </a:t>
            </a:r>
            <a:r>
              <a:rPr lang="en-US" sz="2200" b="1">
                <a:solidFill>
                  <a:sysClr val="windowText" lastClr="000000"/>
                </a:solidFill>
              </a:rPr>
              <a:t>alleviating</a:t>
            </a:r>
            <a:r>
              <a:rPr lang="en-US" sz="2200">
                <a:solidFill>
                  <a:sysClr val="windowText" lastClr="000000"/>
                </a:solidFill>
              </a:rPr>
              <a:t> </a:t>
            </a:r>
            <a:r>
              <a:rPr lang="en-US" sz="2200" b="1">
                <a:solidFill>
                  <a:sysClr val="windowText" lastClr="000000"/>
                </a:solidFill>
              </a:rPr>
              <a:t>catastrophic forgetting</a:t>
            </a:r>
            <a:r>
              <a:rPr lang="en-US" sz="220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2200">
                <a:solidFill>
                  <a:sysClr val="windowText" lastClr="000000"/>
                </a:solidFill>
              </a:rPr>
              <a:t>of prior knowledge or experiences caused by </a:t>
            </a:r>
            <a:r>
              <a:rPr lang="en-US" sz="2200" b="1">
                <a:solidFill>
                  <a:sysClr val="windowText" lastClr="000000"/>
                </a:solidFill>
              </a:rPr>
              <a:t>concept drifts</a:t>
            </a:r>
            <a:r>
              <a:rPr lang="en-US" sz="220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506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DFEA89-B1DD-456C-E237-B7B75AF6D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CONCEPT DRIFTS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DAAAF51-0BE3-1275-F816-9A8B64CB13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8571185"/>
                  </p:ext>
                </p:extLst>
              </p:nvPr>
            </p:nvGraphicFramePr>
            <p:xfrm>
              <a:off x="1174750" y="2141920"/>
              <a:ext cx="9842500" cy="2574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0000">
                      <a:extLst>
                        <a:ext uri="{9D8B030D-6E8A-4147-A177-3AD203B41FA5}">
                          <a16:colId xmlns:a16="http://schemas.microsoft.com/office/drawing/2014/main" val="1304905441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366808817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181469285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852831080"/>
                        </a:ext>
                      </a:extLst>
                    </a:gridCol>
                  </a:tblGrid>
                  <a:tr h="415738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Real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Virtual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Domain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87085144"/>
                      </a:ext>
                    </a:extLst>
                  </a:tr>
                  <a:tr h="41573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Changes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2655979"/>
                      </a:ext>
                    </a:extLst>
                  </a:tr>
                  <a:tr h="71757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Constant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b="0" i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b="0" i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4410446"/>
                      </a:ext>
                    </a:extLst>
                  </a:tr>
                  <a:tr h="10251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Summary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Functional relation changes, input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/>
                            <a:t>Output changes, input and functional relation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Input changes, functional relation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74601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DAAAF51-0BE3-1275-F816-9A8B64CB13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8571185"/>
                  </p:ext>
                </p:extLst>
              </p:nvPr>
            </p:nvGraphicFramePr>
            <p:xfrm>
              <a:off x="1174750" y="2141920"/>
              <a:ext cx="9842500" cy="2574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0000">
                      <a:extLst>
                        <a:ext uri="{9D8B030D-6E8A-4147-A177-3AD203B41FA5}">
                          <a16:colId xmlns:a16="http://schemas.microsoft.com/office/drawing/2014/main" val="1304905441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366808817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181469285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852831080"/>
                        </a:ext>
                      </a:extLst>
                    </a:gridCol>
                  </a:tblGrid>
                  <a:tr h="415738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Real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Virtual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Domain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87085144"/>
                      </a:ext>
                    </a:extLst>
                  </a:tr>
                  <a:tr h="41573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Changes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4889" t="-106061" r="-200889" b="-4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44248" t="-106061" r="-100000" b="-4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5333" t="-106061" r="-444" b="-4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2655979"/>
                      </a:ext>
                    </a:extLst>
                  </a:tr>
                  <a:tr h="71757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Constant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4889" t="-119298" r="-200889" b="-1438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44248" t="-119298" r="-100000" b="-1438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5333" t="-119298" r="-444" b="-1438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4410446"/>
                      </a:ext>
                    </a:extLst>
                  </a:tr>
                  <a:tr h="10251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Summary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Functional relation changes, input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/>
                            <a:t>Output changes, input and functional relation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Input changes, functional relation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74601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0647207-E218-2E53-5E79-7AAB6F8E4F52}"/>
              </a:ext>
            </a:extLst>
          </p:cNvPr>
          <p:cNvSpPr txBox="1"/>
          <p:nvPr/>
        </p:nvSpPr>
        <p:spPr>
          <a:xfrm>
            <a:off x="177490" y="6115144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Understanding Continual Learning Settings with Data Distribution Drift Analysis</a:t>
            </a:r>
          </a:p>
        </p:txBody>
      </p:sp>
    </p:spTree>
    <p:extLst>
      <p:ext uri="{BB962C8B-B14F-4D97-AF65-F5344CB8AC3E}">
        <p14:creationId xmlns:p14="http://schemas.microsoft.com/office/powerpoint/2010/main" val="228328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3AA88-2D94-7DB7-1E24-BAEA7DEE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DAAAF51-0BE3-1275-F816-9A8B64CB13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632758"/>
                  </p:ext>
                </p:extLst>
              </p:nvPr>
            </p:nvGraphicFramePr>
            <p:xfrm>
              <a:off x="1174750" y="2141920"/>
              <a:ext cx="9842500" cy="2574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0000">
                      <a:extLst>
                        <a:ext uri="{9D8B030D-6E8A-4147-A177-3AD203B41FA5}">
                          <a16:colId xmlns:a16="http://schemas.microsoft.com/office/drawing/2014/main" val="1304905441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366808817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181469285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852831080"/>
                        </a:ext>
                      </a:extLst>
                    </a:gridCol>
                  </a:tblGrid>
                  <a:tr h="415738"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Real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Virtual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Domain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87085144"/>
                      </a:ext>
                    </a:extLst>
                  </a:tr>
                  <a:tr h="41573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Changes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2655979"/>
                      </a:ext>
                    </a:extLst>
                  </a:tr>
                  <a:tr h="71757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Constant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b="0" i="0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b="0" i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4410446"/>
                      </a:ext>
                    </a:extLst>
                  </a:tr>
                  <a:tr h="10251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Summary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/>
                            <a:t>Functional relation changes, input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/>
                            <a:t>Output changes, input and functional relation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Input changes, functional relation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74601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DAAAF51-0BE3-1275-F816-9A8B64CB13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632758"/>
                  </p:ext>
                </p:extLst>
              </p:nvPr>
            </p:nvGraphicFramePr>
            <p:xfrm>
              <a:off x="1174750" y="2141920"/>
              <a:ext cx="9842500" cy="2574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0000">
                      <a:extLst>
                        <a:ext uri="{9D8B030D-6E8A-4147-A177-3AD203B41FA5}">
                          <a16:colId xmlns:a16="http://schemas.microsoft.com/office/drawing/2014/main" val="1304905441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366808817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1814692857"/>
                        </a:ext>
                      </a:extLst>
                    </a:gridCol>
                    <a:gridCol w="2857500">
                      <a:extLst>
                        <a:ext uri="{9D8B030D-6E8A-4147-A177-3AD203B41FA5}">
                          <a16:colId xmlns:a16="http://schemas.microsoft.com/office/drawing/2014/main" val="852831080"/>
                        </a:ext>
                      </a:extLst>
                    </a:gridCol>
                  </a:tblGrid>
                  <a:tr h="415738"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Real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Virtual Concept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/>
                            <a:t>Domain Drift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87085144"/>
                      </a:ext>
                    </a:extLst>
                  </a:tr>
                  <a:tr h="41573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Changes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4889" t="-106061" r="-200889" b="-4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44248" t="-106061" r="-100000" b="-4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5333" t="-106061" r="-444" b="-4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2655979"/>
                      </a:ext>
                    </a:extLst>
                  </a:tr>
                  <a:tr h="71757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Constant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4889" t="-119298" r="-200889" b="-1438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44248" t="-119298" r="-100000" b="-1438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5333" t="-119298" r="-444" b="-1438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4410446"/>
                      </a:ext>
                    </a:extLst>
                  </a:tr>
                  <a:tr h="102510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/>
                            <a:t>Summary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/>
                            <a:t>Functional relation changes, input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/>
                            <a:t>Output changes, input and functional relation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Input changes, functional relation and output stays the same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746010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E3331D9-CCEF-F9A2-0682-DA32A4464A08}"/>
              </a:ext>
            </a:extLst>
          </p:cNvPr>
          <p:cNvSpPr/>
          <p:nvPr/>
        </p:nvSpPr>
        <p:spPr>
          <a:xfrm>
            <a:off x="5302250" y="2152650"/>
            <a:ext cx="5708650" cy="2552700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CEDDAB-2CCF-BD1E-C91E-5E4BAF2E4426}"/>
              </a:ext>
            </a:extLst>
          </p:cNvPr>
          <p:cNvSpPr/>
          <p:nvPr/>
        </p:nvSpPr>
        <p:spPr>
          <a:xfrm>
            <a:off x="6604000" y="3057523"/>
            <a:ext cx="3924299" cy="742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Hi, I am the problem in this paper!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348A54-B9B4-2A46-F9C3-4772BF36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3"/>
            <a:ext cx="10515600" cy="1312744"/>
          </a:xfrm>
        </p:spPr>
        <p:txBody>
          <a:bodyPr/>
          <a:lstStyle/>
          <a:p>
            <a:pPr algn="ctr"/>
            <a:r>
              <a:rPr lang="en-US" sz="4400" b="1"/>
              <a:t>CONCEPT DRIFTS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33C364D-7406-6BAE-BC80-ED22027DCAB3}"/>
              </a:ext>
            </a:extLst>
          </p:cNvPr>
          <p:cNvSpPr/>
          <p:nvPr/>
        </p:nvSpPr>
        <p:spPr>
          <a:xfrm>
            <a:off x="5441951" y="3246435"/>
            <a:ext cx="1022350" cy="365125"/>
          </a:xfrm>
          <a:prstGeom prst="rightArrow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7B8752-E708-C769-5317-24A61F660245}"/>
              </a:ext>
            </a:extLst>
          </p:cNvPr>
          <p:cNvSpPr txBox="1"/>
          <p:nvPr/>
        </p:nvSpPr>
        <p:spPr>
          <a:xfrm>
            <a:off x="177490" y="6115144"/>
            <a:ext cx="77302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Understanding Continual Learning Settings with Data Distribution Drift Analysis</a:t>
            </a:r>
          </a:p>
        </p:txBody>
      </p:sp>
    </p:spTree>
    <p:extLst>
      <p:ext uri="{BB962C8B-B14F-4D97-AF65-F5344CB8AC3E}">
        <p14:creationId xmlns:p14="http://schemas.microsoft.com/office/powerpoint/2010/main" val="108588629"/>
      </p:ext>
    </p:extLst>
  </p:cSld>
  <p:clrMapOvr>
    <a:masterClrMapping/>
  </p:clrMapOvr>
</p:sld>
</file>

<file path=ppt/theme/theme1.xml><?xml version="1.0" encoding="utf-8"?>
<a:theme xmlns:a="http://schemas.openxmlformats.org/drawingml/2006/main" name="UChicago">
  <a:themeElements>
    <a:clrScheme name="Custom 3">
      <a:dk1>
        <a:srgbClr val="000000"/>
      </a:dk1>
      <a:lt1>
        <a:srgbClr val="FFFFFF"/>
      </a:lt1>
      <a:dk2>
        <a:srgbClr val="737373"/>
      </a:dk2>
      <a:lt2>
        <a:srgbClr val="D9D9D9"/>
      </a:lt2>
      <a:accent1>
        <a:srgbClr val="800000"/>
      </a:accent1>
      <a:accent2>
        <a:srgbClr val="D9D9D9"/>
      </a:accent2>
      <a:accent3>
        <a:srgbClr val="A6A6A6"/>
      </a:accent3>
      <a:accent4>
        <a:srgbClr val="EAAA00"/>
      </a:accent4>
      <a:accent5>
        <a:srgbClr val="B36955"/>
      </a:accent5>
      <a:accent6>
        <a:srgbClr val="002A3A"/>
      </a:accent6>
      <a:hlink>
        <a:srgbClr val="800000"/>
      </a:hlink>
      <a:folHlink>
        <a:srgbClr val="73737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hicago" id="{CFAA2610-EF68-2342-A71B-BDE9C170BA18}" vid="{B0365B56-F18B-384A-96E5-38458130AA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3347</Words>
  <Application>Microsoft Macintosh PowerPoint</Application>
  <PresentationFormat>Widescreen</PresentationFormat>
  <Paragraphs>622</Paragraphs>
  <Slides>54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Cambria Math</vt:lpstr>
      <vt:lpstr>Helvetica</vt:lpstr>
      <vt:lpstr>Times</vt:lpstr>
      <vt:lpstr>UChicago</vt:lpstr>
      <vt:lpstr>Towards Continually Learning  Application Performance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DRIFTS</vt:lpstr>
      <vt:lpstr>CONCEPT DRIFTS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PROBLEMS</vt:lpstr>
      <vt:lpstr>PowerPoint Presentation</vt:lpstr>
      <vt:lpstr>PROBLEMS</vt:lpstr>
      <vt:lpstr>DATASET</vt:lpstr>
      <vt:lpstr>DATASET</vt:lpstr>
      <vt:lpstr>DATASET VARIABLES</vt:lpstr>
      <vt:lpstr>DATASET VARIABLES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EVALUATION METRICS</vt:lpstr>
      <vt:lpstr>METRICS</vt:lpstr>
      <vt:lpstr>METRICS</vt:lpstr>
      <vt:lpstr>RESULTS</vt:lpstr>
      <vt:lpstr>RESULTS</vt:lpstr>
      <vt:lpstr>RESULTS</vt:lpstr>
      <vt:lpstr>RESULTS</vt:lpstr>
      <vt:lpstr>RESULTS</vt:lpstr>
      <vt:lpstr>RESULTS</vt:lpstr>
      <vt:lpstr>CONCLUSION</vt:lpstr>
      <vt:lpstr>CONCLUSION</vt:lpstr>
      <vt:lpstr>FUTURE WORKS</vt:lpstr>
      <vt:lpstr>PowerPoint Presentation</vt:lpstr>
    </vt:vector>
  </TitlesOfParts>
  <Manager/>
  <Company>The University of Chicago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Torwards Continually Learning Performance Modeling - MLFS 2022</dc:title>
  <dc:subject/>
  <dc:creator>Ray A. O. Sinurat</dc:creator>
  <cp:keywords/>
  <dc:description/>
  <cp:lastModifiedBy>Ray Sinurat</cp:lastModifiedBy>
  <cp:revision>3</cp:revision>
  <dcterms:created xsi:type="dcterms:W3CDTF">2019-01-18T20:37:24Z</dcterms:created>
  <dcterms:modified xsi:type="dcterms:W3CDTF">2023-01-03T20:02:01Z</dcterms:modified>
  <cp:category/>
</cp:coreProperties>
</file>