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45"/>
  </p:notesMasterIdLst>
  <p:handoutMasterIdLst>
    <p:handoutMasterId r:id="rId46"/>
  </p:handoutMasterIdLst>
  <p:sldIdLst>
    <p:sldId id="290" r:id="rId2"/>
    <p:sldId id="319" r:id="rId3"/>
    <p:sldId id="320" r:id="rId4"/>
    <p:sldId id="323" r:id="rId5"/>
    <p:sldId id="358" r:id="rId6"/>
    <p:sldId id="310" r:id="rId7"/>
    <p:sldId id="300" r:id="rId8"/>
    <p:sldId id="345" r:id="rId9"/>
    <p:sldId id="370" r:id="rId10"/>
    <p:sldId id="372" r:id="rId11"/>
    <p:sldId id="322" r:id="rId12"/>
    <p:sldId id="304" r:id="rId13"/>
    <p:sldId id="303" r:id="rId14"/>
    <p:sldId id="349" r:id="rId15"/>
    <p:sldId id="351" r:id="rId16"/>
    <p:sldId id="377" r:id="rId17"/>
    <p:sldId id="327" r:id="rId18"/>
    <p:sldId id="364" r:id="rId19"/>
    <p:sldId id="359" r:id="rId20"/>
    <p:sldId id="353" r:id="rId21"/>
    <p:sldId id="346" r:id="rId22"/>
    <p:sldId id="333" r:id="rId23"/>
    <p:sldId id="385" r:id="rId24"/>
    <p:sldId id="293" r:id="rId25"/>
    <p:sldId id="347" r:id="rId26"/>
    <p:sldId id="313" r:id="rId27"/>
    <p:sldId id="331" r:id="rId28"/>
    <p:sldId id="297" r:id="rId29"/>
    <p:sldId id="386" r:id="rId30"/>
    <p:sldId id="299" r:id="rId31"/>
    <p:sldId id="374" r:id="rId32"/>
    <p:sldId id="375" r:id="rId33"/>
    <p:sldId id="355" r:id="rId34"/>
    <p:sldId id="362" r:id="rId35"/>
    <p:sldId id="335" r:id="rId36"/>
    <p:sldId id="336" r:id="rId37"/>
    <p:sldId id="356" r:id="rId38"/>
    <p:sldId id="318" r:id="rId39"/>
    <p:sldId id="340" r:id="rId40"/>
    <p:sldId id="342" r:id="rId41"/>
    <p:sldId id="363" r:id="rId42"/>
    <p:sldId id="365" r:id="rId43"/>
    <p:sldId id="344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99FF"/>
    <a:srgbClr val="003399"/>
    <a:srgbClr val="CCFFFF"/>
    <a:srgbClr val="339900"/>
    <a:srgbClr val="FF6666"/>
    <a:srgbClr val="CC66FF"/>
    <a:srgbClr val="E6E6FA"/>
    <a:srgbClr val="3399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3275" autoAdjust="0"/>
  </p:normalViewPr>
  <p:slideViewPr>
    <p:cSldViewPr snapToGrid="0" snapToObjects="1">
      <p:cViewPr>
        <p:scale>
          <a:sx n="150" d="100"/>
          <a:sy n="150" d="100"/>
        </p:scale>
        <p:origin x="-200" y="-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50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3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1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6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75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36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6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40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8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3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7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86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13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6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67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06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15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1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78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8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8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4614" y="35830"/>
            <a:ext cx="1636910" cy="199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Oct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378" y="35828"/>
            <a:ext cx="3259827" cy="1995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@ Huawei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7440"/>
            <a:ext cx="9144000" cy="2542904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64"/>
            <a:ext cx="7772400" cy="1102519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5" y="205979"/>
            <a:ext cx="8621875" cy="85725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15" y="1200150"/>
            <a:ext cx="8621875" cy="38373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1" y="2596756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78" y="1200155"/>
            <a:ext cx="4174733" cy="3792673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4168532" cy="3792672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8" y="205979"/>
            <a:ext cx="8800465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16496" y="69468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8" y="205979"/>
            <a:ext cx="85226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" y="1"/>
            <a:ext cx="9143999" cy="330200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394370"/>
            <a:ext cx="8562346" cy="6688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1200155"/>
            <a:ext cx="8562346" cy="388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744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" y="11630"/>
            <a:ext cx="1623745" cy="31857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5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4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9.emf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4654" y="2679700"/>
            <a:ext cx="6548621" cy="91443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</a:pPr>
            <a:r>
              <a:rPr lang="en-US" sz="2600" b="1" dirty="0"/>
              <a:t>Shiqin </a:t>
            </a:r>
            <a:r>
              <a:rPr lang="en-US" sz="2600" b="1" dirty="0" smtClean="0"/>
              <a:t>Yan</a:t>
            </a:r>
            <a:r>
              <a:rPr lang="en-US" sz="2600" dirty="0" smtClean="0"/>
              <a:t>, </a:t>
            </a:r>
            <a:r>
              <a:rPr lang="en-US" sz="2600" dirty="0" err="1" smtClean="0"/>
              <a:t>Huaicheng</a:t>
            </a:r>
            <a:r>
              <a:rPr lang="en-US" sz="2600" dirty="0" smtClean="0"/>
              <a:t> Li, </a:t>
            </a:r>
            <a:r>
              <a:rPr lang="en-US" sz="2600" dirty="0" err="1" smtClean="0"/>
              <a:t>Mingzhe</a:t>
            </a:r>
            <a:r>
              <a:rPr lang="en-US" sz="2600" dirty="0" smtClean="0"/>
              <a:t> </a:t>
            </a:r>
            <a:r>
              <a:rPr lang="en-US" sz="2600" dirty="0" err="1" smtClean="0"/>
              <a:t>Hao</a:t>
            </a:r>
            <a:r>
              <a:rPr lang="en-US" sz="2600" dirty="0" smtClean="0"/>
              <a:t>, </a:t>
            </a:r>
          </a:p>
          <a:p>
            <a:pPr>
              <a:spcBef>
                <a:spcPts val="500"/>
              </a:spcBef>
            </a:pPr>
            <a:r>
              <a:rPr lang="en-US" sz="2600" dirty="0" smtClean="0"/>
              <a:t>Michael </a:t>
            </a:r>
            <a:r>
              <a:rPr lang="en-US" sz="2600" dirty="0" err="1" smtClean="0"/>
              <a:t>Hao</a:t>
            </a:r>
            <a:r>
              <a:rPr lang="en-US" sz="2600" dirty="0" smtClean="0"/>
              <a:t> Tong, </a:t>
            </a:r>
            <a:r>
              <a:rPr lang="en-US" sz="2600" dirty="0" err="1" smtClean="0"/>
              <a:t>Swaminathan</a:t>
            </a:r>
            <a:r>
              <a:rPr lang="en-US" sz="2600" dirty="0" smtClean="0"/>
              <a:t> </a:t>
            </a:r>
            <a:r>
              <a:rPr lang="en-US" sz="2600" dirty="0" err="1" smtClean="0"/>
              <a:t>Sundararaman</a:t>
            </a:r>
            <a:r>
              <a:rPr lang="en-US" sz="2600" baseline="30000" dirty="0" smtClean="0">
                <a:solidFill>
                  <a:srgbClr val="000000"/>
                </a:solidFill>
              </a:rPr>
              <a:t>*</a:t>
            </a:r>
            <a:r>
              <a:rPr lang="en-US" sz="2600" dirty="0" smtClean="0"/>
              <a:t>,</a:t>
            </a:r>
          </a:p>
          <a:p>
            <a:pPr>
              <a:spcBef>
                <a:spcPts val="500"/>
              </a:spcBef>
            </a:pPr>
            <a:r>
              <a:rPr lang="en-US" sz="2600" dirty="0" smtClean="0"/>
              <a:t> Andrew </a:t>
            </a:r>
            <a:r>
              <a:rPr lang="en-US" sz="2600" dirty="0" err="1" smtClean="0"/>
              <a:t>Chien</a:t>
            </a:r>
            <a:r>
              <a:rPr lang="en-US" sz="2600" dirty="0" smtClean="0"/>
              <a:t>, and </a:t>
            </a:r>
            <a:r>
              <a:rPr lang="en-US" sz="2600" dirty="0" err="1" smtClean="0"/>
              <a:t>Haryadi</a:t>
            </a:r>
            <a:r>
              <a:rPr lang="en-US" sz="2600" dirty="0" smtClean="0"/>
              <a:t> </a:t>
            </a:r>
            <a:r>
              <a:rPr lang="en-US" sz="2600" dirty="0"/>
              <a:t>S. </a:t>
            </a:r>
            <a:r>
              <a:rPr lang="en-US" sz="2600" dirty="0" err="1"/>
              <a:t>Gunawi</a:t>
            </a:r>
            <a:endParaRPr lang="en-US" sz="2600" dirty="0"/>
          </a:p>
          <a:p>
            <a:pPr algn="l">
              <a:spcBef>
                <a:spcPts val="500"/>
              </a:spcBef>
            </a:pPr>
            <a:endParaRPr lang="en-US" sz="2600" dirty="0" smtClean="0"/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602630"/>
            <a:ext cx="4043549" cy="131705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360505" y="328883"/>
            <a:ext cx="8390467" cy="1920133"/>
          </a:xfrm>
        </p:spPr>
        <p:txBody>
          <a:bodyPr/>
          <a:lstStyle/>
          <a:p>
            <a:r>
              <a:rPr lang="en-US" sz="3600" dirty="0" smtClean="0"/>
              <a:t>Tiny-Tail Flash</a:t>
            </a:r>
            <a:br>
              <a:rPr lang="en-US" sz="3600" dirty="0" smtClean="0"/>
            </a:br>
            <a:r>
              <a:rPr lang="en-US" sz="3600" b="0" dirty="0" smtClean="0"/>
              <a:t>Near-Perfect Elimination of Garbage Collection Tail Latencies in NAND SSDs</a:t>
            </a:r>
            <a:endParaRPr lang="en-US" sz="3600" b="0" dirty="0"/>
          </a:p>
        </p:txBody>
      </p:sp>
      <p:pic>
        <p:nvPicPr>
          <p:cNvPr id="5" name="Picture 4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0" y="3200404"/>
            <a:ext cx="4114800" cy="2406263"/>
          </a:xfrm>
          <a:prstGeom prst="rect">
            <a:avLst/>
          </a:prstGeom>
        </p:spPr>
      </p:pic>
      <p:pic>
        <p:nvPicPr>
          <p:cNvPr id="8" name="Picture 7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00" y="3352804"/>
            <a:ext cx="4114800" cy="2406263"/>
          </a:xfrm>
          <a:prstGeom prst="rect">
            <a:avLst/>
          </a:prstGeom>
        </p:spPr>
      </p:pic>
      <p:pic>
        <p:nvPicPr>
          <p:cNvPr id="9" name="Picture 8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0" y="3505204"/>
            <a:ext cx="4114800" cy="2406263"/>
          </a:xfrm>
          <a:prstGeom prst="rect">
            <a:avLst/>
          </a:prstGeom>
        </p:spPr>
      </p:pic>
      <p:pic>
        <p:nvPicPr>
          <p:cNvPr id="10" name="Picture 9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0" y="3657604"/>
            <a:ext cx="4114800" cy="2406263"/>
          </a:xfrm>
          <a:prstGeom prst="rect">
            <a:avLst/>
          </a:prstGeom>
        </p:spPr>
      </p:pic>
      <p:pic>
        <p:nvPicPr>
          <p:cNvPr id="11" name="Picture 10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00" y="3810004"/>
            <a:ext cx="4114800" cy="2406263"/>
          </a:xfrm>
          <a:prstGeom prst="rect">
            <a:avLst/>
          </a:prstGeom>
        </p:spPr>
      </p:pic>
      <p:pic>
        <p:nvPicPr>
          <p:cNvPr id="12" name="Picture 11" descr="C E R E S_ta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3602634"/>
            <a:ext cx="1860354" cy="1087903"/>
          </a:xfrm>
          <a:prstGeom prst="rect">
            <a:avLst/>
          </a:prstGeom>
        </p:spPr>
      </p:pic>
      <p:sp>
        <p:nvSpPr>
          <p:cNvPr id="13" name="Shape 97"/>
          <p:cNvSpPr txBox="1"/>
          <p:nvPr/>
        </p:nvSpPr>
        <p:spPr>
          <a:xfrm>
            <a:off x="27432000" y="5486404"/>
            <a:ext cx="5486400" cy="609599"/>
          </a:xfrm>
          <a:prstGeom prst="rect">
            <a:avLst/>
          </a:prstGeom>
          <a:noFill/>
          <a:ln>
            <a:noFill/>
          </a:ln>
        </p:spPr>
        <p:txBody>
          <a:bodyPr lIns="136756" tIns="68359" rIns="136756" bIns="68359" anchor="t" anchorCtr="0">
            <a:noAutofit/>
          </a:bodyPr>
          <a:lstStyle/>
          <a:p>
            <a:pPr algn="ctr">
              <a:buSzPct val="25000"/>
            </a:pPr>
            <a:r>
              <a:rPr lang="en-US" sz="3600" dirty="0" err="1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ceres.cs.uchicago.edu</a:t>
            </a:r>
            <a:endParaRPr lang="en-US" sz="3600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Screen Shot 2016-07-17 at 11.33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467" y="2654301"/>
            <a:ext cx="876300" cy="850900"/>
          </a:xfrm>
          <a:prstGeom prst="rect">
            <a:avLst/>
          </a:prstGeom>
        </p:spPr>
      </p:pic>
      <p:pic>
        <p:nvPicPr>
          <p:cNvPr id="16" name="Picture 15" descr="Screen Shot 2016-07-17 at 11.33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1828800"/>
            <a:ext cx="876300" cy="850900"/>
          </a:xfrm>
          <a:prstGeom prst="rect">
            <a:avLst/>
          </a:prstGeom>
        </p:spPr>
      </p:pic>
      <p:pic>
        <p:nvPicPr>
          <p:cNvPr id="17" name="Picture 16" descr="Screen Shot 2016-07-17 at 11.33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25" y="4010112"/>
            <a:ext cx="543787" cy="528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40851" y="3900042"/>
            <a:ext cx="46778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2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"/>
    </mc:Choice>
    <mc:Fallback xmlns="">
      <p:transition xmlns:p14="http://schemas.microsoft.com/office/powerpoint/2010/main" spd="slow" advTm="12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6922" y="798719"/>
            <a:ext cx="5719792" cy="3808685"/>
            <a:chOff x="1826922" y="798719"/>
            <a:chExt cx="5719792" cy="3808685"/>
          </a:xfrm>
        </p:grpSpPr>
        <p:pic>
          <p:nvPicPr>
            <p:cNvPr id="22" name="Picture 21" descr="dtrs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714" y="842543"/>
              <a:ext cx="5256000" cy="37044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826922" y="798719"/>
              <a:ext cx="5580257" cy="3808685"/>
              <a:chOff x="1868677" y="1271358"/>
              <a:chExt cx="5323762" cy="339645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868677" y="1271358"/>
                <a:ext cx="5323762" cy="3380260"/>
                <a:chOff x="1868677" y="1271358"/>
                <a:chExt cx="5323762" cy="338026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868677" y="1271358"/>
                  <a:ext cx="5323762" cy="3380260"/>
                  <a:chOff x="1868677" y="1271358"/>
                  <a:chExt cx="5323762" cy="3380260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868677" y="1271358"/>
                    <a:ext cx="880533" cy="329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100%</a:t>
                    </a:r>
                    <a:endParaRPr lang="en-US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28692" y="4094535"/>
                    <a:ext cx="765414" cy="329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95%</a:t>
                    </a:r>
                    <a:endParaRPr lang="en-US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53470" y="4349707"/>
                    <a:ext cx="880533" cy="3019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0.3ms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506642" y="4338452"/>
                    <a:ext cx="685797" cy="3019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80ms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 rot="16200000">
                  <a:off x="1397394" y="2583875"/>
                  <a:ext cx="1656332" cy="352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CDF (Percentile)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4318113" y="4338452"/>
                <a:ext cx="1099346" cy="3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Latency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Screen Shot 2017-02-26 at 21.2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0" y="900291"/>
            <a:ext cx="1092073" cy="950380"/>
          </a:xfrm>
          <a:prstGeom prst="rect">
            <a:avLst/>
          </a:prstGeom>
        </p:spPr>
      </p:pic>
      <p:sp>
        <p:nvSpPr>
          <p:cNvPr id="71" name="Oval Callout 70"/>
          <p:cNvSpPr/>
          <p:nvPr/>
        </p:nvSpPr>
        <p:spPr>
          <a:xfrm rot="20503152">
            <a:off x="261091" y="1826069"/>
            <a:ext cx="1954941" cy="790737"/>
          </a:xfrm>
          <a:prstGeom prst="wedgeEllipseCallout">
            <a:avLst>
              <a:gd name="adj1" fmla="val 13789"/>
              <a:gd name="adj2" fmla="val -132839"/>
            </a:avLst>
          </a:prstGeom>
          <a:solidFill>
            <a:schemeClr val="tx1"/>
          </a:solidFill>
          <a:ln w="1079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</a:rPr>
              <a:t>Tiny tail!</a:t>
            </a:r>
            <a:endParaRPr lang="en-US" sz="20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pic>
        <p:nvPicPr>
          <p:cNvPr id="72" name="Picture 71" descr="Clipart-magnifying-glass-clipart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15" y="726016"/>
            <a:ext cx="1168400" cy="1168400"/>
          </a:xfrm>
          <a:prstGeom prst="rect">
            <a:avLst/>
          </a:prstGeom>
        </p:spPr>
      </p:pic>
      <p:sp>
        <p:nvSpPr>
          <p:cNvPr id="73" name="Freeform 72"/>
          <p:cNvSpPr/>
          <p:nvPr/>
        </p:nvSpPr>
        <p:spPr>
          <a:xfrm>
            <a:off x="1442973" y="770239"/>
            <a:ext cx="1075266" cy="260576"/>
          </a:xfrm>
          <a:custGeom>
            <a:avLst/>
            <a:gdLst>
              <a:gd name="connsiteX0" fmla="*/ 1075266 w 1075266"/>
              <a:gd name="connsiteY0" fmla="*/ 99709 h 260576"/>
              <a:gd name="connsiteX1" fmla="*/ 508000 w 1075266"/>
              <a:gd name="connsiteY1" fmla="*/ 6576 h 260576"/>
              <a:gd name="connsiteX2" fmla="*/ 0 w 1075266"/>
              <a:gd name="connsiteY2" fmla="*/ 260576 h 2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6" h="260576">
                <a:moveTo>
                  <a:pt x="1075266" y="99709"/>
                </a:moveTo>
                <a:cubicBezTo>
                  <a:pt x="881238" y="39737"/>
                  <a:pt x="687211" y="-20235"/>
                  <a:pt x="508000" y="6576"/>
                </a:cubicBezTo>
                <a:cubicBezTo>
                  <a:pt x="328789" y="33387"/>
                  <a:pt x="0" y="260576"/>
                  <a:pt x="0" y="260576"/>
                </a:cubicBezTo>
              </a:path>
            </a:pathLst>
          </a:custGeom>
          <a:ln>
            <a:solidFill>
              <a:schemeClr val="tx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33037" y="3280138"/>
            <a:ext cx="4931565" cy="1405513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  <a:t>Between 99 - 99.99</a:t>
            </a:r>
            <a:r>
              <a:rPr lang="en-US" sz="240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th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  <a:t> percentiles:</a:t>
            </a:r>
          </a:p>
          <a:p>
            <a:pPr>
              <a:spcAft>
                <a:spcPts val="80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Gill Sans"/>
                <a:cs typeface="Gill Sans"/>
              </a:rPr>
              <a:t>1-</a:t>
            </a:r>
            <a:r>
              <a:rPr lang="en-US" sz="2400" b="1" dirty="0">
                <a:solidFill>
                  <a:srgbClr val="0000FF"/>
                </a:solidFill>
                <a:latin typeface="Gill Sans"/>
                <a:cs typeface="Gill Sans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Gill Sans"/>
                <a:cs typeface="Gill Sans"/>
              </a:rPr>
              <a:t>x     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</a:t>
            </a:r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than </a:t>
            </a:r>
            <a:r>
              <a:rPr lang="en-US" sz="2400" i="1" dirty="0" err="1">
                <a:solidFill>
                  <a:schemeClr val="bg1"/>
                </a:solidFill>
                <a:latin typeface="Gill Sans"/>
                <a:cs typeface="Gill Sans"/>
              </a:rPr>
              <a:t>NoGC</a:t>
            </a:r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en-US" sz="24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Gill Sans"/>
                <a:cs typeface="Gill Sans"/>
              </a:rPr>
              <a:t>5-</a:t>
            </a:r>
            <a:r>
              <a:rPr lang="en-US" sz="2400" b="1" dirty="0">
                <a:solidFill>
                  <a:srgbClr val="FF0000"/>
                </a:solidFill>
                <a:latin typeface="Gill Sans"/>
                <a:cs typeface="Gill Sans"/>
              </a:rPr>
              <a:t>138x 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than </a:t>
            </a:r>
            <a:r>
              <a:rPr lang="en-US" sz="240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NoG</a:t>
            </a:r>
            <a:r>
              <a:rPr lang="en-US" sz="2400" i="1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endParaRPr lang="en-US" sz="24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035" y="2849251"/>
            <a:ext cx="4931564" cy="461665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Overall results achieved:</a:t>
            </a: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17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Introduction</a:t>
            </a:r>
          </a:p>
          <a:p>
            <a:pPr lvl="1">
              <a:buFont typeface="Wingdings" charset="2"/>
              <a:buChar char="q"/>
            </a:pPr>
            <a:r>
              <a:rPr lang="en-US" sz="3000" b="1" dirty="0" smtClean="0">
                <a:solidFill>
                  <a:srgbClr val="FF0000"/>
                </a:solidFill>
              </a:rPr>
              <a:t>Background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Tiny-Tail Flash Design</a:t>
            </a:r>
          </a:p>
          <a:p>
            <a:pPr lvl="1">
              <a:buFont typeface="Wingdings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Evaluation</a:t>
            </a:r>
            <a:r>
              <a:rPr lang="en-US" sz="3200" dirty="0">
                <a:solidFill>
                  <a:schemeClr val="bg1"/>
                </a:solidFill>
              </a:rPr>
              <a:t>, limitations, conclusion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SSD Internals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>
            <a:off x="5143129" y="1548034"/>
            <a:ext cx="3178399" cy="287240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hape 432"/>
          <p:cNvCxnSpPr/>
          <p:nvPr/>
        </p:nvCxnSpPr>
        <p:spPr>
          <a:xfrm flipV="1">
            <a:off x="1190329" y="2113820"/>
            <a:ext cx="195076" cy="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432"/>
          <p:cNvCxnSpPr/>
          <p:nvPr/>
        </p:nvCxnSpPr>
        <p:spPr>
          <a:xfrm rot="16200000">
            <a:off x="1287867" y="2676149"/>
            <a:ext cx="0" cy="195079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" name="Shape 411"/>
          <p:cNvCxnSpPr/>
          <p:nvPr/>
        </p:nvCxnSpPr>
        <p:spPr>
          <a:xfrm rot="16200000">
            <a:off x="-47978" y="2969743"/>
            <a:ext cx="2455574" cy="0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TextBox 13"/>
          <p:cNvSpPr txBox="1"/>
          <p:nvPr/>
        </p:nvSpPr>
        <p:spPr>
          <a:xfrm rot="5400000">
            <a:off x="1538338" y="3088116"/>
            <a:ext cx="33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1" name="Shape 432"/>
          <p:cNvCxnSpPr/>
          <p:nvPr/>
        </p:nvCxnSpPr>
        <p:spPr>
          <a:xfrm rot="16200000">
            <a:off x="1258295" y="3702618"/>
            <a:ext cx="0" cy="19508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" name="Shape 432"/>
          <p:cNvCxnSpPr/>
          <p:nvPr/>
        </p:nvCxnSpPr>
        <p:spPr>
          <a:xfrm flipV="1">
            <a:off x="2192179" y="2125427"/>
            <a:ext cx="195076" cy="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4" name="Shape 432"/>
          <p:cNvCxnSpPr/>
          <p:nvPr/>
        </p:nvCxnSpPr>
        <p:spPr>
          <a:xfrm rot="16200000">
            <a:off x="2289717" y="2687755"/>
            <a:ext cx="0" cy="195079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411"/>
          <p:cNvCxnSpPr/>
          <p:nvPr/>
        </p:nvCxnSpPr>
        <p:spPr>
          <a:xfrm rot="16200000">
            <a:off x="953877" y="2981349"/>
            <a:ext cx="2455574" cy="0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TextBox 56"/>
          <p:cNvSpPr txBox="1"/>
          <p:nvPr/>
        </p:nvSpPr>
        <p:spPr>
          <a:xfrm rot="5400000">
            <a:off x="2529952" y="3094723"/>
            <a:ext cx="33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9" name="Shape 432"/>
          <p:cNvCxnSpPr/>
          <p:nvPr/>
        </p:nvCxnSpPr>
        <p:spPr>
          <a:xfrm rot="16200000">
            <a:off x="2260148" y="3714223"/>
            <a:ext cx="0" cy="19508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7" name="Shape 432"/>
          <p:cNvCxnSpPr/>
          <p:nvPr/>
        </p:nvCxnSpPr>
        <p:spPr>
          <a:xfrm flipV="1">
            <a:off x="3493804" y="2125427"/>
            <a:ext cx="195076" cy="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8" name="Shape 432"/>
          <p:cNvCxnSpPr/>
          <p:nvPr/>
        </p:nvCxnSpPr>
        <p:spPr>
          <a:xfrm rot="16200000">
            <a:off x="3591342" y="2687755"/>
            <a:ext cx="0" cy="195079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9" name="Shape 411"/>
          <p:cNvCxnSpPr/>
          <p:nvPr/>
        </p:nvCxnSpPr>
        <p:spPr>
          <a:xfrm rot="16200000">
            <a:off x="2255500" y="2981349"/>
            <a:ext cx="2455574" cy="0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TextBox 70"/>
          <p:cNvSpPr txBox="1"/>
          <p:nvPr/>
        </p:nvSpPr>
        <p:spPr>
          <a:xfrm rot="5400000">
            <a:off x="3847058" y="3096951"/>
            <a:ext cx="33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73" name="Shape 432"/>
          <p:cNvCxnSpPr/>
          <p:nvPr/>
        </p:nvCxnSpPr>
        <p:spPr>
          <a:xfrm rot="16200000">
            <a:off x="3561770" y="3714224"/>
            <a:ext cx="0" cy="19508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" name="TextBox 80"/>
          <p:cNvSpPr txBox="1"/>
          <p:nvPr/>
        </p:nvSpPr>
        <p:spPr>
          <a:xfrm rot="10800000">
            <a:off x="3036061" y="2721526"/>
            <a:ext cx="33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23905" y="4024470"/>
            <a:ext cx="1008499" cy="29353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199954" y="1741959"/>
            <a:ext cx="863117" cy="181165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Shape 433"/>
          <p:cNvSpPr/>
          <p:nvPr/>
        </p:nvSpPr>
        <p:spPr>
          <a:xfrm>
            <a:off x="5471780" y="1923171"/>
            <a:ext cx="1203726" cy="2380384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86" name="Shape 433"/>
          <p:cNvSpPr/>
          <p:nvPr/>
        </p:nvSpPr>
        <p:spPr>
          <a:xfrm>
            <a:off x="6868728" y="1926540"/>
            <a:ext cx="1186896" cy="2370497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87" name="Shape 433"/>
          <p:cNvSpPr/>
          <p:nvPr/>
        </p:nvSpPr>
        <p:spPr>
          <a:xfrm>
            <a:off x="5546323" y="2265795"/>
            <a:ext cx="1052257" cy="67311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59271" y="1505787"/>
            <a:ext cx="138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Chip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70238" y="1888439"/>
            <a:ext cx="9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Die [0]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2191" y="2235064"/>
            <a:ext cx="91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Plane[0]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5791679" y="3038700"/>
            <a:ext cx="41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5835" y="186933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1355834" y="252594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355835" y="3553610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2357690" y="1867271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2357690" y="252920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2357688" y="356521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659310" y="186933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659312" y="2543441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659310" y="356521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088435" y="1884904"/>
            <a:ext cx="82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Die [1]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0222" y="4024470"/>
            <a:ext cx="8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Chip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5546323" y="3521637"/>
            <a:ext cx="1052257" cy="67311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37592" y="3514056"/>
            <a:ext cx="91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Plane[N]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4900" y="1304771"/>
            <a:ext cx="58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6856" y="1305732"/>
            <a:ext cx="58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20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90" y="1304771"/>
            <a:ext cx="67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endParaRPr lang="en-US" sz="20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4" grpId="0"/>
      <p:bldP spid="57" grpId="0"/>
      <p:bldP spid="71" grpId="0"/>
      <p:bldP spid="81" grpId="0"/>
      <p:bldP spid="85" grpId="0" animBg="1"/>
      <p:bldP spid="86" grpId="0" animBg="1"/>
      <p:bldP spid="87" grpId="0" animBg="1"/>
      <p:bldP spid="90" grpId="0"/>
      <p:bldP spid="91" grpId="0"/>
      <p:bldP spid="93" grpId="0"/>
      <p:bldP spid="94" grpId="0"/>
      <p:bldP spid="5" grpId="0" animBg="1"/>
      <p:bldP spid="88" grpId="0" animBg="1"/>
      <p:bldP spid="89" grpId="0" animBg="1"/>
      <p:bldP spid="92" grpId="0" animBg="1"/>
      <p:bldP spid="95" grpId="0" animBg="1"/>
      <p:bldP spid="98" grpId="0" animBg="1"/>
      <p:bldP spid="100" grpId="0" animBg="1"/>
      <p:bldP spid="101" grpId="0" animBg="1"/>
      <p:bldP spid="102" grpId="0" animBg="1"/>
      <p:bldP spid="110" grpId="0"/>
      <p:bldP spid="67" grpId="0"/>
      <p:bldP spid="44" grpId="0" animBg="1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SSD Internals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94896" y="1304772"/>
            <a:ext cx="911814" cy="2892760"/>
            <a:chOff x="1987480" y="821308"/>
            <a:chExt cx="1238796" cy="3913113"/>
          </a:xfrm>
        </p:grpSpPr>
        <p:grpSp>
          <p:nvGrpSpPr>
            <p:cNvPr id="12" name="Group 11"/>
            <p:cNvGrpSpPr/>
            <p:nvPr/>
          </p:nvGrpSpPr>
          <p:grpSpPr>
            <a:xfrm>
              <a:off x="1987480" y="821308"/>
              <a:ext cx="790322" cy="3913113"/>
              <a:chOff x="2148214" y="867061"/>
              <a:chExt cx="790322" cy="3913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148214" y="867061"/>
                <a:ext cx="790322" cy="54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0</a:t>
                </a:r>
                <a:endParaRPr lang="en-US" sz="2000" baseline="-2500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16200000">
                <a:off x="878241" y="2979651"/>
                <a:ext cx="3321720" cy="279326"/>
                <a:chOff x="5919927" y="3568976"/>
                <a:chExt cx="2449514" cy="201966"/>
              </a:xfrm>
            </p:grpSpPr>
            <p:cxnSp>
              <p:nvCxnSpPr>
                <p:cNvPr id="26" name="Shape 432"/>
                <p:cNvCxnSpPr/>
                <p:nvPr/>
              </p:nvCxnSpPr>
              <p:spPr>
                <a:xfrm rot="5400000" flipV="1">
                  <a:off x="7902679" y="3675124"/>
                  <a:ext cx="191631" cy="3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9" name="Shape 432"/>
                <p:cNvCxnSpPr/>
                <p:nvPr/>
              </p:nvCxnSpPr>
              <p:spPr>
                <a:xfrm>
                  <a:off x="7340257" y="3579308"/>
                  <a:ext cx="0" cy="191634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5" name="Shape 411"/>
                <p:cNvCxnSpPr/>
                <p:nvPr/>
              </p:nvCxnSpPr>
              <p:spPr>
                <a:xfrm>
                  <a:off x="5919927" y="3568976"/>
                  <a:ext cx="2449514" cy="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</p:grpSp>
        </p:grpSp>
        <p:sp>
          <p:nvSpPr>
            <p:cNvPr id="14" name="TextBox 13"/>
            <p:cNvSpPr txBox="1"/>
            <p:nvPr/>
          </p:nvSpPr>
          <p:spPr>
            <a:xfrm rot="5400000">
              <a:off x="2726788" y="3232510"/>
              <a:ext cx="455383" cy="54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000" b="1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…</a:t>
              </a:r>
              <a:endParaRPr lang="en-US" sz="20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51" name="Shape 432"/>
            <p:cNvCxnSpPr/>
            <p:nvPr/>
          </p:nvCxnSpPr>
          <p:spPr>
            <a:xfrm rot="16200000">
              <a:off x="2345335" y="4064365"/>
              <a:ext cx="0" cy="265037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53" name="Group 52"/>
          <p:cNvGrpSpPr/>
          <p:nvPr/>
        </p:nvGrpSpPr>
        <p:grpSpPr>
          <a:xfrm>
            <a:off x="1986856" y="1305734"/>
            <a:ext cx="911477" cy="2903405"/>
            <a:chOff x="1974033" y="806909"/>
            <a:chExt cx="1238338" cy="3927513"/>
          </a:xfrm>
        </p:grpSpPr>
        <p:grpSp>
          <p:nvGrpSpPr>
            <p:cNvPr id="56" name="Group 55"/>
            <p:cNvGrpSpPr/>
            <p:nvPr/>
          </p:nvGrpSpPr>
          <p:grpSpPr>
            <a:xfrm>
              <a:off x="1974033" y="806909"/>
              <a:ext cx="790321" cy="3927513"/>
              <a:chOff x="2134767" y="852662"/>
              <a:chExt cx="790321" cy="392751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134767" y="852662"/>
                <a:ext cx="790321" cy="54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1</a:t>
                </a:r>
                <a:endParaRPr lang="en-US" sz="2000" baseline="-250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 rot="16200000">
                <a:off x="878238" y="2979653"/>
                <a:ext cx="3321720" cy="279323"/>
                <a:chOff x="5919927" y="3568978"/>
                <a:chExt cx="2449514" cy="201964"/>
              </a:xfrm>
            </p:grpSpPr>
            <p:cxnSp>
              <p:nvCxnSpPr>
                <p:cNvPr id="63" name="Shape 432"/>
                <p:cNvCxnSpPr/>
                <p:nvPr/>
              </p:nvCxnSpPr>
              <p:spPr>
                <a:xfrm rot="5400000" flipV="1">
                  <a:off x="7902679" y="3675124"/>
                  <a:ext cx="191631" cy="3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64" name="Shape 432"/>
                <p:cNvCxnSpPr/>
                <p:nvPr/>
              </p:nvCxnSpPr>
              <p:spPr>
                <a:xfrm>
                  <a:off x="7340257" y="3579308"/>
                  <a:ext cx="0" cy="191634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65" name="Shape 411"/>
                <p:cNvCxnSpPr/>
                <p:nvPr/>
              </p:nvCxnSpPr>
              <p:spPr>
                <a:xfrm>
                  <a:off x="5919927" y="3568978"/>
                  <a:ext cx="2449514" cy="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</p:grpSp>
        </p:grpSp>
        <p:sp>
          <p:nvSpPr>
            <p:cNvPr id="57" name="TextBox 56"/>
            <p:cNvSpPr txBox="1"/>
            <p:nvPr/>
          </p:nvSpPr>
          <p:spPr>
            <a:xfrm rot="5400000">
              <a:off x="2712882" y="3225748"/>
              <a:ext cx="455385" cy="54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000" b="1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…</a:t>
              </a:r>
              <a:endParaRPr lang="en-US" sz="20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59" name="Shape 432"/>
            <p:cNvCxnSpPr/>
            <p:nvPr/>
          </p:nvCxnSpPr>
          <p:spPr>
            <a:xfrm rot="16200000">
              <a:off x="2345335" y="4064365"/>
              <a:ext cx="0" cy="265037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69" name="Group 68"/>
          <p:cNvGrpSpPr/>
          <p:nvPr/>
        </p:nvGrpSpPr>
        <p:grpSpPr>
          <a:xfrm>
            <a:off x="3203891" y="1304771"/>
            <a:ext cx="1011543" cy="2904366"/>
            <a:chOff x="1859117" y="805609"/>
            <a:chExt cx="1374290" cy="3928812"/>
          </a:xfrm>
        </p:grpSpPr>
        <p:grpSp>
          <p:nvGrpSpPr>
            <p:cNvPr id="70" name="Group 69"/>
            <p:cNvGrpSpPr/>
            <p:nvPr/>
          </p:nvGrpSpPr>
          <p:grpSpPr>
            <a:xfrm>
              <a:off x="1859117" y="805609"/>
              <a:ext cx="914938" cy="3928812"/>
              <a:chOff x="2019851" y="851362"/>
              <a:chExt cx="914938" cy="392881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019851" y="851362"/>
                <a:ext cx="914938" cy="54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N</a:t>
                </a:r>
                <a:endParaRPr lang="en-US" sz="2000" baseline="-250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 rot="16200000">
                <a:off x="878241" y="2979651"/>
                <a:ext cx="3321720" cy="279326"/>
                <a:chOff x="5919927" y="3568976"/>
                <a:chExt cx="2449514" cy="201966"/>
              </a:xfrm>
            </p:grpSpPr>
            <p:cxnSp>
              <p:nvCxnSpPr>
                <p:cNvPr id="77" name="Shape 432"/>
                <p:cNvCxnSpPr/>
                <p:nvPr/>
              </p:nvCxnSpPr>
              <p:spPr>
                <a:xfrm rot="5400000" flipV="1">
                  <a:off x="7902679" y="3675124"/>
                  <a:ext cx="191631" cy="3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78" name="Shape 432"/>
                <p:cNvCxnSpPr/>
                <p:nvPr/>
              </p:nvCxnSpPr>
              <p:spPr>
                <a:xfrm>
                  <a:off x="7340257" y="3579308"/>
                  <a:ext cx="0" cy="191634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79" name="Shape 411"/>
                <p:cNvCxnSpPr/>
                <p:nvPr/>
              </p:nvCxnSpPr>
              <p:spPr>
                <a:xfrm>
                  <a:off x="5919927" y="3568976"/>
                  <a:ext cx="2449514" cy="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</p:grpSp>
        </p:grpSp>
        <p:sp>
          <p:nvSpPr>
            <p:cNvPr id="71" name="TextBox 70"/>
            <p:cNvSpPr txBox="1"/>
            <p:nvPr/>
          </p:nvSpPr>
          <p:spPr>
            <a:xfrm rot="5400000">
              <a:off x="2733918" y="3228761"/>
              <a:ext cx="455385" cy="54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000" b="1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…</a:t>
              </a:r>
              <a:endParaRPr lang="en-US" sz="20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3" name="Shape 432"/>
            <p:cNvCxnSpPr/>
            <p:nvPr/>
          </p:nvCxnSpPr>
          <p:spPr>
            <a:xfrm rot="16200000">
              <a:off x="2345335" y="4064365"/>
              <a:ext cx="0" cy="265037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81" name="TextBox 80"/>
          <p:cNvSpPr txBox="1"/>
          <p:nvPr/>
        </p:nvSpPr>
        <p:spPr>
          <a:xfrm rot="10800000">
            <a:off x="3036061" y="2721526"/>
            <a:ext cx="33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5835" y="186933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1355834" y="252594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355835" y="3553610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2357690" y="1867271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2357690" y="252920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2357688" y="356521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659310" y="1869338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659312" y="2543441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659310" y="3565215"/>
            <a:ext cx="540640" cy="49309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151592" y="1548034"/>
            <a:ext cx="3169932" cy="287240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065331" y="1504826"/>
            <a:ext cx="138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</a:rPr>
              <a:t>Plane</a:t>
            </a:r>
            <a:endParaRPr lang="en-US" sz="20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8" name="Shape 433"/>
          <p:cNvSpPr/>
          <p:nvPr/>
        </p:nvSpPr>
        <p:spPr>
          <a:xfrm>
            <a:off x="5494083" y="2211960"/>
            <a:ext cx="1026885" cy="1984312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4" name="Shape 433"/>
          <p:cNvSpPr/>
          <p:nvPr/>
        </p:nvSpPr>
        <p:spPr>
          <a:xfrm>
            <a:off x="5494083" y="2211960"/>
            <a:ext cx="1026884" cy="231517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dirty="0" smtClean="0">
                <a:solidFill>
                  <a:schemeClr val="dk1"/>
                </a:solidFill>
                <a:latin typeface="Gill Sans"/>
                <a:ea typeface="Times New Roman"/>
                <a:cs typeface="Gill Sans"/>
                <a:sym typeface="Times New Roman"/>
              </a:rPr>
              <a:t>Valid Page</a:t>
            </a: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62618" y="1821615"/>
            <a:ext cx="9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Block[0]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6" name="TextBox 95"/>
          <p:cNvSpPr txBox="1"/>
          <p:nvPr/>
        </p:nvSpPr>
        <p:spPr>
          <a:xfrm rot="16200000">
            <a:off x="5735824" y="3544385"/>
            <a:ext cx="41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14585" y="1833221"/>
            <a:ext cx="99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Block[</a:t>
            </a:r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]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4199954" y="1741959"/>
            <a:ext cx="863117" cy="181165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232372" y="4024470"/>
            <a:ext cx="1008499" cy="293530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01309" y="4024470"/>
            <a:ext cx="8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Chip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3" name="Shape 433"/>
          <p:cNvSpPr/>
          <p:nvPr/>
        </p:nvSpPr>
        <p:spPr>
          <a:xfrm>
            <a:off x="5494083" y="2447308"/>
            <a:ext cx="1026884" cy="231517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14" name="Shape 433"/>
          <p:cNvSpPr/>
          <p:nvPr/>
        </p:nvSpPr>
        <p:spPr>
          <a:xfrm>
            <a:off x="5494083" y="2674739"/>
            <a:ext cx="1026884" cy="231517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15" name="Shape 433"/>
          <p:cNvSpPr/>
          <p:nvPr/>
        </p:nvSpPr>
        <p:spPr>
          <a:xfrm>
            <a:off x="5494083" y="2900154"/>
            <a:ext cx="1026884" cy="231517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16" name="Shape 433"/>
          <p:cNvSpPr/>
          <p:nvPr/>
        </p:nvSpPr>
        <p:spPr>
          <a:xfrm>
            <a:off x="5494083" y="3134052"/>
            <a:ext cx="1026884" cy="231517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17" name="Shape 433"/>
          <p:cNvSpPr/>
          <p:nvPr/>
        </p:nvSpPr>
        <p:spPr>
          <a:xfrm>
            <a:off x="5494083" y="3964755"/>
            <a:ext cx="1026884" cy="231517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59310" y="4236838"/>
            <a:ext cx="54064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464230" y="4311710"/>
            <a:ext cx="10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Plane</a:t>
            </a:r>
            <a:endParaRPr lang="en-US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534499" y="2865340"/>
            <a:ext cx="41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Shape 433"/>
          <p:cNvSpPr/>
          <p:nvPr/>
        </p:nvSpPr>
        <p:spPr>
          <a:xfrm>
            <a:off x="6986771" y="2219328"/>
            <a:ext cx="1026885" cy="1984312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7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6" grpId="0"/>
      <p:bldP spid="68" grpId="0" animBg="1"/>
      <p:bldP spid="74" grpId="0" animBg="1"/>
      <p:bldP spid="80" grpId="0"/>
      <p:bldP spid="96" grpId="0"/>
      <p:bldP spid="99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  <p:bldP spid="119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72531" y="1288816"/>
            <a:ext cx="3650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or (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mr-IN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# of valid pages):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   </a:t>
            </a:r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. </a:t>
            </a:r>
            <a:r>
              <a:rPr lang="en-US" sz="2000" b="1" dirty="0" smtClean="0">
                <a:solidFill>
                  <a:srgbClr val="66FF33"/>
                </a:solidFill>
                <a:latin typeface="Gill Sans"/>
                <a:cs typeface="Gill Sans"/>
              </a:rPr>
              <a:t>read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to controller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        (check with ECC)</a:t>
            </a:r>
          </a:p>
          <a:p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   </a:t>
            </a:r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2.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1" dirty="0" smtClean="0">
                <a:solidFill>
                  <a:srgbClr val="66FF33"/>
                </a:solidFill>
                <a:latin typeface="Gill Sans"/>
                <a:cs typeface="Gill Sans"/>
              </a:rPr>
              <a:t>write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to another block</a:t>
            </a:r>
          </a:p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7" name="Shape 432"/>
          <p:cNvCxnSpPr>
            <a:endCxn id="29" idx="1"/>
          </p:cNvCxnSpPr>
          <p:nvPr/>
        </p:nvCxnSpPr>
        <p:spPr>
          <a:xfrm>
            <a:off x="4581549" y="2016973"/>
            <a:ext cx="280815" cy="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432"/>
          <p:cNvCxnSpPr/>
          <p:nvPr/>
        </p:nvCxnSpPr>
        <p:spPr>
          <a:xfrm rot="16200000">
            <a:off x="4719924" y="3699917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406593" y="-836971"/>
            <a:ext cx="802632" cy="337642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862364" y="1416822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50085" y="2746222"/>
            <a:ext cx="2261919" cy="201190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3" name="Shape 411"/>
          <p:cNvCxnSpPr/>
          <p:nvPr/>
        </p:nvCxnSpPr>
        <p:spPr>
          <a:xfrm flipV="1">
            <a:off x="4581545" y="1354871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0" name="Group 9"/>
          <p:cNvGrpSpPr/>
          <p:nvPr/>
        </p:nvGrpSpPr>
        <p:grpSpPr>
          <a:xfrm>
            <a:off x="3989291" y="1386287"/>
            <a:ext cx="1068883" cy="2658987"/>
            <a:chOff x="3989287" y="1386286"/>
            <a:chExt cx="1068883" cy="2658987"/>
          </a:xfrm>
        </p:grpSpPr>
        <p:cxnSp>
          <p:nvCxnSpPr>
            <p:cNvPr id="74" name="Straight Arrow Connector 73"/>
            <p:cNvCxnSpPr/>
            <p:nvPr/>
          </p:nvCxnSpPr>
          <p:spPr>
            <a:xfrm flipV="1">
              <a:off x="3989287" y="1386286"/>
              <a:ext cx="0" cy="2658987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5" idx="1"/>
            </p:cNvCxnSpPr>
            <p:nvPr/>
          </p:nvCxnSpPr>
          <p:spPr>
            <a:xfrm flipH="1">
              <a:off x="4907235" y="3182505"/>
              <a:ext cx="150935" cy="0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907233" y="3171645"/>
              <a:ext cx="0" cy="873628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997754" y="4029633"/>
              <a:ext cx="909479" cy="0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hape 433"/>
          <p:cNvSpPr/>
          <p:nvPr/>
        </p:nvSpPr>
        <p:spPr>
          <a:xfrm>
            <a:off x="5058173" y="3088464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5" name="Shape 433"/>
          <p:cNvSpPr/>
          <p:nvPr/>
        </p:nvSpPr>
        <p:spPr>
          <a:xfrm>
            <a:off x="5058174" y="3088177"/>
            <a:ext cx="793082" cy="188658"/>
          </a:xfrm>
          <a:prstGeom prst="rect">
            <a:avLst/>
          </a:prstGeom>
          <a:solidFill>
            <a:srgbClr val="33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6" name="Shape 433"/>
          <p:cNvSpPr/>
          <p:nvPr/>
        </p:nvSpPr>
        <p:spPr>
          <a:xfrm>
            <a:off x="5058178" y="3274425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Shape 433"/>
          <p:cNvSpPr/>
          <p:nvPr/>
        </p:nvSpPr>
        <p:spPr>
          <a:xfrm>
            <a:off x="5058175" y="3456813"/>
            <a:ext cx="793085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5062063" y="3634822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9" name="Shape 433"/>
          <p:cNvSpPr/>
          <p:nvPr/>
        </p:nvSpPr>
        <p:spPr>
          <a:xfrm>
            <a:off x="5054289" y="3835122"/>
            <a:ext cx="796971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0" name="Shape 433"/>
          <p:cNvSpPr/>
          <p:nvPr/>
        </p:nvSpPr>
        <p:spPr>
          <a:xfrm>
            <a:off x="5058177" y="4479885"/>
            <a:ext cx="793083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5174509" y="4030330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63307" y="2746221"/>
            <a:ext cx="1257122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Empty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Shape 433"/>
          <p:cNvSpPr/>
          <p:nvPr/>
        </p:nvSpPr>
        <p:spPr>
          <a:xfrm>
            <a:off x="6078173" y="3088464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73853" y="2753658"/>
            <a:ext cx="1024237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Old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Shape 433"/>
          <p:cNvSpPr/>
          <p:nvPr/>
        </p:nvSpPr>
        <p:spPr>
          <a:xfrm>
            <a:off x="6074289" y="3083217"/>
            <a:ext cx="796972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84308" y="771653"/>
            <a:ext cx="2978996" cy="500691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tx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2600" b="1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4311" y="763187"/>
            <a:ext cx="2978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Gill Sans"/>
                <a:cs typeface="Gill Sans"/>
              </a:rPr>
              <a:t>SSD Controller</a:t>
            </a:r>
          </a:p>
        </p:txBody>
      </p:sp>
      <p:sp>
        <p:nvSpPr>
          <p:cNvPr id="57" name="Slide Number Placeholder 2"/>
          <p:cNvSpPr txBox="1">
            <a:spLocks/>
          </p:cNvSpPr>
          <p:nvPr/>
        </p:nvSpPr>
        <p:spPr>
          <a:xfrm>
            <a:off x="8321524" y="248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83003" y="2456454"/>
            <a:ext cx="323210" cy="323165"/>
            <a:chOff x="3683003" y="2777988"/>
            <a:chExt cx="323210" cy="323165"/>
          </a:xfrm>
        </p:grpSpPr>
        <p:sp>
          <p:nvSpPr>
            <p:cNvPr id="16" name="Oval 15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003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</a:t>
              </a:r>
              <a:endParaRPr lang="en-US" sz="15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14684" y="2456344"/>
            <a:ext cx="301899" cy="323165"/>
            <a:chOff x="7220429" y="2269988"/>
            <a:chExt cx="301899" cy="323165"/>
          </a:xfrm>
        </p:grpSpPr>
        <p:sp>
          <p:nvSpPr>
            <p:cNvPr id="76" name="Oval 75"/>
            <p:cNvSpPr/>
            <p:nvPr/>
          </p:nvSpPr>
          <p:spPr>
            <a:xfrm>
              <a:off x="7240675" y="2318612"/>
              <a:ext cx="236203" cy="246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20429" y="2269988"/>
              <a:ext cx="3018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</p:grpSp>
      <p:sp>
        <p:nvSpPr>
          <p:cNvPr id="46" name="Shape 433"/>
          <p:cNvSpPr/>
          <p:nvPr/>
        </p:nvSpPr>
        <p:spPr>
          <a:xfrm>
            <a:off x="6078180" y="3262704"/>
            <a:ext cx="793085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7" name="Shape 433"/>
          <p:cNvSpPr/>
          <p:nvPr/>
        </p:nvSpPr>
        <p:spPr>
          <a:xfrm>
            <a:off x="6078177" y="3442191"/>
            <a:ext cx="796971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2" name="Shape 433"/>
          <p:cNvSpPr/>
          <p:nvPr/>
        </p:nvSpPr>
        <p:spPr>
          <a:xfrm>
            <a:off x="6082068" y="3621680"/>
            <a:ext cx="793083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565527" y="552895"/>
            <a:ext cx="1117601" cy="11176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9" name="Shape 433"/>
          <p:cNvSpPr/>
          <p:nvPr/>
        </p:nvSpPr>
        <p:spPr>
          <a:xfrm>
            <a:off x="5310756" y="1832239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664261" y="1498805"/>
            <a:ext cx="1901265" cy="518171"/>
          </a:xfrm>
          <a:prstGeom prst="line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79237" y="1783201"/>
            <a:ext cx="1285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>
                <a:solidFill>
                  <a:srgbClr val="FF0000"/>
                </a:solidFill>
                <a:latin typeface="Gill Sans"/>
                <a:cs typeface="Gill Sans"/>
              </a:rPr>
              <a:t>b</a:t>
            </a:r>
            <a:r>
              <a:rPr lang="en-US" sz="2300" i="1" dirty="0" smtClean="0">
                <a:solidFill>
                  <a:srgbClr val="FF0000"/>
                </a:solidFill>
                <a:latin typeface="Gill Sans"/>
                <a:cs typeface="Gill Sans"/>
              </a:rPr>
              <a:t>locked!</a:t>
            </a:r>
            <a:endParaRPr lang="en-US" sz="2300" i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pic>
        <p:nvPicPr>
          <p:cNvPr id="73" name="Picture 72" descr="sad 2 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9630" y1="78086" x2="79630" y2="78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05" y="891867"/>
            <a:ext cx="727525" cy="7275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05278" y="1379307"/>
            <a:ext cx="2187626" cy="2243818"/>
            <a:chOff x="4305278" y="1379307"/>
            <a:chExt cx="2187626" cy="2243818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4322035" y="1379307"/>
              <a:ext cx="0" cy="2224768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4305278" y="3604076"/>
              <a:ext cx="456540" cy="6349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761818" y="2784154"/>
              <a:ext cx="0" cy="838971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4761818" y="2790504"/>
              <a:ext cx="1731086" cy="1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71" idx="0"/>
            </p:cNvCxnSpPr>
            <p:nvPr/>
          </p:nvCxnSpPr>
          <p:spPr>
            <a:xfrm flipH="1">
              <a:off x="6472775" y="2790505"/>
              <a:ext cx="1079" cy="29271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Callout 63"/>
          <p:cNvSpPr/>
          <p:nvPr/>
        </p:nvSpPr>
        <p:spPr>
          <a:xfrm>
            <a:off x="797292" y="3092212"/>
            <a:ext cx="2438400" cy="1203438"/>
          </a:xfrm>
          <a:prstGeom prst="wedgeEllipseCallout">
            <a:avLst>
              <a:gd name="adj1" fmla="val 80252"/>
              <a:gd name="adj2" fmla="val -54760"/>
            </a:avLst>
          </a:pr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i="1" dirty="0" err="1">
                <a:solidFill>
                  <a:srgbClr val="33FF00"/>
                </a:solidFill>
                <a:latin typeface="Gill Sans"/>
                <a:cs typeface="Gill Sans"/>
              </a:rPr>
              <a:t>GCed</a:t>
            </a:r>
            <a:r>
              <a:rPr lang="en-US" i="1" dirty="0">
                <a:solidFill>
                  <a:srgbClr val="33FF00"/>
                </a:solidFill>
                <a:latin typeface="Gill Sans"/>
                <a:cs typeface="Gill Sans"/>
              </a:rPr>
              <a:t> pages</a:t>
            </a:r>
            <a:r>
              <a:rPr lang="en-US" dirty="0">
                <a:solidFill>
                  <a:srgbClr val="33FF00"/>
                </a:solidFill>
                <a:latin typeface="Gill Sans"/>
                <a:cs typeface="Gill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block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the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channel</a:t>
            </a:r>
            <a:endParaRPr lang="en-US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742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 animBg="1"/>
      <p:bldP spid="72" grpId="0" animBg="1"/>
      <p:bldP spid="46" grpId="0" animBg="1"/>
      <p:bldP spid="47" grpId="0" animBg="1"/>
      <p:bldP spid="52" grpId="0" animBg="1"/>
      <p:bldP spid="59" grpId="0" animBg="1"/>
      <p:bldP spid="62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432"/>
          <p:cNvCxnSpPr>
            <a:endCxn id="29" idx="1"/>
          </p:cNvCxnSpPr>
          <p:nvPr/>
        </p:nvCxnSpPr>
        <p:spPr>
          <a:xfrm>
            <a:off x="4547682" y="2022935"/>
            <a:ext cx="280815" cy="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" name="TextBox 47"/>
          <p:cNvSpPr txBox="1"/>
          <p:nvPr/>
        </p:nvSpPr>
        <p:spPr>
          <a:xfrm>
            <a:off x="414865" y="2378513"/>
            <a:ext cx="365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3. Erase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the old block</a:t>
            </a:r>
            <a:endParaRPr lang="en-US" sz="2000" b="1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54" name="Shape 432"/>
          <p:cNvCxnSpPr/>
          <p:nvPr/>
        </p:nvCxnSpPr>
        <p:spPr>
          <a:xfrm rot="16200000">
            <a:off x="4686057" y="3705879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" name="Rounded Rectangle 28"/>
          <p:cNvSpPr/>
          <p:nvPr/>
        </p:nvSpPr>
        <p:spPr>
          <a:xfrm>
            <a:off x="4828497" y="1422783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16218" y="2752184"/>
            <a:ext cx="2261919" cy="2011901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Shape 433"/>
          <p:cNvSpPr/>
          <p:nvPr/>
        </p:nvSpPr>
        <p:spPr>
          <a:xfrm>
            <a:off x="5024306" y="3094426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5" name="Shape 433"/>
          <p:cNvSpPr/>
          <p:nvPr/>
        </p:nvSpPr>
        <p:spPr>
          <a:xfrm>
            <a:off x="5024307" y="3094139"/>
            <a:ext cx="793082" cy="18865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6" name="Shape 433"/>
          <p:cNvSpPr/>
          <p:nvPr/>
        </p:nvSpPr>
        <p:spPr>
          <a:xfrm>
            <a:off x="5024309" y="3280386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Shape 433"/>
          <p:cNvSpPr/>
          <p:nvPr/>
        </p:nvSpPr>
        <p:spPr>
          <a:xfrm>
            <a:off x="5024308" y="3462777"/>
            <a:ext cx="793085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5028196" y="3640784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9" name="Shape 433"/>
          <p:cNvSpPr/>
          <p:nvPr/>
        </p:nvSpPr>
        <p:spPr>
          <a:xfrm>
            <a:off x="5020422" y="3841086"/>
            <a:ext cx="796971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0" name="Shape 433"/>
          <p:cNvSpPr/>
          <p:nvPr/>
        </p:nvSpPr>
        <p:spPr>
          <a:xfrm>
            <a:off x="5024310" y="4485849"/>
            <a:ext cx="793083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5140642" y="4036292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3" name="Shape 411"/>
          <p:cNvCxnSpPr/>
          <p:nvPr/>
        </p:nvCxnSpPr>
        <p:spPr>
          <a:xfrm flipV="1">
            <a:off x="4547678" y="1360832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" name="TextBox 62"/>
          <p:cNvSpPr txBox="1"/>
          <p:nvPr/>
        </p:nvSpPr>
        <p:spPr>
          <a:xfrm>
            <a:off x="5929440" y="2752183"/>
            <a:ext cx="1257122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Empty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Shape 433"/>
          <p:cNvSpPr/>
          <p:nvPr/>
        </p:nvSpPr>
        <p:spPr>
          <a:xfrm>
            <a:off x="6044306" y="3094426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48453" y="2759620"/>
            <a:ext cx="1024237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Old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Shape 433"/>
          <p:cNvSpPr/>
          <p:nvPr/>
        </p:nvSpPr>
        <p:spPr>
          <a:xfrm>
            <a:off x="6040422" y="3089178"/>
            <a:ext cx="796972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0441" y="777617"/>
            <a:ext cx="2978996" cy="500691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tx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2600" b="1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50444" y="769149"/>
            <a:ext cx="2978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Gill Sans"/>
                <a:cs typeface="Gill Sans"/>
              </a:rPr>
              <a:t>SSD Controller</a:t>
            </a:r>
          </a:p>
        </p:txBody>
      </p:sp>
      <p:sp>
        <p:nvSpPr>
          <p:cNvPr id="57" name="Slide Number Placeholder 2"/>
          <p:cNvSpPr txBox="1">
            <a:spLocks/>
          </p:cNvSpPr>
          <p:nvPr/>
        </p:nvSpPr>
        <p:spPr>
          <a:xfrm>
            <a:off x="8321524" y="248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6949" y="3081400"/>
            <a:ext cx="804333" cy="156716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Erase!</a:t>
            </a:r>
          </a:p>
        </p:txBody>
      </p:sp>
      <p:sp>
        <p:nvSpPr>
          <p:cNvPr id="43" name="Shape 433"/>
          <p:cNvSpPr/>
          <p:nvPr/>
        </p:nvSpPr>
        <p:spPr>
          <a:xfrm>
            <a:off x="6044311" y="3268665"/>
            <a:ext cx="793085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6" name="Shape 433"/>
          <p:cNvSpPr/>
          <p:nvPr/>
        </p:nvSpPr>
        <p:spPr>
          <a:xfrm>
            <a:off x="6044313" y="3448155"/>
            <a:ext cx="796971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7" name="Shape 433"/>
          <p:cNvSpPr/>
          <p:nvPr/>
        </p:nvSpPr>
        <p:spPr>
          <a:xfrm>
            <a:off x="6048201" y="3627642"/>
            <a:ext cx="793083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626663" y="3394174"/>
            <a:ext cx="2438400" cy="1203438"/>
          </a:xfrm>
          <a:prstGeom prst="wedgeEllipseCallout">
            <a:avLst>
              <a:gd name="adj1" fmla="val 87196"/>
              <a:gd name="adj2" fmla="val -57574"/>
            </a:avLst>
          </a:pr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Erase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operation 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block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the plane</a:t>
            </a:r>
          </a:p>
          <a:p>
            <a:pPr algn="ctr"/>
            <a:endParaRPr lang="en-US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45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432"/>
          <p:cNvCxnSpPr/>
          <p:nvPr/>
        </p:nvCxnSpPr>
        <p:spPr>
          <a:xfrm rot="16200000">
            <a:off x="1623606" y="3669171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432"/>
          <p:cNvCxnSpPr/>
          <p:nvPr/>
        </p:nvCxnSpPr>
        <p:spPr>
          <a:xfrm rot="16200000">
            <a:off x="1623608" y="3651634"/>
            <a:ext cx="0" cy="27675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5521" y="-7441"/>
            <a:ext cx="802632" cy="337642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766046" y="1386075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53767" y="2715476"/>
            <a:ext cx="2261919" cy="2011901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Shape 433"/>
          <p:cNvSpPr/>
          <p:nvPr/>
        </p:nvSpPr>
        <p:spPr>
          <a:xfrm>
            <a:off x="1961855" y="3057718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5" name="Shape 433"/>
          <p:cNvSpPr/>
          <p:nvPr/>
        </p:nvSpPr>
        <p:spPr>
          <a:xfrm>
            <a:off x="1961856" y="3057431"/>
            <a:ext cx="793082" cy="18865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6" name="Shape 433"/>
          <p:cNvSpPr/>
          <p:nvPr/>
        </p:nvSpPr>
        <p:spPr>
          <a:xfrm>
            <a:off x="1961860" y="3243678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Shape 433"/>
          <p:cNvSpPr/>
          <p:nvPr/>
        </p:nvSpPr>
        <p:spPr>
          <a:xfrm>
            <a:off x="1961857" y="3426069"/>
            <a:ext cx="793085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1965745" y="3604076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9" name="Shape 433"/>
          <p:cNvSpPr/>
          <p:nvPr/>
        </p:nvSpPr>
        <p:spPr>
          <a:xfrm>
            <a:off x="1957971" y="3804378"/>
            <a:ext cx="796971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0" name="Shape 433"/>
          <p:cNvSpPr/>
          <p:nvPr/>
        </p:nvSpPr>
        <p:spPr>
          <a:xfrm>
            <a:off x="1961859" y="4449141"/>
            <a:ext cx="793083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2078191" y="3999584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3" name="Shape 411"/>
          <p:cNvCxnSpPr/>
          <p:nvPr/>
        </p:nvCxnSpPr>
        <p:spPr>
          <a:xfrm flipV="1">
            <a:off x="1485227" y="1324124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433"/>
          <p:cNvSpPr/>
          <p:nvPr/>
        </p:nvSpPr>
        <p:spPr>
          <a:xfrm>
            <a:off x="2981855" y="3057718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1" name="Shape 433"/>
          <p:cNvSpPr/>
          <p:nvPr/>
        </p:nvSpPr>
        <p:spPr>
          <a:xfrm>
            <a:off x="2977971" y="3052470"/>
            <a:ext cx="796972" cy="179488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104" name="Shape 411"/>
          <p:cNvCxnSpPr/>
          <p:nvPr/>
        </p:nvCxnSpPr>
        <p:spPr>
          <a:xfrm flipV="1">
            <a:off x="1478925" y="1324124"/>
            <a:ext cx="6302" cy="3403251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lide Number Placeholder 2"/>
          <p:cNvSpPr txBox="1">
            <a:spLocks/>
          </p:cNvSpPr>
          <p:nvPr/>
        </p:nvSpPr>
        <p:spPr>
          <a:xfrm>
            <a:off x="8321524" y="248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45" name="Shape 432"/>
          <p:cNvCxnSpPr/>
          <p:nvPr/>
        </p:nvCxnSpPr>
        <p:spPr>
          <a:xfrm rot="16200000">
            <a:off x="1636216" y="1858020"/>
            <a:ext cx="0" cy="27675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traight Arrow Connector 64"/>
          <p:cNvCxnSpPr/>
          <p:nvPr/>
        </p:nvCxnSpPr>
        <p:spPr>
          <a:xfrm flipV="1">
            <a:off x="1043885" y="1346624"/>
            <a:ext cx="0" cy="2658987"/>
          </a:xfrm>
          <a:prstGeom prst="straightConnector1">
            <a:avLst/>
          </a:prstGeom>
          <a:ln w="38100">
            <a:solidFill>
              <a:srgbClr val="66FF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20031" y="1379307"/>
            <a:ext cx="0" cy="2224768"/>
          </a:xfrm>
          <a:prstGeom prst="straightConnector1">
            <a:avLst/>
          </a:prstGeom>
          <a:ln w="38100">
            <a:solidFill>
              <a:srgbClr val="66FF3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Shape 433"/>
          <p:cNvSpPr/>
          <p:nvPr/>
        </p:nvSpPr>
        <p:spPr>
          <a:xfrm>
            <a:off x="1929581" y="1627231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A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2" name="Shape 433"/>
          <p:cNvSpPr/>
          <p:nvPr/>
        </p:nvSpPr>
        <p:spPr>
          <a:xfrm>
            <a:off x="2200519" y="1830433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B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3" name="Shape 433"/>
          <p:cNvSpPr/>
          <p:nvPr/>
        </p:nvSpPr>
        <p:spPr>
          <a:xfrm>
            <a:off x="2454523" y="2033635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>
                <a:latin typeface="Gill Sans"/>
                <a:ea typeface="Times New Roman"/>
                <a:cs typeface="Gill Sans"/>
                <a:sym typeface="Times New Roman"/>
              </a:rPr>
              <a:t>C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4" name="Straight Connector 3"/>
          <p:cNvCxnSpPr>
            <a:stCxn id="88" idx="1"/>
          </p:cNvCxnSpPr>
          <p:nvPr/>
        </p:nvCxnSpPr>
        <p:spPr>
          <a:xfrm flipH="1">
            <a:off x="1478925" y="1787996"/>
            <a:ext cx="450656" cy="0"/>
          </a:xfrm>
          <a:prstGeom prst="line">
            <a:avLst/>
          </a:prstGeom>
          <a:ln w="38100"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497837" y="905933"/>
            <a:ext cx="0" cy="882063"/>
          </a:xfrm>
          <a:prstGeom prst="line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15368" y="882628"/>
            <a:ext cx="128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Gill Sans"/>
                <a:cs typeface="Gill Sans"/>
              </a:rPr>
              <a:t>blocked!</a:t>
            </a:r>
            <a:endParaRPr lang="en-US" sz="2400" i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45719" y="4727375"/>
            <a:ext cx="2026443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Gill Sans"/>
                <a:cs typeface="Gill Sans"/>
              </a:rPr>
              <a:t>GCing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plane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94" name="Picture 93" descr="sad 2 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630" y1="78086" x2="79630" y2="78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99" y="325184"/>
            <a:ext cx="727525" cy="7275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1810254" y="3151032"/>
            <a:ext cx="135465" cy="728"/>
          </a:xfrm>
          <a:prstGeom prst="line">
            <a:avLst/>
          </a:prstGeom>
          <a:ln w="38100">
            <a:solidFill>
              <a:srgbClr val="33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10249" y="3131982"/>
            <a:ext cx="0" cy="873628"/>
          </a:xfrm>
          <a:prstGeom prst="line">
            <a:avLst/>
          </a:prstGeom>
          <a:ln w="38100">
            <a:solidFill>
              <a:srgbClr val="33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43885" y="3989970"/>
            <a:ext cx="766364" cy="0"/>
          </a:xfrm>
          <a:prstGeom prst="line">
            <a:avLst/>
          </a:prstGeom>
          <a:ln w="38100">
            <a:solidFill>
              <a:srgbClr val="33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203274" y="3604077"/>
            <a:ext cx="456540" cy="6349"/>
          </a:xfrm>
          <a:prstGeom prst="straightConnector1">
            <a:avLst/>
          </a:prstGeom>
          <a:ln w="38100">
            <a:solidFill>
              <a:srgbClr val="66FF3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59814" y="2784155"/>
            <a:ext cx="0" cy="838971"/>
          </a:xfrm>
          <a:prstGeom prst="straightConnector1">
            <a:avLst/>
          </a:prstGeom>
          <a:ln w="38100">
            <a:solidFill>
              <a:srgbClr val="66FF3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634414" y="2790503"/>
            <a:ext cx="1756486" cy="0"/>
          </a:xfrm>
          <a:prstGeom prst="straightConnector1">
            <a:avLst/>
          </a:prstGeom>
          <a:ln w="38100">
            <a:solidFill>
              <a:srgbClr val="66FF3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71" idx="0"/>
          </p:cNvCxnSpPr>
          <p:nvPr/>
        </p:nvCxnSpPr>
        <p:spPr>
          <a:xfrm>
            <a:off x="3371854" y="2790506"/>
            <a:ext cx="4607" cy="261965"/>
          </a:xfrm>
          <a:prstGeom prst="straightConnector1">
            <a:avLst/>
          </a:prstGeom>
          <a:ln w="38100">
            <a:solidFill>
              <a:srgbClr val="66FF3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Callout 85"/>
          <p:cNvSpPr/>
          <p:nvPr/>
        </p:nvSpPr>
        <p:spPr>
          <a:xfrm>
            <a:off x="3565530" y="917479"/>
            <a:ext cx="3808939" cy="1611560"/>
          </a:xfrm>
          <a:prstGeom prst="wedgeEllipseCallout">
            <a:avLst>
              <a:gd name="adj1" fmla="val -105601"/>
              <a:gd name="adj2" fmla="val 67807"/>
            </a:avLst>
          </a:pr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2400" i="1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Gill Sans"/>
                <a:cs typeface="Gill Sans"/>
              </a:rPr>
              <a:t>Channel blocking GC</a:t>
            </a:r>
          </a:p>
          <a:p>
            <a:pPr algn="ctr"/>
            <a:endParaRPr lang="en-US" sz="2400" i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sz="2400" b="1" i="1" dirty="0" smtClean="0">
                <a:solidFill>
                  <a:srgbClr val="000000"/>
                </a:solidFill>
                <a:latin typeface="Gill Sans"/>
                <a:cs typeface="Gill Sans"/>
              </a:rPr>
              <a:t>Base</a:t>
            </a:r>
            <a:r>
              <a:rPr lang="en-US" sz="2400" i="1" dirty="0" smtClean="0">
                <a:solidFill>
                  <a:srgbClr val="000000"/>
                </a:solidFill>
                <a:latin typeface="Gill Sans"/>
                <a:cs typeface="Gill Sans"/>
              </a:rPr>
              <a:t>” approach</a:t>
            </a:r>
          </a:p>
          <a:p>
            <a:pPr algn="ctr"/>
            <a:endParaRPr lang="en-US" sz="240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1894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3" grpId="0" animBg="1"/>
      <p:bldP spid="78" grpId="0"/>
      <p:bldP spid="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92994" y="948172"/>
            <a:ext cx="5894354" cy="3765224"/>
            <a:chOff x="1792994" y="948171"/>
            <a:chExt cx="5894354" cy="3765224"/>
          </a:xfrm>
        </p:grpSpPr>
        <p:pic>
          <p:nvPicPr>
            <p:cNvPr id="15" name="Picture 14" descr="dtrs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148" y="948171"/>
              <a:ext cx="5256000" cy="37044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792994" y="948171"/>
              <a:ext cx="5894354" cy="3765224"/>
              <a:chOff x="1875792" y="1295178"/>
              <a:chExt cx="5316647" cy="337425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875792" y="1295178"/>
                <a:ext cx="5316647" cy="3357929"/>
                <a:chOff x="1875792" y="1295178"/>
                <a:chExt cx="5316647" cy="335792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875792" y="1295178"/>
                  <a:ext cx="880533" cy="330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100%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928692" y="4094535"/>
                  <a:ext cx="765414" cy="330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95%</a:t>
                  </a:r>
                  <a:endParaRPr lang="en-US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455674" y="4349707"/>
                  <a:ext cx="880533" cy="30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0.3ms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506642" y="4338452"/>
                  <a:ext cx="685797" cy="30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80ms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4318113" y="4338452"/>
                <a:ext cx="1099346" cy="33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Latency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277152" y="657686"/>
            <a:ext cx="8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sz="2000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 rot="20417054">
            <a:off x="3804106" y="2302786"/>
            <a:ext cx="331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CN" sz="20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Base (Channel-Blocking)</a:t>
            </a:r>
            <a:endParaRPr lang="en-US" sz="2000" dirty="0" smtClean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61943" y="2387101"/>
            <a:ext cx="183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CDF (Percentile)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3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Introduction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Background</a:t>
            </a:r>
          </a:p>
          <a:p>
            <a:pPr lvl="1">
              <a:buFont typeface="Wingdings" charset="2"/>
              <a:buChar char="q"/>
            </a:pPr>
            <a:r>
              <a:rPr lang="en-US" sz="3000" b="1" dirty="0" smtClean="0">
                <a:solidFill>
                  <a:srgbClr val="FF0000"/>
                </a:solidFill>
              </a:rPr>
              <a:t>Tiny-Tail Flash Design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Plane</a:t>
            </a:r>
            <a:r>
              <a:rPr lang="en-US" sz="2000" dirty="0" smtClean="0">
                <a:solidFill>
                  <a:srgbClr val="FF0000"/>
                </a:solidFill>
              </a:rPr>
              <a:t>-Blocking </a:t>
            </a:r>
            <a:r>
              <a:rPr lang="en-US" sz="2000" dirty="0">
                <a:solidFill>
                  <a:srgbClr val="FF0000"/>
                </a:solidFill>
              </a:rPr>
              <a:t>GC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GC</a:t>
            </a:r>
            <a:r>
              <a:rPr lang="en-US" sz="2000" dirty="0" smtClean="0">
                <a:solidFill>
                  <a:srgbClr val="FF0000"/>
                </a:solidFill>
              </a:rPr>
              <a:t>-Tolerant </a:t>
            </a:r>
            <a:r>
              <a:rPr lang="en-US" sz="2000" dirty="0">
                <a:solidFill>
                  <a:srgbClr val="FF0000"/>
                </a:solidFill>
              </a:rPr>
              <a:t>Read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Rotating GC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GC</a:t>
            </a:r>
            <a:r>
              <a:rPr lang="en-US" sz="2000" dirty="0" smtClean="0">
                <a:solidFill>
                  <a:srgbClr val="FF0000"/>
                </a:solidFill>
              </a:rPr>
              <a:t>-Tolerant Flush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Evaluation, limitations, conclusion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432"/>
          <p:cNvCxnSpPr/>
          <p:nvPr/>
        </p:nvCxnSpPr>
        <p:spPr>
          <a:xfrm rot="16200000">
            <a:off x="997048" y="3669171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432"/>
          <p:cNvCxnSpPr/>
          <p:nvPr/>
        </p:nvCxnSpPr>
        <p:spPr>
          <a:xfrm rot="16200000">
            <a:off x="997050" y="3651634"/>
            <a:ext cx="0" cy="27675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5521" y="-7441"/>
            <a:ext cx="802632" cy="337642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139488" y="1386075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27209" y="2715476"/>
            <a:ext cx="2261919" cy="2011901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Shape 433"/>
          <p:cNvSpPr/>
          <p:nvPr/>
        </p:nvSpPr>
        <p:spPr>
          <a:xfrm>
            <a:off x="1335297" y="3057718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5" name="Shape 433"/>
          <p:cNvSpPr/>
          <p:nvPr/>
        </p:nvSpPr>
        <p:spPr>
          <a:xfrm>
            <a:off x="1335298" y="3057431"/>
            <a:ext cx="793082" cy="18865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6" name="Shape 433"/>
          <p:cNvSpPr/>
          <p:nvPr/>
        </p:nvSpPr>
        <p:spPr>
          <a:xfrm>
            <a:off x="1335302" y="3243678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Shape 433"/>
          <p:cNvSpPr/>
          <p:nvPr/>
        </p:nvSpPr>
        <p:spPr>
          <a:xfrm>
            <a:off x="1335299" y="3426069"/>
            <a:ext cx="793085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1339187" y="3604076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9" name="Shape 433"/>
          <p:cNvSpPr/>
          <p:nvPr/>
        </p:nvSpPr>
        <p:spPr>
          <a:xfrm>
            <a:off x="1331411" y="3804378"/>
            <a:ext cx="796971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0" name="Shape 433"/>
          <p:cNvSpPr/>
          <p:nvPr/>
        </p:nvSpPr>
        <p:spPr>
          <a:xfrm>
            <a:off x="1335301" y="4449141"/>
            <a:ext cx="793083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451633" y="3999584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3" name="Shape 411"/>
          <p:cNvCxnSpPr/>
          <p:nvPr/>
        </p:nvCxnSpPr>
        <p:spPr>
          <a:xfrm flipV="1">
            <a:off x="858669" y="1324124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433"/>
          <p:cNvSpPr/>
          <p:nvPr/>
        </p:nvSpPr>
        <p:spPr>
          <a:xfrm>
            <a:off x="2355297" y="3057718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1" name="Shape 433"/>
          <p:cNvSpPr/>
          <p:nvPr/>
        </p:nvSpPr>
        <p:spPr>
          <a:xfrm>
            <a:off x="2351413" y="3052470"/>
            <a:ext cx="796972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104" name="Shape 411"/>
          <p:cNvCxnSpPr/>
          <p:nvPr/>
        </p:nvCxnSpPr>
        <p:spPr>
          <a:xfrm flipV="1">
            <a:off x="852367" y="1324124"/>
            <a:ext cx="6302" cy="3403251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lide Number Placeholder 2"/>
          <p:cNvSpPr txBox="1">
            <a:spLocks/>
          </p:cNvSpPr>
          <p:nvPr/>
        </p:nvSpPr>
        <p:spPr>
          <a:xfrm>
            <a:off x="8321524" y="248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45" name="Shape 432"/>
          <p:cNvCxnSpPr/>
          <p:nvPr/>
        </p:nvCxnSpPr>
        <p:spPr>
          <a:xfrm rot="16200000">
            <a:off x="1009658" y="1858020"/>
            <a:ext cx="0" cy="276757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411"/>
          <p:cNvCxnSpPr/>
          <p:nvPr/>
        </p:nvCxnSpPr>
        <p:spPr>
          <a:xfrm flipV="1">
            <a:off x="3945442" y="661414"/>
            <a:ext cx="0" cy="4385732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</a:schemeClr>
            </a:solidFill>
            <a:prstDash val="sysDash"/>
            <a:round/>
            <a:headEnd type="none" w="lg" len="lg"/>
            <a:tailEnd type="none" w="lg" len="lg"/>
          </a:ln>
        </p:spPr>
      </p:cxnSp>
      <p:cxnSp>
        <p:nvCxnSpPr>
          <p:cNvPr id="39" name="Shape 432"/>
          <p:cNvCxnSpPr/>
          <p:nvPr/>
        </p:nvCxnSpPr>
        <p:spPr>
          <a:xfrm rot="16200000">
            <a:off x="5498740" y="3669171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Rounded Rectangle 41"/>
          <p:cNvSpPr/>
          <p:nvPr/>
        </p:nvSpPr>
        <p:spPr>
          <a:xfrm>
            <a:off x="5641180" y="1386075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28901" y="2715476"/>
            <a:ext cx="2261919" cy="2011901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Shape 433"/>
          <p:cNvSpPr/>
          <p:nvPr/>
        </p:nvSpPr>
        <p:spPr>
          <a:xfrm>
            <a:off x="5836989" y="3057718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7" name="Shape 433"/>
          <p:cNvSpPr/>
          <p:nvPr/>
        </p:nvSpPr>
        <p:spPr>
          <a:xfrm>
            <a:off x="5836990" y="3057431"/>
            <a:ext cx="793082" cy="18865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2" name="Shape 433"/>
          <p:cNvSpPr/>
          <p:nvPr/>
        </p:nvSpPr>
        <p:spPr>
          <a:xfrm>
            <a:off x="5836993" y="3243678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6" name="Shape 433"/>
          <p:cNvSpPr/>
          <p:nvPr/>
        </p:nvSpPr>
        <p:spPr>
          <a:xfrm>
            <a:off x="5836991" y="3426069"/>
            <a:ext cx="793085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9" name="Shape 433"/>
          <p:cNvSpPr/>
          <p:nvPr/>
        </p:nvSpPr>
        <p:spPr>
          <a:xfrm>
            <a:off x="5840879" y="3604076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0" name="Shape 433"/>
          <p:cNvSpPr/>
          <p:nvPr/>
        </p:nvSpPr>
        <p:spPr>
          <a:xfrm>
            <a:off x="5833105" y="3804378"/>
            <a:ext cx="796971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1" name="Shape 433"/>
          <p:cNvSpPr/>
          <p:nvPr/>
        </p:nvSpPr>
        <p:spPr>
          <a:xfrm>
            <a:off x="5836993" y="4449141"/>
            <a:ext cx="793083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5953325" y="3999584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64" name="Shape 411"/>
          <p:cNvCxnSpPr/>
          <p:nvPr/>
        </p:nvCxnSpPr>
        <p:spPr>
          <a:xfrm flipV="1">
            <a:off x="5360361" y="1324124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" name="Shape 433"/>
          <p:cNvSpPr/>
          <p:nvPr/>
        </p:nvSpPr>
        <p:spPr>
          <a:xfrm>
            <a:off x="6856989" y="3057718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5" name="Shape 433"/>
          <p:cNvSpPr/>
          <p:nvPr/>
        </p:nvSpPr>
        <p:spPr>
          <a:xfrm>
            <a:off x="6853105" y="3052470"/>
            <a:ext cx="796972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81" name="Curved Connector 80"/>
          <p:cNvCxnSpPr/>
          <p:nvPr/>
        </p:nvCxnSpPr>
        <p:spPr>
          <a:xfrm rot="16200000" flipH="1">
            <a:off x="6685723" y="2596708"/>
            <a:ext cx="15960" cy="912567"/>
          </a:xfrm>
          <a:prstGeom prst="curvedConnector3">
            <a:avLst>
              <a:gd name="adj1" fmla="val -1432331"/>
            </a:avLst>
          </a:prstGeom>
          <a:ln w="57150" cmpd="sng">
            <a:solidFill>
              <a:srgbClr val="66FF3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hape 432"/>
          <p:cNvCxnSpPr/>
          <p:nvPr/>
        </p:nvCxnSpPr>
        <p:spPr>
          <a:xfrm rot="16200000">
            <a:off x="5512761" y="1858020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" name="Shape 433"/>
          <p:cNvSpPr/>
          <p:nvPr/>
        </p:nvSpPr>
        <p:spPr>
          <a:xfrm>
            <a:off x="5833115" y="1635784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A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88" name="Shape 433"/>
          <p:cNvSpPr/>
          <p:nvPr/>
        </p:nvSpPr>
        <p:spPr>
          <a:xfrm>
            <a:off x="1303023" y="1627231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A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0" name="Shape 433"/>
          <p:cNvSpPr/>
          <p:nvPr/>
        </p:nvSpPr>
        <p:spPr>
          <a:xfrm>
            <a:off x="6095586" y="1822051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>
                <a:latin typeface="Gill Sans"/>
                <a:ea typeface="Times New Roman"/>
                <a:cs typeface="Gill Sans"/>
                <a:sym typeface="Times New Roman"/>
              </a:rPr>
              <a:t>B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1" name="Shape 433"/>
          <p:cNvSpPr/>
          <p:nvPr/>
        </p:nvSpPr>
        <p:spPr>
          <a:xfrm>
            <a:off x="6358057" y="2016787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C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2" name="Shape 433"/>
          <p:cNvSpPr/>
          <p:nvPr/>
        </p:nvSpPr>
        <p:spPr>
          <a:xfrm>
            <a:off x="1573961" y="1830433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B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93" name="Shape 433"/>
          <p:cNvSpPr/>
          <p:nvPr/>
        </p:nvSpPr>
        <p:spPr>
          <a:xfrm>
            <a:off x="1827965" y="2033635"/>
            <a:ext cx="353502" cy="32153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>
                <a:latin typeface="Gill Sans"/>
                <a:ea typeface="Times New Roman"/>
                <a:cs typeface="Gill Sans"/>
                <a:sym typeface="Times New Roman"/>
              </a:rPr>
              <a:t>C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4" name="Straight Connector 3"/>
          <p:cNvCxnSpPr>
            <a:stCxn id="88" idx="1"/>
          </p:cNvCxnSpPr>
          <p:nvPr/>
        </p:nvCxnSpPr>
        <p:spPr>
          <a:xfrm flipH="1">
            <a:off x="852367" y="1787996"/>
            <a:ext cx="450656" cy="0"/>
          </a:xfrm>
          <a:prstGeom prst="line">
            <a:avLst/>
          </a:prstGeom>
          <a:ln w="38100">
            <a:solidFill>
              <a:srgbClr val="8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71279" y="905933"/>
            <a:ext cx="0" cy="882063"/>
          </a:xfrm>
          <a:prstGeom prst="line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360365" y="1822052"/>
            <a:ext cx="472741" cy="8383"/>
          </a:xfrm>
          <a:prstGeom prst="line">
            <a:avLst/>
          </a:prstGeom>
          <a:ln w="38100">
            <a:solidFill>
              <a:srgbClr val="3399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360361" y="905934"/>
            <a:ext cx="14022" cy="916116"/>
          </a:xfrm>
          <a:prstGeom prst="line">
            <a:avLst/>
          </a:prstGeom>
          <a:ln w="38100">
            <a:solidFill>
              <a:srgbClr val="3399F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88806" y="865694"/>
            <a:ext cx="128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Gill Sans"/>
                <a:cs typeface="Gill Sans"/>
              </a:rPr>
              <a:t>blocked!</a:t>
            </a:r>
            <a:endParaRPr lang="en-US" sz="2400" i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1510" y="272748"/>
            <a:ext cx="1393932" cy="120032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Base: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Channel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Blocking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04538" y="314503"/>
            <a:ext cx="1337097" cy="83099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ill Sans"/>
                <a:cs typeface="Gill Sans"/>
              </a:rPr>
              <a:t>Plane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Blocking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19161" y="4727375"/>
            <a:ext cx="2026443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Gill Sans"/>
                <a:cs typeface="Gill Sans"/>
              </a:rPr>
              <a:t>GCing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plane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13702" y="4727375"/>
            <a:ext cx="2026443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Gill Sans"/>
                <a:cs typeface="Gill Sans"/>
              </a:rPr>
              <a:t>GCing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plane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4" name="Oval Callout 93"/>
          <p:cNvSpPr/>
          <p:nvPr/>
        </p:nvSpPr>
        <p:spPr>
          <a:xfrm>
            <a:off x="7043666" y="1401436"/>
            <a:ext cx="2070635" cy="1501058"/>
          </a:xfrm>
          <a:prstGeom prst="wedgeEllipseCallout">
            <a:avLst>
              <a:gd name="adj1" fmla="val -62670"/>
              <a:gd name="adj2" fmla="val 39945"/>
            </a:avLst>
          </a:pr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Leverage</a:t>
            </a:r>
          </a:p>
          <a:p>
            <a:pPr algn="ctr"/>
            <a:r>
              <a:rPr lang="en-US" sz="2000" i="1" dirty="0">
                <a:solidFill>
                  <a:srgbClr val="33FF00"/>
                </a:solidFill>
                <a:latin typeface="Gill Sans"/>
                <a:cs typeface="Gill Sans"/>
              </a:rPr>
              <a:t>i</a:t>
            </a:r>
            <a:r>
              <a:rPr lang="en-US" sz="2000" i="1" dirty="0" smtClean="0">
                <a:solidFill>
                  <a:srgbClr val="33FF00"/>
                </a:solidFill>
                <a:latin typeface="Gill Sans"/>
                <a:cs typeface="Gill Sans"/>
              </a:rPr>
              <a:t>ntra-plane </a:t>
            </a:r>
            <a:r>
              <a:rPr lang="en-US" sz="2000" b="1" i="1" dirty="0" err="1" smtClean="0">
                <a:solidFill>
                  <a:srgbClr val="33FF00"/>
                </a:solidFill>
                <a:latin typeface="Gill Sans"/>
                <a:cs typeface="Gill Sans"/>
              </a:rPr>
              <a:t>copyback</a:t>
            </a:r>
            <a:r>
              <a:rPr lang="en-US" sz="2000" i="1" dirty="0" smtClean="0">
                <a:solidFill>
                  <a:srgbClr val="33FF00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support</a:t>
            </a:r>
            <a:endParaRPr lang="en-US" sz="200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Oval Callout 94"/>
          <p:cNvSpPr/>
          <p:nvPr/>
        </p:nvSpPr>
        <p:spPr>
          <a:xfrm>
            <a:off x="3345604" y="1478766"/>
            <a:ext cx="1838653" cy="1109741"/>
          </a:xfrm>
          <a:prstGeom prst="wedgeEllipseCallout">
            <a:avLst>
              <a:gd name="adj1" fmla="val 55500"/>
              <a:gd name="adj2" fmla="val -49864"/>
            </a:avLst>
          </a:prstGeom>
          <a:solidFill>
            <a:srgbClr val="FFFF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i="1" dirty="0" smtClean="0">
                <a:solidFill>
                  <a:srgbClr val="0000FF"/>
                </a:solidFill>
                <a:latin typeface="Gill Sans"/>
                <a:cs typeface="Gill Sans"/>
              </a:rPr>
              <a:t>Unblock</a:t>
            </a:r>
          </a:p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the channel</a:t>
            </a:r>
            <a:endParaRPr lang="en-US" sz="200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98" name="Picture 97" descr="sad 2 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630" y1="78086" x2="79630" y2="78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09941"/>
            <a:ext cx="727525" cy="727525"/>
          </a:xfrm>
          <a:prstGeom prst="rect">
            <a:avLst/>
          </a:prstGeom>
        </p:spPr>
      </p:pic>
      <p:pic>
        <p:nvPicPr>
          <p:cNvPr id="99" name="Picture 98" descr="blue-smiley-fac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73" y="391414"/>
            <a:ext cx="539093" cy="54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2297" y="1356167"/>
            <a:ext cx="906864" cy="2658987"/>
            <a:chOff x="3345600" y="1765961"/>
            <a:chExt cx="906864" cy="2658987"/>
          </a:xfrm>
        </p:grpSpPr>
        <p:cxnSp>
          <p:nvCxnSpPr>
            <p:cNvPr id="107" name="Straight Arrow Connector 106"/>
            <p:cNvCxnSpPr/>
            <p:nvPr/>
          </p:nvCxnSpPr>
          <p:spPr>
            <a:xfrm flipV="1">
              <a:off x="3345600" y="1765961"/>
              <a:ext cx="0" cy="2658987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4111965" y="3570370"/>
              <a:ext cx="140499" cy="728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111964" y="3551320"/>
              <a:ext cx="0" cy="873628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345600" y="4409308"/>
              <a:ext cx="766364" cy="0"/>
            </a:xfrm>
            <a:prstGeom prst="line">
              <a:avLst/>
            </a:prstGeom>
            <a:ln w="38100">
              <a:solidFill>
                <a:srgbClr val="33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01940" y="1391487"/>
            <a:ext cx="2187626" cy="2243818"/>
            <a:chOff x="3239923" y="2396350"/>
            <a:chExt cx="2187626" cy="2243818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3256680" y="2396350"/>
              <a:ext cx="0" cy="2224768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 flipV="1">
              <a:off x="3239923" y="4621119"/>
              <a:ext cx="456540" cy="6349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696463" y="3801197"/>
              <a:ext cx="0" cy="838971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3671063" y="3807547"/>
              <a:ext cx="1756486" cy="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08499" y="3807548"/>
              <a:ext cx="4607" cy="261965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01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7" grpId="0" animBg="1"/>
      <p:bldP spid="90" grpId="0" animBg="1"/>
      <p:bldP spid="91" grpId="0" animBg="1"/>
      <p:bldP spid="94" grpId="0" animBg="1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7-01-30 at 14.5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7" y="3984410"/>
            <a:ext cx="7265609" cy="588753"/>
          </a:xfrm>
          <a:prstGeom prst="rect">
            <a:avLst/>
          </a:prstGeom>
        </p:spPr>
      </p:pic>
      <p:pic>
        <p:nvPicPr>
          <p:cNvPr id="8" name="Picture 7" descr="Screen Shot 2016-06-08 at 15.2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7" y="1858410"/>
            <a:ext cx="5463911" cy="1006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607" y="2964473"/>
            <a:ext cx="84865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Gill Sans"/>
                <a:cs typeface="Gill Sans"/>
              </a:rPr>
              <a:t>“if </a:t>
            </a:r>
            <a:r>
              <a:rPr lang="en-US" sz="2600" i="1" dirty="0">
                <a:solidFill>
                  <a:srgbClr val="FF0000"/>
                </a:solidFill>
                <a:latin typeface="Gill Sans"/>
                <a:cs typeface="Gill Sans"/>
              </a:rPr>
              <a:t>your read is stuck behind an erase you may have </a:t>
            </a:r>
            <a:r>
              <a:rPr lang="en-US" sz="2600" i="1" dirty="0" smtClean="0">
                <a:solidFill>
                  <a:srgbClr val="FF0000"/>
                </a:solidFill>
                <a:latin typeface="Gill Sans"/>
                <a:cs typeface="Gill Sans"/>
              </a:rPr>
              <a:t>wait </a:t>
            </a:r>
            <a:r>
              <a:rPr lang="en-US" sz="2600" b="1" i="1" dirty="0">
                <a:solidFill>
                  <a:srgbClr val="FF0000"/>
                </a:solidFill>
                <a:latin typeface="Gill Sans"/>
                <a:cs typeface="Gill Sans"/>
              </a:rPr>
              <a:t>10s of milliseconds</a:t>
            </a:r>
            <a:r>
              <a:rPr lang="en-US" sz="2600" i="1" dirty="0">
                <a:solidFill>
                  <a:srgbClr val="FF0000"/>
                </a:solidFill>
                <a:latin typeface="Gill Sans"/>
                <a:cs typeface="Gill Sans"/>
              </a:rPr>
              <a:t>. That’s a </a:t>
            </a:r>
            <a:r>
              <a:rPr lang="en-US" sz="2600" b="1" i="1" dirty="0">
                <a:solidFill>
                  <a:srgbClr val="FF0000"/>
                </a:solidFill>
                <a:latin typeface="Gill Sans"/>
                <a:cs typeface="Gill Sans"/>
              </a:rPr>
              <a:t>100x</a:t>
            </a:r>
            <a:r>
              <a:rPr lang="en-US" sz="2600" i="1" dirty="0">
                <a:solidFill>
                  <a:srgbClr val="FF0000"/>
                </a:solidFill>
                <a:latin typeface="Gill Sans"/>
                <a:cs typeface="Gill Sans"/>
              </a:rPr>
              <a:t> increase in latency </a:t>
            </a:r>
            <a:r>
              <a:rPr lang="en-US" sz="2600" i="1" dirty="0" smtClean="0">
                <a:solidFill>
                  <a:srgbClr val="FF0000"/>
                </a:solidFill>
                <a:latin typeface="Gill Sans"/>
                <a:cs typeface="Gill Sans"/>
              </a:rPr>
              <a:t>variance”</a:t>
            </a:r>
            <a:endParaRPr lang="en-US" sz="2600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6" name="Picture 5" descr="Screen Shot 2016-06-08 at 15.28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1" y="628912"/>
            <a:ext cx="8128000" cy="1229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08214" y="4747737"/>
            <a:ext cx="1821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0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The Tail at Scale </a:t>
            </a:r>
            <a:r>
              <a:rPr lang="en-US" sz="10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[</a:t>
            </a:r>
            <a:r>
              <a:rPr lang="en-US" sz="1000" b="1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CACM’13]</a:t>
            </a:r>
            <a:endParaRPr lang="en-US" sz="1000" b="1" i="1" dirty="0">
              <a:solidFill>
                <a:schemeClr val="bg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1264" y="4586211"/>
            <a:ext cx="2941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http://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www.zdnet.com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/article/why-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ssds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-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dont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-perform/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7782" y="4901528"/>
            <a:ext cx="3740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https://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storagemojo.com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/2015/06/03/why-its-hard-to-meet-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slas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-with-</a:t>
            </a:r>
            <a:r>
              <a:rPr lang="en-US" sz="1000" i="1" dirty="0" err="1">
                <a:solidFill>
                  <a:srgbClr val="7F7F7F"/>
                </a:solidFill>
                <a:latin typeface="Gill Sans"/>
                <a:cs typeface="Gill Sans"/>
              </a:rPr>
              <a:t>ssds</a:t>
            </a:r>
            <a:r>
              <a:rPr lang="en-US" sz="1000" i="1" dirty="0">
                <a:solidFill>
                  <a:srgbClr val="7F7F7F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725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432"/>
          <p:cNvCxnSpPr/>
          <p:nvPr/>
        </p:nvCxnSpPr>
        <p:spPr>
          <a:xfrm rot="16200000">
            <a:off x="6375905" y="3731138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15521" y="-7441"/>
            <a:ext cx="802632" cy="337642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518345" y="1448043"/>
            <a:ext cx="1267427" cy="12003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06066" y="2777443"/>
            <a:ext cx="2261919" cy="2011901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    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Shape 433"/>
          <p:cNvSpPr/>
          <p:nvPr/>
        </p:nvSpPr>
        <p:spPr>
          <a:xfrm>
            <a:off x="6714154" y="3119685"/>
            <a:ext cx="793084" cy="1561271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5" name="Shape 433"/>
          <p:cNvSpPr/>
          <p:nvPr/>
        </p:nvSpPr>
        <p:spPr>
          <a:xfrm>
            <a:off x="6714155" y="3119398"/>
            <a:ext cx="793082" cy="18865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6" name="Shape 433"/>
          <p:cNvSpPr/>
          <p:nvPr/>
        </p:nvSpPr>
        <p:spPr>
          <a:xfrm>
            <a:off x="6714159" y="3305646"/>
            <a:ext cx="796971" cy="179488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Shape 433"/>
          <p:cNvSpPr/>
          <p:nvPr/>
        </p:nvSpPr>
        <p:spPr>
          <a:xfrm>
            <a:off x="6714153" y="3488034"/>
            <a:ext cx="793085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4" name="Shape 433"/>
          <p:cNvSpPr/>
          <p:nvPr/>
        </p:nvSpPr>
        <p:spPr>
          <a:xfrm>
            <a:off x="6718044" y="3666043"/>
            <a:ext cx="793082" cy="203473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49" name="Shape 433"/>
          <p:cNvSpPr/>
          <p:nvPr/>
        </p:nvSpPr>
        <p:spPr>
          <a:xfrm>
            <a:off x="6710268" y="3866343"/>
            <a:ext cx="796971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0" name="Shape 433"/>
          <p:cNvSpPr/>
          <p:nvPr/>
        </p:nvSpPr>
        <p:spPr>
          <a:xfrm>
            <a:off x="6714154" y="4511106"/>
            <a:ext cx="793083" cy="17948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6830490" y="4061551"/>
            <a:ext cx="419337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3" name="Shape 411"/>
          <p:cNvCxnSpPr/>
          <p:nvPr/>
        </p:nvCxnSpPr>
        <p:spPr>
          <a:xfrm flipV="1">
            <a:off x="6237526" y="1386092"/>
            <a:ext cx="0" cy="340325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" name="TextBox 62"/>
          <p:cNvSpPr txBox="1"/>
          <p:nvPr/>
        </p:nvSpPr>
        <p:spPr>
          <a:xfrm>
            <a:off x="7619288" y="2777442"/>
            <a:ext cx="1257122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Empty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Shape 433"/>
          <p:cNvSpPr/>
          <p:nvPr/>
        </p:nvSpPr>
        <p:spPr>
          <a:xfrm>
            <a:off x="7734154" y="3119685"/>
            <a:ext cx="793084" cy="156973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38301" y="2784879"/>
            <a:ext cx="1024237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Old block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Shape 433"/>
          <p:cNvSpPr/>
          <p:nvPr/>
        </p:nvSpPr>
        <p:spPr>
          <a:xfrm>
            <a:off x="7730270" y="3114438"/>
            <a:ext cx="796972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40289" y="802874"/>
            <a:ext cx="2978996" cy="500691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tx1">
                <a:lumMod val="50000"/>
              </a:schemeClr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2600" b="1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0292" y="794408"/>
            <a:ext cx="2978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Gill Sans"/>
                <a:cs typeface="Gill Sans"/>
              </a:rPr>
              <a:t>SSD Controller</a:t>
            </a:r>
          </a:p>
        </p:txBody>
      </p:sp>
      <p:sp>
        <p:nvSpPr>
          <p:cNvPr id="57" name="Slide Number Placeholder 2"/>
          <p:cNvSpPr txBox="1">
            <a:spLocks/>
          </p:cNvSpPr>
          <p:nvPr/>
        </p:nvSpPr>
        <p:spPr>
          <a:xfrm>
            <a:off x="8321524" y="248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 rot="16200000" flipH="1">
            <a:off x="7562888" y="2658675"/>
            <a:ext cx="15960" cy="912567"/>
          </a:xfrm>
          <a:prstGeom prst="curvedConnector3">
            <a:avLst>
              <a:gd name="adj1" fmla="val -1432331"/>
            </a:avLst>
          </a:prstGeom>
          <a:ln w="38100">
            <a:solidFill>
              <a:srgbClr val="33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46022" y="1409772"/>
            <a:ext cx="1117601" cy="111760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826645" y="1903948"/>
            <a:ext cx="109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Gill Sans"/>
                <a:cs typeface="Gill Sans"/>
              </a:rPr>
              <a:t>Read </a:t>
            </a:r>
          </a:p>
          <a:p>
            <a:r>
              <a:rPr lang="en-US" sz="2000" dirty="0" smtClean="0">
                <a:solidFill>
                  <a:srgbClr val="3366FF"/>
                </a:solidFill>
                <a:latin typeface="Gill Sans"/>
                <a:cs typeface="Gill Sans"/>
              </a:rPr>
              <a:t>Page </a:t>
            </a:r>
            <a:endParaRPr lang="en-US" sz="2000" dirty="0">
              <a:solidFill>
                <a:srgbClr val="3366FF"/>
              </a:solidFill>
              <a:latin typeface="Gill Sans"/>
              <a:cs typeface="Gill Sans"/>
            </a:endParaRPr>
          </a:p>
        </p:txBody>
      </p:sp>
      <p:sp>
        <p:nvSpPr>
          <p:cNvPr id="48" name="Shape 433"/>
          <p:cNvSpPr/>
          <p:nvPr/>
        </p:nvSpPr>
        <p:spPr>
          <a:xfrm>
            <a:off x="6707753" y="1669753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A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4" name="Shape 433"/>
          <p:cNvSpPr/>
          <p:nvPr/>
        </p:nvSpPr>
        <p:spPr>
          <a:xfrm>
            <a:off x="6970224" y="1856020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>
                <a:latin typeface="Gill Sans"/>
                <a:ea typeface="Times New Roman"/>
                <a:cs typeface="Gill Sans"/>
                <a:sym typeface="Times New Roman"/>
              </a:rPr>
              <a:t>B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5" name="Shape 433"/>
          <p:cNvSpPr/>
          <p:nvPr/>
        </p:nvSpPr>
        <p:spPr>
          <a:xfrm>
            <a:off x="7224228" y="2016889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C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66" name="Folded Corner 65"/>
          <p:cNvSpPr/>
          <p:nvPr/>
        </p:nvSpPr>
        <p:spPr>
          <a:xfrm>
            <a:off x="306313" y="491070"/>
            <a:ext cx="2140559" cy="2021096"/>
          </a:xfrm>
          <a:prstGeom prst="foldedCorner">
            <a:avLst>
              <a:gd name="adj" fmla="val 36020"/>
            </a:avLst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 dirty="0" smtClean="0">
              <a:solidFill>
                <a:schemeClr val="tx1">
                  <a:lumMod val="75000"/>
                </a:schemeClr>
              </a:solidFill>
              <a:latin typeface="Gill Sans"/>
              <a:cs typeface="Gill Sans"/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Base GC Logic:</a:t>
            </a:r>
          </a:p>
          <a:p>
            <a:endParaRPr lang="en-US" sz="1600" i="1" dirty="0" smtClean="0">
              <a:solidFill>
                <a:schemeClr val="tx1">
                  <a:lumMod val="75000"/>
                </a:schemeClr>
              </a:solidFill>
              <a:latin typeface="Gill Sans"/>
              <a:cs typeface="Gill Sans"/>
            </a:endParaRPr>
          </a:p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for (every valid page)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   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. flash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read+write</a:t>
            </a:r>
            <a:endParaRPr lang="en-US" sz="1600" i="1" dirty="0" smtClean="0">
              <a:solidFill>
                <a:schemeClr val="tx1">
                  <a:lumMod val="75000"/>
                </a:schemeClr>
              </a:solidFill>
              <a:latin typeface="Gill Sans"/>
              <a:cs typeface="Gill Sans"/>
            </a:endParaRPr>
          </a:p>
          <a:p>
            <a:r>
              <a:rPr lang="en-US" sz="1600" i="1" dirty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      (over channel)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Gill Sans"/>
                <a:cs typeface="Gill Sans"/>
              </a:rPr>
              <a:t>    2. wait</a:t>
            </a:r>
            <a:endParaRPr lang="en-US" sz="1600" i="1" dirty="0">
              <a:solidFill>
                <a:schemeClr val="tx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9" name="Folded Corner 68"/>
          <p:cNvSpPr/>
          <p:nvPr/>
        </p:nvSpPr>
        <p:spPr>
          <a:xfrm>
            <a:off x="1317036" y="1351725"/>
            <a:ext cx="2205101" cy="2514618"/>
          </a:xfrm>
          <a:prstGeom prst="foldedCorner">
            <a:avLst>
              <a:gd name="adj" fmla="val 3602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1600" b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Gill Sans"/>
                <a:cs typeface="Gill Sans"/>
              </a:rPr>
              <a:t>Plane Blocking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Gill Sans"/>
                <a:cs typeface="Gill Sans"/>
              </a:rPr>
              <a:t>GC Logic:</a:t>
            </a:r>
            <a:endParaRPr lang="en-US" sz="16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for (every valid page)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    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flash </a:t>
            </a:r>
            <a:r>
              <a:rPr lang="en-US" sz="160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read+write</a:t>
            </a:r>
            <a:endParaRPr lang="en-US" sz="16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       (inside plane)</a:t>
            </a:r>
          </a:p>
          <a:p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        serve other </a:t>
            </a:r>
          </a:p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       user I/</a:t>
            </a:r>
            <a:r>
              <a:rPr lang="en-US" sz="160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r>
              <a:rPr lang="en-US" sz="1600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73" name="Shape 433"/>
          <p:cNvSpPr/>
          <p:nvPr/>
        </p:nvSpPr>
        <p:spPr>
          <a:xfrm>
            <a:off x="7734161" y="3293924"/>
            <a:ext cx="793085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74" name="Shape 433"/>
          <p:cNvSpPr/>
          <p:nvPr/>
        </p:nvSpPr>
        <p:spPr>
          <a:xfrm>
            <a:off x="7730269" y="3473412"/>
            <a:ext cx="796971" cy="179488"/>
          </a:xfrm>
          <a:prstGeom prst="rect">
            <a:avLst/>
          </a:prstGeom>
          <a:solidFill>
            <a:srgbClr val="BFBFBF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cxnSp>
        <p:nvCxnSpPr>
          <p:cNvPr id="75" name="Curved Connector 74"/>
          <p:cNvCxnSpPr>
            <a:stCxn id="38" idx="0"/>
            <a:endCxn id="71" idx="2"/>
          </p:cNvCxnSpPr>
          <p:nvPr/>
        </p:nvCxnSpPr>
        <p:spPr>
          <a:xfrm rot="5400000" flipH="1" flipV="1">
            <a:off x="7522672" y="2881951"/>
            <a:ext cx="194110" cy="1018061"/>
          </a:xfrm>
          <a:prstGeom prst="curvedConnector3">
            <a:avLst>
              <a:gd name="adj1" fmla="val 185216"/>
            </a:avLst>
          </a:prstGeom>
          <a:ln w="25400">
            <a:solidFill>
              <a:srgbClr val="33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49" idx="0"/>
            <a:endCxn id="74" idx="0"/>
          </p:cNvCxnSpPr>
          <p:nvPr/>
        </p:nvCxnSpPr>
        <p:spPr>
          <a:xfrm rot="5400000" flipH="1" flipV="1">
            <a:off x="7422289" y="3159880"/>
            <a:ext cx="392931" cy="1020001"/>
          </a:xfrm>
          <a:prstGeom prst="curvedConnector3">
            <a:avLst>
              <a:gd name="adj1" fmla="val 119392"/>
            </a:avLst>
          </a:prstGeom>
          <a:ln w="19050">
            <a:solidFill>
              <a:srgbClr val="33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7785768" y="2444424"/>
            <a:ext cx="323210" cy="323165"/>
            <a:chOff x="3683003" y="2777988"/>
            <a:chExt cx="323210" cy="323165"/>
          </a:xfrm>
        </p:grpSpPr>
        <p:sp>
          <p:nvSpPr>
            <p:cNvPr id="78" name="Oval 77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83003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</a:t>
              </a:r>
              <a:endParaRPr lang="en-US" sz="15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5537200" y="1856020"/>
            <a:ext cx="1170554" cy="0"/>
          </a:xfrm>
          <a:prstGeom prst="straightConnector1">
            <a:avLst/>
          </a:prstGeom>
          <a:ln w="38100">
            <a:solidFill>
              <a:srgbClr val="3399F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5" idx="1"/>
          </p:cNvCxnSpPr>
          <p:nvPr/>
        </p:nvCxnSpPr>
        <p:spPr>
          <a:xfrm flipH="1">
            <a:off x="5916696" y="2177652"/>
            <a:ext cx="1307532" cy="0"/>
          </a:xfrm>
          <a:prstGeom prst="straightConnector1">
            <a:avLst/>
          </a:prstGeom>
          <a:ln w="38100">
            <a:solidFill>
              <a:srgbClr val="3399F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5772797" y="1508166"/>
            <a:ext cx="323210" cy="323165"/>
            <a:chOff x="3690000" y="2777988"/>
            <a:chExt cx="323210" cy="323165"/>
          </a:xfrm>
        </p:grpSpPr>
        <p:sp>
          <p:nvSpPr>
            <p:cNvPr id="83" name="Oval 82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90000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2</a:t>
              </a:r>
            </a:p>
          </p:txBody>
        </p:sp>
      </p:grpSp>
      <p:cxnSp>
        <p:nvCxnSpPr>
          <p:cNvPr id="56" name="Shape 432"/>
          <p:cNvCxnSpPr/>
          <p:nvPr/>
        </p:nvCxnSpPr>
        <p:spPr>
          <a:xfrm rot="16200000">
            <a:off x="6376151" y="1903911"/>
            <a:ext cx="0" cy="2767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traight Arrow Connector 79"/>
          <p:cNvCxnSpPr>
            <a:stCxn id="64" idx="1"/>
          </p:cNvCxnSpPr>
          <p:nvPr/>
        </p:nvCxnSpPr>
        <p:spPr>
          <a:xfrm flipH="1">
            <a:off x="5765800" y="2016785"/>
            <a:ext cx="1204424" cy="0"/>
          </a:xfrm>
          <a:prstGeom prst="straightConnector1">
            <a:avLst/>
          </a:prstGeom>
          <a:ln w="38100">
            <a:solidFill>
              <a:srgbClr val="3399F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5606" y="3868826"/>
            <a:ext cx="5823594" cy="101566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Overlap </a:t>
            </a:r>
          </a:p>
          <a:p>
            <a:pPr>
              <a:buClr>
                <a:srgbClr val="FF0000"/>
              </a:buClr>
            </a:pPr>
            <a:r>
              <a:rPr lang="en-US" altLang="zh-CN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      intra-plane </a:t>
            </a:r>
            <a:r>
              <a:rPr lang="en-US" altLang="zh-CN" sz="2000" i="1" dirty="0" err="1" smtClean="0">
                <a:solidFill>
                  <a:srgbClr val="000000"/>
                </a:solidFill>
                <a:latin typeface="Gill Sans"/>
                <a:cs typeface="Gill Sans"/>
              </a:rPr>
              <a:t>copyback</a:t>
            </a:r>
            <a:r>
              <a:rPr lang="en-US" sz="2000" b="1" i="1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with</a:t>
            </a:r>
          </a:p>
          <a:p>
            <a:pPr>
              <a:buClr>
                <a:srgbClr val="FF0000"/>
              </a:buClr>
            </a:pPr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      channel usage for other non-</a:t>
            </a:r>
            <a:r>
              <a:rPr lang="en-US" sz="2000" i="1" dirty="0" err="1" smtClean="0">
                <a:solidFill>
                  <a:srgbClr val="000000"/>
                </a:solidFill>
                <a:latin typeface="Gill Sans"/>
                <a:cs typeface="Gill Sans"/>
              </a:rPr>
              <a:t>GCing</a:t>
            </a:r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 planes</a:t>
            </a:r>
            <a:endParaRPr lang="en-US" sz="200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82599" y="330203"/>
            <a:ext cx="3455698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Gill Sans"/>
                <a:cs typeface="Gill Sans"/>
              </a:rPr>
              <a:t>Plane Blocking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88348" y="2172932"/>
            <a:ext cx="12995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Gill Sans"/>
                <a:cs typeface="Gill Sans"/>
              </a:rPr>
              <a:t> “Intra-plane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Gill Sans"/>
                <a:cs typeface="Gill Sans"/>
              </a:rPr>
              <a:t>copyback</a:t>
            </a:r>
            <a:r>
              <a:rPr lang="en-US" sz="1600" i="1" dirty="0" smtClean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531868" y="2201773"/>
            <a:ext cx="323210" cy="323165"/>
            <a:chOff x="3674536" y="2786455"/>
            <a:chExt cx="323210" cy="323165"/>
          </a:xfrm>
        </p:grpSpPr>
        <p:sp>
          <p:nvSpPr>
            <p:cNvPr id="68" name="Oval 67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74536" y="2786455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</a:t>
              </a:r>
              <a:endParaRPr lang="en-US" sz="15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538265" y="2927269"/>
            <a:ext cx="323210" cy="323165"/>
            <a:chOff x="3690000" y="2777988"/>
            <a:chExt cx="323210" cy="323165"/>
          </a:xfrm>
        </p:grpSpPr>
        <p:sp>
          <p:nvSpPr>
            <p:cNvPr id="87" name="Oval 86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90000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2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5065" y="4207376"/>
            <a:ext cx="323210" cy="323165"/>
            <a:chOff x="3674536" y="2777988"/>
            <a:chExt cx="323210" cy="323165"/>
          </a:xfrm>
        </p:grpSpPr>
        <p:sp>
          <p:nvSpPr>
            <p:cNvPr id="90" name="Oval 89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674536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</a:t>
              </a:r>
              <a:endParaRPr lang="en-US" sz="15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44943" y="4536302"/>
            <a:ext cx="323210" cy="323165"/>
            <a:chOff x="3690000" y="2777988"/>
            <a:chExt cx="323210" cy="323165"/>
          </a:xfrm>
        </p:grpSpPr>
        <p:sp>
          <p:nvSpPr>
            <p:cNvPr id="93" name="Oval 92"/>
            <p:cNvSpPr/>
            <p:nvPr/>
          </p:nvSpPr>
          <p:spPr>
            <a:xfrm>
              <a:off x="3700803" y="2826612"/>
              <a:ext cx="236203" cy="2466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90000" y="2777988"/>
              <a:ext cx="323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2</a:t>
              </a:r>
            </a:p>
          </p:txBody>
        </p:sp>
      </p:grpSp>
      <p:pic>
        <p:nvPicPr>
          <p:cNvPr id="96" name="Picture 95" descr="blue-smiley-face-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2" y="2214218"/>
            <a:ext cx="53909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2" grpId="0"/>
      <p:bldP spid="48" grpId="0" animBg="1"/>
      <p:bldP spid="64" grpId="0" animBg="1"/>
      <p:bldP spid="65" grpId="0" animBg="1"/>
      <p:bldP spid="66" grpId="0" animBg="1"/>
      <p:bldP spid="69" grpId="0" animBg="1"/>
      <p:bldP spid="73" grpId="0" animBg="1"/>
      <p:bldP spid="74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94" y="947262"/>
            <a:ext cx="5894354" cy="3766134"/>
            <a:chOff x="1792994" y="947261"/>
            <a:chExt cx="5894354" cy="3766134"/>
          </a:xfrm>
        </p:grpSpPr>
        <p:pic>
          <p:nvPicPr>
            <p:cNvPr id="19" name="Picture 18" descr="dtrs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324" y="947261"/>
              <a:ext cx="5256000" cy="37044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792994" y="948171"/>
              <a:ext cx="5894354" cy="3765224"/>
              <a:chOff x="1875792" y="1295178"/>
              <a:chExt cx="5316647" cy="337425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875792" y="1295178"/>
                <a:ext cx="5316647" cy="3357929"/>
                <a:chOff x="1875792" y="1295178"/>
                <a:chExt cx="5316647" cy="335792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875792" y="1295178"/>
                  <a:ext cx="880533" cy="330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100%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928692" y="4094535"/>
                  <a:ext cx="765414" cy="330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95%</a:t>
                  </a:r>
                  <a:endParaRPr lang="en-US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448037" y="4349707"/>
                  <a:ext cx="880533" cy="30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0.3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m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506642" y="4338452"/>
                  <a:ext cx="685797" cy="30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80ms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4318113" y="4338452"/>
                <a:ext cx="1099346" cy="33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Latency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</p:grpSp>
      <p:pic>
        <p:nvPicPr>
          <p:cNvPr id="26" name="Picture 25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24" y="940367"/>
            <a:ext cx="5256000" cy="3704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77152" y="657686"/>
            <a:ext cx="8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sz="2000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 rot="20825825">
            <a:off x="3583768" y="1742569"/>
            <a:ext cx="183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CN" sz="2000" dirty="0" smtClean="0">
                <a:solidFill>
                  <a:srgbClr val="FF8000"/>
                </a:solidFill>
                <a:latin typeface="Gill Sans"/>
                <a:ea typeface="Calibri" charset="0"/>
                <a:cs typeface="Gill Sans"/>
              </a:rPr>
              <a:t>+Plane-Blocking</a:t>
            </a:r>
            <a:endParaRPr lang="en-US" sz="2000" dirty="0" smtClean="0">
              <a:solidFill>
                <a:srgbClr val="FF800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3038597" y="1132783"/>
            <a:ext cx="523651" cy="824574"/>
          </a:xfrm>
          <a:prstGeom prst="rightBrace">
            <a:avLst>
              <a:gd name="adj1" fmla="val 8333"/>
              <a:gd name="adj2" fmla="val 48222"/>
            </a:avLst>
          </a:prstGeom>
          <a:ln w="38100" cmpd="sng">
            <a:solidFill>
              <a:srgbClr val="FF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0800000">
            <a:off x="1987108" y="1242415"/>
            <a:ext cx="491112" cy="1828460"/>
          </a:xfrm>
          <a:prstGeom prst="rightBrace">
            <a:avLst>
              <a:gd name="adj1" fmla="val 8333"/>
              <a:gd name="adj2" fmla="val 48222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537" y="1713046"/>
            <a:ext cx="1763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0000"/>
                </a:solidFill>
                <a:latin typeface="Gill Sans"/>
                <a:cs typeface="Gill Sans"/>
              </a:rPr>
              <a:t>3% </a:t>
            </a:r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of I/</a:t>
            </a:r>
            <a:r>
              <a:rPr lang="en-US" sz="2000" i="1" dirty="0" err="1" smtClean="0">
                <a:solidFill>
                  <a:srgbClr val="FF0000"/>
                </a:solidFill>
                <a:latin typeface="Gill Sans"/>
                <a:cs typeface="Gill Sans"/>
              </a:rPr>
              <a:t>Os</a:t>
            </a:r>
            <a:endParaRPr lang="en-US" sz="2000" i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r"/>
            <a:r>
              <a:rPr lang="en-US" sz="2000" i="1" dirty="0">
                <a:solidFill>
                  <a:srgbClr val="FF0000"/>
                </a:solidFill>
                <a:latin typeface="Gill Sans"/>
                <a:cs typeface="Gill Sans"/>
              </a:rPr>
              <a:t>a</a:t>
            </a:r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re blocked </a:t>
            </a:r>
          </a:p>
          <a:p>
            <a:pPr algn="r"/>
            <a:r>
              <a:rPr lang="en-US" sz="2000" i="1" dirty="0" smtClean="0">
                <a:solidFill>
                  <a:srgbClr val="FF0000"/>
                </a:solidFill>
                <a:latin typeface="Gill Sans"/>
                <a:cs typeface="Gill Sans"/>
              </a:rPr>
              <a:t>by GC</a:t>
            </a:r>
            <a:endParaRPr lang="en-US" sz="2000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247" y="913320"/>
            <a:ext cx="163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8000"/>
                </a:solidFill>
                <a:latin typeface="Gill Sans"/>
                <a:cs typeface="Gill Sans"/>
              </a:rPr>
              <a:t>Only </a:t>
            </a:r>
          </a:p>
          <a:p>
            <a:r>
              <a:rPr lang="en-US" sz="2800" b="1" i="1" dirty="0" smtClean="0">
                <a:solidFill>
                  <a:srgbClr val="FF8000"/>
                </a:solidFill>
                <a:latin typeface="Gill Sans"/>
                <a:cs typeface="Gill Sans"/>
              </a:rPr>
              <a:t>1.5%</a:t>
            </a:r>
          </a:p>
        </p:txBody>
      </p:sp>
      <p:sp>
        <p:nvSpPr>
          <p:cNvPr id="48" name="TextBox 47"/>
          <p:cNvSpPr txBox="1"/>
          <p:nvPr/>
        </p:nvSpPr>
        <p:spPr>
          <a:xfrm rot="20351419">
            <a:off x="3696310" y="2318724"/>
            <a:ext cx="321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Base (Channel-Blocking)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1405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1" grpId="0" animBg="1"/>
      <p:bldP spid="22" grpId="0" animBg="1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5"/>
          <p:cNvSpPr>
            <a:spLocks noGrp="1"/>
          </p:cNvSpPr>
          <p:nvPr>
            <p:ph sz="quarter" idx="13"/>
          </p:nvPr>
        </p:nvSpPr>
        <p:spPr>
          <a:xfrm>
            <a:off x="277816" y="792543"/>
            <a:ext cx="8525411" cy="1187759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Issue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No </a:t>
            </a:r>
            <a:r>
              <a:rPr lang="en-US" sz="2000" dirty="0">
                <a:solidFill>
                  <a:schemeClr val="bg1"/>
                </a:solidFill>
              </a:rPr>
              <a:t>ECC </a:t>
            </a:r>
            <a:r>
              <a:rPr lang="en-US" sz="2000" dirty="0" smtClean="0">
                <a:solidFill>
                  <a:schemeClr val="bg1"/>
                </a:solidFill>
              </a:rPr>
              <a:t>check</a:t>
            </a:r>
            <a:r>
              <a:rPr lang="en-US" sz="2000" i="1" dirty="0" smtClean="0">
                <a:solidFill>
                  <a:schemeClr val="bg1"/>
                </a:solidFill>
              </a:rPr>
              <a:t> for </a:t>
            </a:r>
            <a:r>
              <a:rPr lang="en-US" sz="2000" i="1" dirty="0">
                <a:solidFill>
                  <a:schemeClr val="bg1"/>
                </a:solidFill>
              </a:rPr>
              <a:t>garbage-collected pages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lvl="2">
              <a:buFont typeface="Wingdings" charset="2"/>
              <a:buChar char="§"/>
            </a:pPr>
            <a:r>
              <a:rPr lang="en-US" sz="1600" i="1" dirty="0" smtClean="0">
                <a:solidFill>
                  <a:schemeClr val="bg1"/>
                </a:solidFill>
              </a:rPr>
              <a:t>(will discuss later)</a:t>
            </a:r>
          </a:p>
          <a:p>
            <a:pPr lvl="2">
              <a:buFont typeface="Wingdings" charset="2"/>
              <a:buChar char="§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Issue 2: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78157" y="3027025"/>
            <a:ext cx="365760" cy="36576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78157" y="2308424"/>
            <a:ext cx="365760" cy="36576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7029" y="2263552"/>
            <a:ext cx="88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Read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59" name="Shape 432"/>
          <p:cNvCxnSpPr>
            <a:endCxn id="63" idx="1"/>
          </p:cNvCxnSpPr>
          <p:nvPr/>
        </p:nvCxnSpPr>
        <p:spPr>
          <a:xfrm flipV="1">
            <a:off x="6042217" y="2222471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0" name="Shape 432"/>
          <p:cNvCxnSpPr>
            <a:endCxn id="64" idx="1"/>
          </p:cNvCxnSpPr>
          <p:nvPr/>
        </p:nvCxnSpPr>
        <p:spPr>
          <a:xfrm>
            <a:off x="6083543" y="3223609"/>
            <a:ext cx="171433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411"/>
          <p:cNvCxnSpPr/>
          <p:nvPr/>
        </p:nvCxnSpPr>
        <p:spPr>
          <a:xfrm flipV="1">
            <a:off x="6042216" y="1856713"/>
            <a:ext cx="1" cy="2746721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" name="Shape 432"/>
          <p:cNvCxnSpPr>
            <a:endCxn id="65" idx="1"/>
          </p:cNvCxnSpPr>
          <p:nvPr/>
        </p:nvCxnSpPr>
        <p:spPr>
          <a:xfrm>
            <a:off x="6042217" y="423767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" name="Rounded Rectangle 62"/>
          <p:cNvSpPr/>
          <p:nvPr/>
        </p:nvSpPr>
        <p:spPr>
          <a:xfrm>
            <a:off x="6254972" y="185671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254972" y="285784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254972" y="3871912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>
            <a:stCxn id="29" idx="1"/>
            <a:endCxn id="44" idx="3"/>
          </p:cNvCxnSpPr>
          <p:nvPr/>
        </p:nvCxnSpPr>
        <p:spPr>
          <a:xfrm flipH="1">
            <a:off x="4243917" y="2233043"/>
            <a:ext cx="2217236" cy="2582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0" idx="1"/>
            <a:endCxn id="42" idx="3"/>
          </p:cNvCxnSpPr>
          <p:nvPr/>
        </p:nvCxnSpPr>
        <p:spPr>
          <a:xfrm flipH="1" flipV="1">
            <a:off x="4243917" y="3209907"/>
            <a:ext cx="2217236" cy="261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1"/>
          </p:cNvCxnSpPr>
          <p:nvPr/>
        </p:nvCxnSpPr>
        <p:spPr>
          <a:xfrm flipH="1" flipV="1">
            <a:off x="5020737" y="4076909"/>
            <a:ext cx="1431953" cy="160765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54380" y="4111830"/>
            <a:ext cx="1287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300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d</a:t>
            </a:r>
            <a:r>
              <a:rPr lang="en-US" sz="23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elayed!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7029" y="2993682"/>
            <a:ext cx="88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Read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7029" y="3776289"/>
            <a:ext cx="88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Read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1545" y="3810639"/>
            <a:ext cx="365760" cy="36576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Z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Shape 433"/>
          <p:cNvSpPr/>
          <p:nvPr/>
        </p:nvSpPr>
        <p:spPr>
          <a:xfrm>
            <a:off x="6461153" y="2072278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X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0" name="Shape 433"/>
          <p:cNvSpPr/>
          <p:nvPr/>
        </p:nvSpPr>
        <p:spPr>
          <a:xfrm>
            <a:off x="6461153" y="3075307"/>
            <a:ext cx="353502" cy="32153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 smtClean="0">
                <a:latin typeface="Gill Sans"/>
                <a:ea typeface="Times New Roman"/>
                <a:cs typeface="Gill Sans"/>
                <a:sym typeface="Times New Roman"/>
              </a:rPr>
              <a:t>Y</a:t>
            </a:r>
            <a:endParaRPr lang="en" sz="1600" b="1" dirty="0"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3" name="Shape 433"/>
          <p:cNvSpPr/>
          <p:nvPr/>
        </p:nvSpPr>
        <p:spPr>
          <a:xfrm>
            <a:off x="6452686" y="4076908"/>
            <a:ext cx="353502" cy="32153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  <a:latin typeface="Gill Sans"/>
                <a:ea typeface="Times New Roman"/>
                <a:cs typeface="Gill Sans"/>
                <a:sym typeface="Times New Roman"/>
              </a:rPr>
              <a:t>Z</a:t>
            </a:r>
            <a:endParaRPr lang="en" sz="1600" b="1" dirty="0">
              <a:solidFill>
                <a:srgbClr val="FF0000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01417" y="3871912"/>
            <a:ext cx="1562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GC-</a:t>
            </a:r>
            <a:r>
              <a:rPr lang="en-US" sz="2000" i="1" dirty="0" err="1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ing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plane</a:t>
            </a:r>
          </a:p>
          <a:p>
            <a:pPr>
              <a:buClr>
                <a:srgbClr val="800000"/>
              </a:buClr>
            </a:pP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till blocks</a:t>
            </a:r>
            <a:endParaRPr lang="en-US" sz="2000" b="1" dirty="0">
              <a:solidFill>
                <a:srgbClr val="FF0000"/>
              </a:solidFill>
              <a:latin typeface="Gill Sans"/>
              <a:cs typeface="Gill Sans"/>
              <a:sym typeface="Wingdings"/>
            </a:endParaRPr>
          </a:p>
        </p:txBody>
      </p:sp>
      <p:pic>
        <p:nvPicPr>
          <p:cNvPr id="40" name="Picture 39" descr="sad 2 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630" y1="78086" x2="79630" y2="78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20" y="3621122"/>
            <a:ext cx="727525" cy="727525"/>
          </a:xfrm>
          <a:prstGeom prst="rect">
            <a:avLst/>
          </a:prstGeom>
        </p:spPr>
      </p:pic>
      <p:pic>
        <p:nvPicPr>
          <p:cNvPr id="41" name="Picture 40" descr="blue-smiley-fac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48" y="2953609"/>
            <a:ext cx="539093" cy="540000"/>
          </a:xfrm>
          <a:prstGeom prst="rect">
            <a:avLst/>
          </a:prstGeom>
        </p:spPr>
      </p:pic>
      <p:pic>
        <p:nvPicPr>
          <p:cNvPr id="43" name="Picture 42" descr="blue-smiley-fac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48" y="2191633"/>
            <a:ext cx="53909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/>
      <p:bldP spid="63" grpId="0" animBg="1"/>
      <p:bldP spid="64" grpId="0" animBg="1"/>
      <p:bldP spid="65" grpId="0" animBg="1"/>
      <p:bldP spid="46" grpId="0"/>
      <p:bldP spid="23" grpId="0"/>
      <p:bldP spid="26" grpId="0"/>
      <p:bldP spid="27" grpId="0" animBg="1"/>
      <p:bldP spid="29" grpId="0" animBg="1"/>
      <p:bldP spid="30" grpId="0" animBg="1"/>
      <p:bldP spid="33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Introduction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Background</a:t>
            </a:r>
          </a:p>
          <a:p>
            <a:pPr lvl="1">
              <a:buFont typeface="Wingdings" charset="2"/>
              <a:buChar char="q"/>
            </a:pPr>
            <a:r>
              <a:rPr lang="en-US" sz="3000" b="1" dirty="0" smtClean="0">
                <a:solidFill>
                  <a:schemeClr val="bg1"/>
                </a:solidFill>
              </a:rPr>
              <a:t>Tiny-Tail Flash Design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Plane</a:t>
            </a:r>
            <a:r>
              <a:rPr lang="en-US" sz="2000" dirty="0" smtClean="0">
                <a:solidFill>
                  <a:schemeClr val="bg1"/>
                </a:solidFill>
              </a:rPr>
              <a:t>-Blocking </a:t>
            </a:r>
            <a:r>
              <a:rPr lang="en-US" sz="2000" dirty="0">
                <a:solidFill>
                  <a:schemeClr val="bg1"/>
                </a:solidFill>
              </a:rPr>
              <a:t>GC</a:t>
            </a:r>
          </a:p>
          <a:p>
            <a:pPr lvl="2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RAIN + GC-Tolerant </a:t>
            </a:r>
            <a:r>
              <a:rPr lang="en-US" sz="2000" b="1" dirty="0">
                <a:solidFill>
                  <a:srgbClr val="FF0000"/>
                </a:solidFill>
              </a:rPr>
              <a:t>Read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Rotating GC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GC</a:t>
            </a:r>
            <a:r>
              <a:rPr lang="en-US" sz="2000" dirty="0" smtClean="0">
                <a:solidFill>
                  <a:schemeClr val="bg1"/>
                </a:solidFill>
              </a:rPr>
              <a:t>-Tolerant Flush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Evaluation, limitations, conclusion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5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30" name="Shape 432"/>
          <p:cNvCxnSpPr>
            <a:endCxn id="51" idx="1"/>
          </p:cNvCxnSpPr>
          <p:nvPr/>
        </p:nvCxnSpPr>
        <p:spPr>
          <a:xfrm flipV="1">
            <a:off x="1257930" y="2228942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432"/>
          <p:cNvCxnSpPr>
            <a:endCxn id="52" idx="1"/>
          </p:cNvCxnSpPr>
          <p:nvPr/>
        </p:nvCxnSpPr>
        <p:spPr>
          <a:xfrm flipV="1">
            <a:off x="1257925" y="3230080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411"/>
          <p:cNvCxnSpPr/>
          <p:nvPr/>
        </p:nvCxnSpPr>
        <p:spPr>
          <a:xfrm flipV="1">
            <a:off x="1257925" y="1863182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432"/>
          <p:cNvCxnSpPr>
            <a:endCxn id="53" idx="1"/>
          </p:cNvCxnSpPr>
          <p:nvPr/>
        </p:nvCxnSpPr>
        <p:spPr>
          <a:xfrm>
            <a:off x="1257930" y="4244141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Rounded Rectangle 50"/>
          <p:cNvSpPr/>
          <p:nvPr/>
        </p:nvSpPr>
        <p:spPr>
          <a:xfrm>
            <a:off x="1470685" y="1863180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70685" y="2864318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470685" y="38783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550337" y="2987193"/>
            <a:ext cx="64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20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0337" y="4044086"/>
            <a:ext cx="66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17" name="Shape 432"/>
          <p:cNvCxnSpPr>
            <a:endCxn id="121" idx="1"/>
          </p:cNvCxnSpPr>
          <p:nvPr/>
        </p:nvCxnSpPr>
        <p:spPr>
          <a:xfrm flipV="1">
            <a:off x="2448521" y="2228942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432"/>
          <p:cNvCxnSpPr>
            <a:endCxn id="122" idx="1"/>
          </p:cNvCxnSpPr>
          <p:nvPr/>
        </p:nvCxnSpPr>
        <p:spPr>
          <a:xfrm>
            <a:off x="2448521" y="3228625"/>
            <a:ext cx="212759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411"/>
          <p:cNvCxnSpPr/>
          <p:nvPr/>
        </p:nvCxnSpPr>
        <p:spPr>
          <a:xfrm flipV="1">
            <a:off x="2448520" y="1863182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432"/>
          <p:cNvCxnSpPr>
            <a:endCxn id="123" idx="1"/>
          </p:cNvCxnSpPr>
          <p:nvPr/>
        </p:nvCxnSpPr>
        <p:spPr>
          <a:xfrm>
            <a:off x="2448521" y="4244141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Rounded Rectangle 120"/>
          <p:cNvSpPr/>
          <p:nvPr/>
        </p:nvSpPr>
        <p:spPr>
          <a:xfrm>
            <a:off x="2661276" y="1863180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661276" y="2864318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661276" y="38783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hape 432"/>
          <p:cNvCxnSpPr>
            <a:endCxn id="133" idx="1"/>
          </p:cNvCxnSpPr>
          <p:nvPr/>
        </p:nvCxnSpPr>
        <p:spPr>
          <a:xfrm flipV="1">
            <a:off x="3640712" y="2228942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432"/>
          <p:cNvCxnSpPr>
            <a:endCxn id="134" idx="1"/>
          </p:cNvCxnSpPr>
          <p:nvPr/>
        </p:nvCxnSpPr>
        <p:spPr>
          <a:xfrm flipV="1">
            <a:off x="3640712" y="3230080"/>
            <a:ext cx="212759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411"/>
          <p:cNvCxnSpPr/>
          <p:nvPr/>
        </p:nvCxnSpPr>
        <p:spPr>
          <a:xfrm flipV="1">
            <a:off x="3640712" y="1863182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432"/>
          <p:cNvCxnSpPr>
            <a:endCxn id="135" idx="1"/>
          </p:cNvCxnSpPr>
          <p:nvPr/>
        </p:nvCxnSpPr>
        <p:spPr>
          <a:xfrm>
            <a:off x="3640712" y="4244141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Rounded Rectangle 132"/>
          <p:cNvSpPr/>
          <p:nvPr/>
        </p:nvSpPr>
        <p:spPr>
          <a:xfrm>
            <a:off x="3853468" y="1863180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53468" y="2864318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853468" y="38783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hape 432"/>
          <p:cNvCxnSpPr>
            <a:endCxn id="145" idx="1"/>
          </p:cNvCxnSpPr>
          <p:nvPr/>
        </p:nvCxnSpPr>
        <p:spPr>
          <a:xfrm flipV="1">
            <a:off x="4834172" y="2230394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432"/>
          <p:cNvCxnSpPr>
            <a:endCxn id="146" idx="1"/>
          </p:cNvCxnSpPr>
          <p:nvPr/>
        </p:nvCxnSpPr>
        <p:spPr>
          <a:xfrm>
            <a:off x="4834172" y="323153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411"/>
          <p:cNvCxnSpPr/>
          <p:nvPr/>
        </p:nvCxnSpPr>
        <p:spPr>
          <a:xfrm flipV="1">
            <a:off x="4834167" y="1864636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432"/>
          <p:cNvCxnSpPr>
            <a:endCxn id="147" idx="1"/>
          </p:cNvCxnSpPr>
          <p:nvPr/>
        </p:nvCxnSpPr>
        <p:spPr>
          <a:xfrm>
            <a:off x="4834172" y="4245595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Rounded Rectangle 144"/>
          <p:cNvSpPr/>
          <p:nvPr/>
        </p:nvSpPr>
        <p:spPr>
          <a:xfrm>
            <a:off x="5046927" y="186463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5046927" y="286577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5046927" y="3879835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4632183" y="1400213"/>
            <a:ext cx="48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15499" y="1863182"/>
            <a:ext cx="4562948" cy="39395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019799" y="1129787"/>
            <a:ext cx="3022600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LPN (Logical Page #)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Static mapping: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LPN0 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C[0]PG[0]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LPN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C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[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]PG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[0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]</a:t>
            </a:r>
          </a:p>
          <a:p>
            <a:r>
              <a:rPr lang="mr-IN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…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Add parity: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LPN 0,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, 2  </a:t>
            </a:r>
            <a:r>
              <a:rPr lang="en-US" sz="2600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P</a:t>
            </a:r>
            <a:r>
              <a:rPr lang="en-US" sz="12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0,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,2</a:t>
            </a:r>
            <a:endParaRPr lang="en-US" sz="1200" b="1" baseline="-25000" dirty="0" smtClean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endParaRPr lang="en-US" sz="2000" baseline="-25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Rotating parity as RAID 5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0337" y="2028885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017444" y="1401667"/>
            <a:ext cx="56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08035" y="1400213"/>
            <a:ext cx="56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20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401800" y="1401667"/>
            <a:ext cx="47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215500" y="2864319"/>
            <a:ext cx="4562948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12014" y="1886346"/>
            <a:ext cx="77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02605" y="1886346"/>
            <a:ext cx="77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215499" y="3878381"/>
            <a:ext cx="4562948" cy="36721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3894797" y="1886346"/>
            <a:ext cx="77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88256" y="1887800"/>
            <a:ext cx="77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12011" y="2897204"/>
            <a:ext cx="69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02602" y="2897204"/>
            <a:ext cx="69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853468" y="28972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3,4,5</a:t>
            </a:r>
            <a:endParaRPr lang="en-US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88253" y="2898658"/>
            <a:ext cx="69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661280" y="3904948"/>
            <a:ext cx="74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6,7,8</a:t>
            </a:r>
            <a:endParaRPr lang="en-US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94795" y="3904948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088254" y="3906402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12012" y="3904948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6</a:t>
            </a: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0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85" grpId="0" animBg="1"/>
      <p:bldP spid="156" grpId="0"/>
      <p:bldP spid="153" grpId="0" animBg="1"/>
      <p:bldP spid="11" grpId="0"/>
      <p:bldP spid="125" grpId="0"/>
      <p:bldP spid="154" grpId="0" animBg="1"/>
      <p:bldP spid="137" grpId="0"/>
      <p:bldP spid="149" grpId="0"/>
      <p:bldP spid="94" grpId="0"/>
      <p:bldP spid="126" grpId="0"/>
      <p:bldP spid="138" grpId="0"/>
      <p:bldP spid="150" grpId="0"/>
      <p:bldP spid="127" grpId="0"/>
      <p:bldP spid="139" grpId="0"/>
      <p:bldP spid="151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908041" y="1276654"/>
            <a:ext cx="179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Full Stripe Read</a:t>
            </a:r>
            <a:endParaRPr lang="en-US" sz="2000" i="1" dirty="0">
              <a:solidFill>
                <a:schemeClr val="bg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09809" y="1620628"/>
            <a:ext cx="1637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2</a:t>
            </a:r>
            <a:r>
              <a:rPr lang="en-US" sz="2200" dirty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= </a:t>
            </a:r>
            <a:r>
              <a:rPr lang="en-US" sz="2200" i="1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XOR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(0</a:t>
            </a:r>
            <a:r>
              <a:rPr lang="en-US" sz="2200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Calibri" charset="0"/>
                <a:cs typeface="Arial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P</a:t>
            </a:r>
            <a:r>
              <a:rPr lang="en-US" sz="2200" b="1" baseline="-25000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0,</a:t>
            </a:r>
            <a:r>
              <a:rPr lang="en-US" sz="2200" b="1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200" b="1" baseline="-25000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,2</a:t>
            </a:r>
            <a:r>
              <a:rPr lang="en-US" sz="22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)</a:t>
            </a:r>
            <a:endParaRPr lang="en-US" sz="2200" dirty="0">
              <a:solidFill>
                <a:schemeClr val="bg1"/>
              </a:solidFill>
              <a:latin typeface="Gill Sans"/>
              <a:ea typeface="Calibri" charset="0"/>
              <a:cs typeface="Gill San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116332" y="1738746"/>
            <a:ext cx="1304725" cy="439891"/>
            <a:chOff x="5489779" y="2549790"/>
            <a:chExt cx="1108219" cy="373328"/>
          </a:xfrm>
        </p:grpSpPr>
        <p:sp>
          <p:nvSpPr>
            <p:cNvPr id="79" name="Rectangle 78"/>
            <p:cNvSpPr/>
            <p:nvPr/>
          </p:nvSpPr>
          <p:spPr>
            <a:xfrm>
              <a:off x="548977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25047" y="2552094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5553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82" name="Frame 81"/>
            <p:cNvSpPr/>
            <p:nvPr/>
          </p:nvSpPr>
          <p:spPr>
            <a:xfrm>
              <a:off x="5489779" y="2549790"/>
              <a:ext cx="1108219" cy="373292"/>
            </a:xfrm>
            <a:prstGeom prst="frame">
              <a:avLst>
                <a:gd name="adj1" fmla="val 51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41842" y="2629317"/>
            <a:ext cx="8370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CN" sz="2300" b="1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t</a:t>
            </a:r>
            <a:r>
              <a:rPr lang="en-US" altLang="zh-CN" sz="23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ail</a:t>
            </a:r>
            <a:endParaRPr lang="en-US" sz="2300" b="1" dirty="0" smtClean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109" name="Straight Arrow Connector 108"/>
          <p:cNvCxnSpPr>
            <a:endCxn id="62" idx="3"/>
          </p:cNvCxnSpPr>
          <p:nvPr/>
        </p:nvCxnSpPr>
        <p:spPr>
          <a:xfrm flipH="1" flipV="1">
            <a:off x="3450692" y="1999923"/>
            <a:ext cx="809930" cy="9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712301" y="3159360"/>
            <a:ext cx="5517120" cy="920078"/>
            <a:chOff x="1948291" y="3829071"/>
            <a:chExt cx="5517120" cy="920078"/>
          </a:xfrm>
        </p:grpSpPr>
        <p:cxnSp>
          <p:nvCxnSpPr>
            <p:cNvPr id="33" name="Shape 432"/>
            <p:cNvCxnSpPr>
              <a:endCxn id="40" idx="1"/>
            </p:cNvCxnSpPr>
            <p:nvPr/>
          </p:nvCxnSpPr>
          <p:spPr>
            <a:xfrm>
              <a:off x="1948291" y="4286271"/>
              <a:ext cx="212759" cy="567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8" name="Shape 411"/>
            <p:cNvCxnSpPr/>
            <p:nvPr/>
          </p:nvCxnSpPr>
          <p:spPr>
            <a:xfrm flipV="1">
              <a:off x="1948291" y="3834751"/>
              <a:ext cx="0" cy="897541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0" name="Rounded Rectangle 39"/>
            <p:cNvSpPr/>
            <p:nvPr/>
          </p:nvSpPr>
          <p:spPr>
            <a:xfrm>
              <a:off x="2161050" y="3834749"/>
              <a:ext cx="914400" cy="9144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5" name="Shape 432"/>
            <p:cNvCxnSpPr>
              <a:endCxn id="47" idx="1"/>
            </p:cNvCxnSpPr>
            <p:nvPr/>
          </p:nvCxnSpPr>
          <p:spPr>
            <a:xfrm>
              <a:off x="3417218" y="4286271"/>
              <a:ext cx="212759" cy="567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411"/>
            <p:cNvCxnSpPr/>
            <p:nvPr/>
          </p:nvCxnSpPr>
          <p:spPr>
            <a:xfrm flipV="1">
              <a:off x="3417218" y="3834751"/>
              <a:ext cx="0" cy="897541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7" name="Rounded Rectangle 46"/>
            <p:cNvSpPr/>
            <p:nvPr/>
          </p:nvSpPr>
          <p:spPr>
            <a:xfrm>
              <a:off x="3629977" y="3834749"/>
              <a:ext cx="914400" cy="9144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9" name="Shape 432"/>
            <p:cNvCxnSpPr>
              <a:endCxn id="51" idx="1"/>
            </p:cNvCxnSpPr>
            <p:nvPr/>
          </p:nvCxnSpPr>
          <p:spPr>
            <a:xfrm>
              <a:off x="4887733" y="4286271"/>
              <a:ext cx="212759" cy="0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0" name="Shape 411"/>
            <p:cNvCxnSpPr/>
            <p:nvPr/>
          </p:nvCxnSpPr>
          <p:spPr>
            <a:xfrm flipV="1">
              <a:off x="4887733" y="3829073"/>
              <a:ext cx="0" cy="903219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1" name="Rounded Rectangle 50"/>
            <p:cNvSpPr/>
            <p:nvPr/>
          </p:nvSpPr>
          <p:spPr>
            <a:xfrm>
              <a:off x="5100492" y="3829071"/>
              <a:ext cx="914400" cy="914400"/>
            </a:xfrm>
            <a:prstGeom prst="roundRect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53" name="Shape 432"/>
            <p:cNvCxnSpPr>
              <a:endCxn id="55" idx="1"/>
            </p:cNvCxnSpPr>
            <p:nvPr/>
          </p:nvCxnSpPr>
          <p:spPr>
            <a:xfrm>
              <a:off x="6338252" y="4286271"/>
              <a:ext cx="212759" cy="0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4" name="Shape 411"/>
            <p:cNvCxnSpPr/>
            <p:nvPr/>
          </p:nvCxnSpPr>
          <p:spPr>
            <a:xfrm flipV="1">
              <a:off x="6338252" y="3829073"/>
              <a:ext cx="0" cy="903219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5" name="Rounded Rectangle 54"/>
            <p:cNvSpPr/>
            <p:nvPr/>
          </p:nvSpPr>
          <p:spPr>
            <a:xfrm>
              <a:off x="6551011" y="3829071"/>
              <a:ext cx="914400" cy="9144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064461" y="4062581"/>
            <a:ext cx="6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GC</a:t>
            </a:r>
            <a:endParaRPr lang="en-US" sz="2000" dirty="0" smtClean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89355" y="3245174"/>
            <a:ext cx="476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66980" y="3245174"/>
            <a:ext cx="672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80693" y="3245174"/>
            <a:ext cx="672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58511" y="3249478"/>
            <a:ext cx="888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2200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sz="2200" b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sz="2200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5536653" y="2574748"/>
            <a:ext cx="235568" cy="75468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2"/>
          </p:cNvCxnSpPr>
          <p:nvPr/>
        </p:nvCxnSpPr>
        <p:spPr>
          <a:xfrm flipV="1">
            <a:off x="1259477" y="2217525"/>
            <a:ext cx="1114051" cy="111023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131116" y="2629317"/>
            <a:ext cx="57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fast</a:t>
            </a:r>
            <a:endParaRPr lang="en-US" sz="2000" i="1" dirty="0">
              <a:solidFill>
                <a:srgbClr val="00009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72" name="Straight Arrow Connector 71"/>
          <p:cNvCxnSpPr>
            <a:endCxn id="63" idx="2"/>
          </p:cNvCxnSpPr>
          <p:nvPr/>
        </p:nvCxnSpPr>
        <p:spPr>
          <a:xfrm flipV="1">
            <a:off x="2731528" y="2217527"/>
            <a:ext cx="72615" cy="11102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158220" y="1780393"/>
            <a:ext cx="430615" cy="437134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20077" y="1782321"/>
            <a:ext cx="430615" cy="435204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588833" y="1780393"/>
            <a:ext cx="430615" cy="437134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6" name="Oval Callout 65"/>
          <p:cNvSpPr/>
          <p:nvPr/>
        </p:nvSpPr>
        <p:spPr>
          <a:xfrm>
            <a:off x="6229424" y="1782068"/>
            <a:ext cx="2345837" cy="1142806"/>
          </a:xfrm>
          <a:prstGeom prst="wedgeEllipseCallout">
            <a:avLst>
              <a:gd name="adj1" fmla="val -69499"/>
              <a:gd name="adj2" fmla="val 49238"/>
            </a:avLst>
          </a:prstGeom>
          <a:solidFill>
            <a:srgbClr val="CCCCFF"/>
          </a:solidFill>
          <a:ln w="12700" cmpd="sng">
            <a:solidFill>
              <a:srgbClr val="66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Read in parallel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+ XOR cost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Gill Sans"/>
                <a:cs typeface="Gill Sans"/>
              </a:rPr>
              <a:t> ~0.0</a:t>
            </a:r>
            <a:r>
              <a:rPr lang="en-US" b="1" i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Gill Sans"/>
                <a:cs typeface="Gill Sans"/>
              </a:rPr>
              <a:t>ms</a:t>
            </a:r>
            <a:endParaRPr lang="en-US" b="1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5930821" y="4256381"/>
            <a:ext cx="2644441" cy="722260"/>
          </a:xfrm>
          <a:prstGeom prst="wedgeEllipseCallout">
            <a:avLst>
              <a:gd name="adj1" fmla="val -92874"/>
              <a:gd name="adj2" fmla="val -71803"/>
            </a:avLst>
          </a:prstGeom>
          <a:solidFill>
            <a:srgbClr val="FF9999"/>
          </a:solidFill>
          <a:ln w="12700" cmpd="sng">
            <a:solidFill>
              <a:srgbClr val="FF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Wait for GC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Gill Sans"/>
                <a:cs typeface="Gill Sans"/>
              </a:rPr>
              <a:t>2 to 10s of </a:t>
            </a:r>
            <a:r>
              <a:rPr lang="en-US" b="1" i="1" dirty="0" err="1" smtClean="0">
                <a:solidFill>
                  <a:schemeClr val="bg1"/>
                </a:solidFill>
                <a:latin typeface="Gill Sans"/>
                <a:cs typeface="Gill Sans"/>
              </a:rPr>
              <a:t>ms</a:t>
            </a:r>
            <a:endParaRPr lang="en-US" b="1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99064" y="3249476"/>
            <a:ext cx="64232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ill Sans"/>
                <a:cs typeface="Gill Sans"/>
              </a:rPr>
              <a:t>vs.</a:t>
            </a:r>
            <a:endParaRPr lang="en-US" sz="32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3677148" y="2629317"/>
            <a:ext cx="387317" cy="700118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32421" y="608059"/>
            <a:ext cx="708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ill Sans"/>
                <a:cs typeface="Gill Sans"/>
              </a:rPr>
              <a:t>RAIN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 enables </a:t>
            </a:r>
            <a:r>
              <a:rPr lang="en-US" sz="2800" b="1" dirty="0" smtClean="0">
                <a:solidFill>
                  <a:srgbClr val="0000FF"/>
                </a:solidFill>
                <a:latin typeface="Gill Sans"/>
                <a:cs typeface="Gill Sans"/>
              </a:rPr>
              <a:t>GC-Tolerant </a:t>
            </a:r>
            <a:r>
              <a:rPr lang="en-US" sz="2800" b="1" dirty="0">
                <a:solidFill>
                  <a:srgbClr val="0000FF"/>
                </a:solidFill>
                <a:latin typeface="Gill Sans"/>
                <a:cs typeface="Gill Sans"/>
              </a:rPr>
              <a:t>R</a:t>
            </a:r>
            <a:r>
              <a:rPr lang="en-US" sz="2800" b="1" dirty="0" smtClean="0">
                <a:solidFill>
                  <a:srgbClr val="0000FF"/>
                </a:solidFill>
                <a:latin typeface="Gill Sans"/>
                <a:cs typeface="Gill Sans"/>
              </a:rPr>
              <a:t>ead</a:t>
            </a:r>
            <a:endParaRPr lang="en-US" sz="28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8684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1" grpId="0"/>
      <p:bldP spid="91" grpId="1"/>
      <p:bldP spid="91" grpId="2"/>
      <p:bldP spid="41" grpId="0"/>
      <p:bldP spid="122" grpId="0"/>
      <p:bldP spid="61" grpId="0" animBg="1"/>
      <p:bldP spid="62" grpId="0" animBg="1"/>
      <p:bldP spid="63" grpId="0" animBg="1"/>
      <p:bldP spid="66" grpId="0" animBg="1"/>
      <p:bldP spid="68" grpId="0" animBg="1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30" name="Shape 432"/>
          <p:cNvCxnSpPr>
            <a:endCxn id="51" idx="1"/>
          </p:cNvCxnSpPr>
          <p:nvPr/>
        </p:nvCxnSpPr>
        <p:spPr>
          <a:xfrm flipV="1">
            <a:off x="862251" y="3269516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432"/>
          <p:cNvCxnSpPr>
            <a:endCxn id="52" idx="1"/>
          </p:cNvCxnSpPr>
          <p:nvPr/>
        </p:nvCxnSpPr>
        <p:spPr>
          <a:xfrm>
            <a:off x="903577" y="4270654"/>
            <a:ext cx="171433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411"/>
          <p:cNvCxnSpPr/>
          <p:nvPr/>
        </p:nvCxnSpPr>
        <p:spPr>
          <a:xfrm flipV="1">
            <a:off x="862247" y="2903759"/>
            <a:ext cx="0" cy="173411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Rounded Rectangle 50"/>
          <p:cNvSpPr/>
          <p:nvPr/>
        </p:nvSpPr>
        <p:spPr>
          <a:xfrm>
            <a:off x="1075006" y="2903756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75006" y="390489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6332" y="2926922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117" name="Shape 432"/>
          <p:cNvCxnSpPr>
            <a:endCxn id="121" idx="1"/>
          </p:cNvCxnSpPr>
          <p:nvPr/>
        </p:nvCxnSpPr>
        <p:spPr>
          <a:xfrm flipV="1">
            <a:off x="2052842" y="3269516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432"/>
          <p:cNvCxnSpPr>
            <a:endCxn id="122" idx="1"/>
          </p:cNvCxnSpPr>
          <p:nvPr/>
        </p:nvCxnSpPr>
        <p:spPr>
          <a:xfrm>
            <a:off x="2094168" y="4270654"/>
            <a:ext cx="171433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411"/>
          <p:cNvCxnSpPr/>
          <p:nvPr/>
        </p:nvCxnSpPr>
        <p:spPr>
          <a:xfrm flipV="1">
            <a:off x="2052839" y="2903759"/>
            <a:ext cx="1" cy="1732657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Rounded Rectangle 120"/>
          <p:cNvSpPr/>
          <p:nvPr/>
        </p:nvSpPr>
        <p:spPr>
          <a:xfrm>
            <a:off x="2265597" y="2903756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265597" y="390489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306923" y="2926922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129" name="Shape 432"/>
          <p:cNvCxnSpPr>
            <a:endCxn id="133" idx="1"/>
          </p:cNvCxnSpPr>
          <p:nvPr/>
        </p:nvCxnSpPr>
        <p:spPr>
          <a:xfrm flipV="1">
            <a:off x="3245034" y="3269516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432"/>
          <p:cNvCxnSpPr>
            <a:endCxn id="134" idx="1"/>
          </p:cNvCxnSpPr>
          <p:nvPr/>
        </p:nvCxnSpPr>
        <p:spPr>
          <a:xfrm>
            <a:off x="3286360" y="4270654"/>
            <a:ext cx="171433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411"/>
          <p:cNvCxnSpPr/>
          <p:nvPr/>
        </p:nvCxnSpPr>
        <p:spPr>
          <a:xfrm flipV="1">
            <a:off x="3245033" y="2903759"/>
            <a:ext cx="1" cy="17326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Rounded Rectangle 132"/>
          <p:cNvSpPr/>
          <p:nvPr/>
        </p:nvSpPr>
        <p:spPr>
          <a:xfrm>
            <a:off x="3457789" y="2903756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457789" y="390489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499115" y="2926922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41" name="Shape 432"/>
          <p:cNvCxnSpPr>
            <a:endCxn id="145" idx="1"/>
          </p:cNvCxnSpPr>
          <p:nvPr/>
        </p:nvCxnSpPr>
        <p:spPr>
          <a:xfrm flipV="1">
            <a:off x="4438493" y="3270971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432"/>
          <p:cNvCxnSpPr>
            <a:endCxn id="146" idx="1"/>
          </p:cNvCxnSpPr>
          <p:nvPr/>
        </p:nvCxnSpPr>
        <p:spPr>
          <a:xfrm>
            <a:off x="4479819" y="4272108"/>
            <a:ext cx="171433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411"/>
          <p:cNvCxnSpPr/>
          <p:nvPr/>
        </p:nvCxnSpPr>
        <p:spPr>
          <a:xfrm flipV="1">
            <a:off x="4438489" y="2905213"/>
            <a:ext cx="0" cy="1732657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Rounded Rectangle 144"/>
          <p:cNvSpPr/>
          <p:nvPr/>
        </p:nvSpPr>
        <p:spPr>
          <a:xfrm>
            <a:off x="4651248" y="2905210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651248" y="3906348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651248" y="2928376"/>
            <a:ext cx="71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3094099" y="2175111"/>
            <a:ext cx="558800" cy="846666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904428" y="1695703"/>
            <a:ext cx="365760" cy="370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2251" y="1664253"/>
            <a:ext cx="217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Partial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stripe read: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44892" y="2003946"/>
            <a:ext cx="9390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s</a:t>
            </a:r>
            <a:r>
              <a:rPr lang="en-US" sz="23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low!</a:t>
            </a:r>
            <a:endParaRPr lang="en-US" sz="2300" b="1" dirty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498436" y="2372141"/>
            <a:ext cx="2051930" cy="6411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026043" y="1664253"/>
            <a:ext cx="1287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rgbClr val="00009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= XOR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(0,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P</a:t>
            </a:r>
            <a:r>
              <a:rPr lang="en-US" sz="2000" baseline="-25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0,1,2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)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11374" y="1803163"/>
            <a:ext cx="2996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Must generate extra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N-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 reads! 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Add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contention</a:t>
            </a:r>
            <a:r>
              <a:rPr lang="en-US" sz="2000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to other </a:t>
            </a:r>
            <a:r>
              <a:rPr lang="en-US" sz="2000" dirty="0" smtClean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N -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2000" b="1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channels and planes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Convert to full stripe if: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T</a:t>
            </a:r>
            <a:r>
              <a:rPr lang="en-US" sz="2000" baseline="-25000" dirty="0" err="1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extra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-reads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&lt;  T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GC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915" y="422064"/>
            <a:ext cx="39219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GC-Tolerant Read</a:t>
            </a:r>
          </a:p>
          <a:p>
            <a:pPr lvl="0" algn="ctr"/>
            <a:r>
              <a:rPr lang="en-US" sz="28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Issue: </a:t>
            </a:r>
            <a:r>
              <a:rPr lang="en-US" sz="2800" b="1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partial</a:t>
            </a:r>
            <a:r>
              <a:rPr lang="en-US" sz="28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800" i="1" dirty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stripe </a:t>
            </a:r>
            <a:r>
              <a:rPr lang="en-US" sz="28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read</a:t>
            </a:r>
            <a:endParaRPr lang="en-US" sz="2800" i="1" dirty="0">
              <a:solidFill>
                <a:srgbClr val="800000"/>
              </a:solidFill>
              <a:latin typeface="Gill Sans"/>
              <a:cs typeface="Gill Sans"/>
              <a:sym typeface="Wingding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286356" y="1888312"/>
            <a:ext cx="75601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316103" y="2372141"/>
            <a:ext cx="2954867" cy="6411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70909" y="2434527"/>
            <a:ext cx="0" cy="6411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21" grpId="0" animBg="1"/>
      <p:bldP spid="145" grpId="0" animBg="1"/>
      <p:bldP spid="69" grpId="0" animBg="1"/>
      <p:bldP spid="70" grpId="0"/>
      <p:bldP spid="73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 rot="20351419">
            <a:off x="4677102" y="2371948"/>
            <a:ext cx="92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2994" y="940001"/>
            <a:ext cx="5894354" cy="3773395"/>
            <a:chOff x="1792994" y="940000"/>
            <a:chExt cx="5894354" cy="3773395"/>
          </a:xfrm>
        </p:grpSpPr>
        <p:pic>
          <p:nvPicPr>
            <p:cNvPr id="23" name="Picture 22" descr="dtrs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401" y="940000"/>
              <a:ext cx="5256000" cy="37044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792994" y="948171"/>
              <a:ext cx="5894354" cy="3765224"/>
              <a:chOff x="1875792" y="1295178"/>
              <a:chExt cx="5316647" cy="3374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875792" y="1295178"/>
                <a:ext cx="5316647" cy="3357929"/>
                <a:chOff x="1875792" y="1295178"/>
                <a:chExt cx="5316647" cy="335792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875792" y="1295178"/>
                  <a:ext cx="5316647" cy="3357929"/>
                  <a:chOff x="1875792" y="1295178"/>
                  <a:chExt cx="5316647" cy="3357929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875792" y="1295178"/>
                    <a:ext cx="880533" cy="330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100%</a:t>
                    </a:r>
                    <a:endParaRPr lang="en-US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28692" y="4094535"/>
                    <a:ext cx="765414" cy="330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95%</a:t>
                    </a:r>
                    <a:endParaRPr lang="en-US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48037" y="4349707"/>
                    <a:ext cx="880533" cy="303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0.3ms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506642" y="4338452"/>
                    <a:ext cx="685797" cy="303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80ms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 rot="16200000">
                  <a:off x="1397394" y="2578865"/>
                  <a:ext cx="1656332" cy="333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CDF (Percentile)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4318113" y="4338452"/>
                <a:ext cx="1099346" cy="33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Latency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</p:grpSp>
      <p:pic>
        <p:nvPicPr>
          <p:cNvPr id="26" name="Picture 25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15" y="940000"/>
            <a:ext cx="5256000" cy="3704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77152" y="657686"/>
            <a:ext cx="8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sz="2000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 rot="20852301">
            <a:off x="3582631" y="1734691"/>
            <a:ext cx="191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Gill Sans"/>
                <a:cs typeface="Gill Sans"/>
              </a:rPr>
              <a:t>+Plane-Blocking</a:t>
            </a:r>
            <a:endParaRPr lang="en-US" sz="20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1428254">
            <a:off x="2793155" y="1298350"/>
            <a:ext cx="236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CN" sz="2000" dirty="0" smtClean="0">
                <a:solidFill>
                  <a:srgbClr val="00FF00"/>
                </a:solidFill>
                <a:latin typeface="Gill Sans"/>
                <a:ea typeface="Calibri" charset="0"/>
                <a:cs typeface="Gill Sans"/>
              </a:rPr>
              <a:t>+GC-Tolerant Read</a:t>
            </a:r>
            <a:endParaRPr lang="en-US" sz="2000" dirty="0" smtClean="0">
              <a:solidFill>
                <a:srgbClr val="00FF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61440" y="1057798"/>
            <a:ext cx="0" cy="339203"/>
          </a:xfrm>
          <a:prstGeom prst="straightConnector1">
            <a:avLst/>
          </a:prstGeom>
          <a:ln w="38100">
            <a:solidFill>
              <a:srgbClr val="00FF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77294" y="749299"/>
            <a:ext cx="11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FF00"/>
                </a:solidFill>
                <a:latin typeface="Gill Sans"/>
                <a:cs typeface="Gill Sans"/>
              </a:rPr>
              <a:t>0</a:t>
            </a:r>
            <a:r>
              <a:rPr lang="en-US" sz="2800" b="1" i="1" dirty="0" smtClean="0">
                <a:solidFill>
                  <a:srgbClr val="00FF00"/>
                </a:solidFill>
                <a:latin typeface="Gill Sans"/>
                <a:cs typeface="Gill Sans"/>
              </a:rPr>
              <a:t>.5</a:t>
            </a:r>
            <a:r>
              <a:rPr lang="en-US" sz="2800" b="1" dirty="0" smtClean="0">
                <a:solidFill>
                  <a:srgbClr val="00FF00"/>
                </a:solidFill>
                <a:latin typeface="Gill Sans"/>
                <a:cs typeface="Gill Sans"/>
              </a:rPr>
              <a:t>%</a:t>
            </a:r>
            <a:endParaRPr lang="en-US" sz="2800" b="1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21870" y="1382153"/>
            <a:ext cx="266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One parity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cut one tail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Can’t </a:t>
            </a:r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cut two tails</a:t>
            </a:r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!</a:t>
            </a:r>
            <a:endParaRPr lang="en-US" sz="2000" b="1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cxnSp>
        <p:nvCxnSpPr>
          <p:cNvPr id="83" name="Shape 432"/>
          <p:cNvCxnSpPr>
            <a:endCxn id="85" idx="1"/>
          </p:cNvCxnSpPr>
          <p:nvPr/>
        </p:nvCxnSpPr>
        <p:spPr>
          <a:xfrm flipV="1">
            <a:off x="2079392" y="4049267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411"/>
          <p:cNvCxnSpPr/>
          <p:nvPr/>
        </p:nvCxnSpPr>
        <p:spPr>
          <a:xfrm flipV="1">
            <a:off x="2079388" y="3683508"/>
            <a:ext cx="0" cy="731518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" name="Rounded Rectangle 84"/>
          <p:cNvSpPr/>
          <p:nvPr/>
        </p:nvSpPr>
        <p:spPr>
          <a:xfrm>
            <a:off x="2292147" y="3683505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33473" y="370667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87" name="Shape 432"/>
          <p:cNvCxnSpPr>
            <a:endCxn id="89" idx="1"/>
          </p:cNvCxnSpPr>
          <p:nvPr/>
        </p:nvCxnSpPr>
        <p:spPr>
          <a:xfrm flipV="1">
            <a:off x="3269983" y="4049267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411"/>
          <p:cNvCxnSpPr/>
          <p:nvPr/>
        </p:nvCxnSpPr>
        <p:spPr>
          <a:xfrm flipV="1">
            <a:off x="3269979" y="3683508"/>
            <a:ext cx="0" cy="731518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9" name="Rounded Rectangle 88"/>
          <p:cNvSpPr/>
          <p:nvPr/>
        </p:nvSpPr>
        <p:spPr>
          <a:xfrm>
            <a:off x="3482738" y="3683505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24064" y="370667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91" name="Shape 432"/>
          <p:cNvCxnSpPr>
            <a:endCxn id="93" idx="1"/>
          </p:cNvCxnSpPr>
          <p:nvPr/>
        </p:nvCxnSpPr>
        <p:spPr>
          <a:xfrm flipV="1">
            <a:off x="4462175" y="4049267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411"/>
          <p:cNvCxnSpPr/>
          <p:nvPr/>
        </p:nvCxnSpPr>
        <p:spPr>
          <a:xfrm flipV="1">
            <a:off x="4462171" y="3683508"/>
            <a:ext cx="0" cy="731518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Rounded Rectangle 92"/>
          <p:cNvSpPr/>
          <p:nvPr/>
        </p:nvSpPr>
        <p:spPr>
          <a:xfrm>
            <a:off x="4674930" y="3683505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16256" y="370667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96" name="Shape 432"/>
          <p:cNvCxnSpPr>
            <a:endCxn id="99" idx="1"/>
          </p:cNvCxnSpPr>
          <p:nvPr/>
        </p:nvCxnSpPr>
        <p:spPr>
          <a:xfrm flipV="1">
            <a:off x="5655634" y="4050719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7" name="Shape 411"/>
          <p:cNvCxnSpPr/>
          <p:nvPr/>
        </p:nvCxnSpPr>
        <p:spPr>
          <a:xfrm flipV="1">
            <a:off x="5655630" y="3684963"/>
            <a:ext cx="0" cy="731518"/>
          </a:xfrm>
          <a:prstGeom prst="straightConnector1">
            <a:avLst/>
          </a:prstGeom>
          <a:noFill/>
          <a:ln w="1016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9" name="Rounded Rectangle 98"/>
          <p:cNvSpPr/>
          <p:nvPr/>
        </p:nvSpPr>
        <p:spPr>
          <a:xfrm>
            <a:off x="5868389" y="368495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868389" y="3708125"/>
            <a:ext cx="71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79392" y="2326174"/>
            <a:ext cx="1750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Full-stripe read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743625" y="2352994"/>
            <a:ext cx="1108219" cy="373328"/>
            <a:chOff x="5489779" y="2549790"/>
            <a:chExt cx="1108219" cy="373328"/>
          </a:xfrm>
        </p:grpSpPr>
        <p:sp>
          <p:nvSpPr>
            <p:cNvPr id="105" name="Rectangle 104"/>
            <p:cNvSpPr/>
            <p:nvPr/>
          </p:nvSpPr>
          <p:spPr>
            <a:xfrm>
              <a:off x="548977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  <a:endParaRPr lang="en-US" sz="20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23771" y="2552094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5553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0" name="Frame 109"/>
            <p:cNvSpPr/>
            <p:nvPr/>
          </p:nvSpPr>
          <p:spPr>
            <a:xfrm>
              <a:off x="5489779" y="2549790"/>
              <a:ext cx="1108219" cy="373292"/>
            </a:xfrm>
            <a:prstGeom prst="frame">
              <a:avLst>
                <a:gd name="adj1" fmla="val 51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H="1" flipV="1">
            <a:off x="4572000" y="3207273"/>
            <a:ext cx="279840" cy="594262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829786" y="2777928"/>
            <a:ext cx="11707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2 tails!</a:t>
            </a:r>
            <a:endParaRPr lang="en-US" sz="2300" b="1" dirty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3743625" y="3222507"/>
            <a:ext cx="452957" cy="595960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6225731" y="3028874"/>
            <a:ext cx="0" cy="78959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38890" y="3181277"/>
            <a:ext cx="1820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DOES NOT HELP! 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740146" y="4404463"/>
            <a:ext cx="64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GC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580047" y="4410944"/>
            <a:ext cx="6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GC</a:t>
            </a:r>
            <a:endParaRPr lang="en-US" sz="2000" dirty="0" smtClean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61632" y="4404463"/>
            <a:ext cx="6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GC</a:t>
            </a:r>
            <a:endParaRPr lang="en-US" sz="2000" dirty="0" smtClean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86434" y="636939"/>
            <a:ext cx="46460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Issue: </a:t>
            </a:r>
            <a:r>
              <a:rPr lang="en-US" sz="3200" b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more than </a:t>
            </a:r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1</a:t>
            </a:r>
            <a:r>
              <a:rPr lang="en-US" sz="3200" b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 GCs</a:t>
            </a:r>
          </a:p>
          <a:p>
            <a:pPr lvl="0"/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       </a:t>
            </a:r>
            <a:r>
              <a:rPr lang="en-US" sz="3200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in a </a:t>
            </a:r>
            <a:r>
              <a:rPr lang="en-US" sz="3200" dirty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p</a:t>
            </a:r>
            <a:r>
              <a:rPr lang="en-US" sz="3200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lane group?</a:t>
            </a:r>
            <a:endParaRPr lang="en-US" sz="3200" dirty="0">
              <a:solidFill>
                <a:srgbClr val="800000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82" name="Straight Arrow Connector 81"/>
          <p:cNvCxnSpPr>
            <a:endCxn id="105" idx="2"/>
          </p:cNvCxnSpPr>
          <p:nvPr/>
        </p:nvCxnSpPr>
        <p:spPr>
          <a:xfrm flipV="1">
            <a:off x="2548467" y="2726321"/>
            <a:ext cx="1378034" cy="10921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1799" y="3849210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36963" y="3683505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4" grpId="0"/>
      <p:bldP spid="152" grpId="0"/>
      <p:bldP spid="152" grpId="1"/>
      <p:bldP spid="152" grpId="2"/>
      <p:bldP spid="153" grpId="0"/>
      <p:bldP spid="154" grpId="0"/>
      <p:bldP spid="154" grpId="1"/>
      <p:bldP spid="39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Introduction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Background</a:t>
            </a:r>
          </a:p>
          <a:p>
            <a:pPr lvl="1">
              <a:buFont typeface="Wingdings" charset="2"/>
              <a:buChar char="q"/>
            </a:pPr>
            <a:r>
              <a:rPr lang="en-US" sz="3000" b="1" dirty="0" smtClean="0">
                <a:solidFill>
                  <a:schemeClr val="bg1"/>
                </a:solidFill>
              </a:rPr>
              <a:t>Tiny-Tail Flash Design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Plane</a:t>
            </a:r>
            <a:r>
              <a:rPr lang="en-US" sz="2000" dirty="0" smtClean="0">
                <a:solidFill>
                  <a:schemeClr val="bg1"/>
                </a:solidFill>
              </a:rPr>
              <a:t>-Blocking </a:t>
            </a:r>
            <a:r>
              <a:rPr lang="en-US" sz="2000" dirty="0">
                <a:solidFill>
                  <a:schemeClr val="bg1"/>
                </a:solidFill>
              </a:rPr>
              <a:t>GC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GC-Tolerant </a:t>
            </a:r>
            <a:r>
              <a:rPr lang="en-US" sz="2000" dirty="0">
                <a:solidFill>
                  <a:schemeClr val="bg1"/>
                </a:solidFill>
              </a:rPr>
              <a:t>Read</a:t>
            </a:r>
          </a:p>
          <a:p>
            <a:pPr lvl="2">
              <a:buFont typeface="Wingdings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Rotating GC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GC</a:t>
            </a:r>
            <a:r>
              <a:rPr lang="en-US" sz="2000" dirty="0" smtClean="0">
                <a:solidFill>
                  <a:schemeClr val="bg1"/>
                </a:solidFill>
              </a:rPr>
              <a:t>-Tolerant Flush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Evaluation, limitations, conclusion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s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" y="2741566"/>
            <a:ext cx="764113" cy="764113"/>
          </a:xfrm>
          <a:prstGeom prst="rect">
            <a:avLst/>
          </a:prstGeom>
        </p:spPr>
      </p:pic>
      <p:pic>
        <p:nvPicPr>
          <p:cNvPr id="7" name="Picture 6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43" y="1616800"/>
            <a:ext cx="3016800" cy="2113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274170" y="1972120"/>
            <a:ext cx="257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66FF"/>
                </a:solidFill>
                <a:latin typeface="Gill Sans"/>
                <a:cs typeface="Gill Sans"/>
              </a:rPr>
              <a:t>Reads 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+ Writes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63086" y="2372230"/>
            <a:ext cx="0" cy="369332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01525" y="3411719"/>
            <a:ext cx="15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Clean/Empty SSD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70663" y="3322377"/>
            <a:ext cx="682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0.3ms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48395" y="3683242"/>
            <a:ext cx="82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168241" y="2311690"/>
            <a:ext cx="1312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Read Latency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42267" y="1588455"/>
            <a:ext cx="18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Convert to CDF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47071" y="1888071"/>
            <a:ext cx="1659466" cy="1159933"/>
          </a:xfrm>
          <a:custGeom>
            <a:avLst/>
            <a:gdLst>
              <a:gd name="connsiteX0" fmla="*/ 0 w 1659466"/>
              <a:gd name="connsiteY0" fmla="*/ 1159933 h 1159933"/>
              <a:gd name="connsiteX1" fmla="*/ 541866 w 1659466"/>
              <a:gd name="connsiteY1" fmla="*/ 270933 h 1159933"/>
              <a:gd name="connsiteX2" fmla="*/ 1659466 w 1659466"/>
              <a:gd name="connsiteY2" fmla="*/ 0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466" h="1159933">
                <a:moveTo>
                  <a:pt x="0" y="1159933"/>
                </a:moveTo>
                <a:cubicBezTo>
                  <a:pt x="132644" y="812094"/>
                  <a:pt x="265288" y="464255"/>
                  <a:pt x="541866" y="270933"/>
                </a:cubicBezTo>
                <a:cubicBezTo>
                  <a:pt x="818444" y="77611"/>
                  <a:pt x="1466144" y="36689"/>
                  <a:pt x="1659466" y="0"/>
                </a:cubicBezTo>
              </a:path>
            </a:pathLst>
          </a:custGeom>
          <a:ln w="38100">
            <a:solidFill>
              <a:schemeClr val="bg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2178" y="3674185"/>
            <a:ext cx="149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Read Latency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417070" y="2289684"/>
            <a:ext cx="120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Percentile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7216" y="1460975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100%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8132" y="3313910"/>
            <a:ext cx="58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80%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755681" y="1186087"/>
            <a:ext cx="517297" cy="2592140"/>
          </a:xfrm>
          <a:prstGeom prst="donut">
            <a:avLst>
              <a:gd name="adj" fmla="val 10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 rot="5400000">
            <a:off x="7653854" y="2985172"/>
            <a:ext cx="369332" cy="1747363"/>
          </a:xfrm>
          <a:prstGeom prst="donut">
            <a:avLst>
              <a:gd name="adj" fmla="val 10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9382" y="1247468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02873" y="3580997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0.3ms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dtrs.eps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11" y="1612181"/>
            <a:ext cx="3016800" cy="21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5" grpId="0"/>
      <p:bldP spid="96" grpId="0"/>
      <p:bldP spid="23" grpId="0"/>
      <p:bldP spid="105" grpId="0"/>
      <p:bldP spid="8" grpId="0" animBg="1"/>
      <p:bldP spid="25" grpId="0"/>
      <p:bldP spid="26" grpId="0"/>
      <p:bldP spid="18" grpId="0"/>
      <p:bldP spid="17" grpId="0"/>
      <p:bldP spid="28" grpId="0" animBg="1"/>
      <p:bldP spid="28" grpId="1" animBg="1"/>
      <p:bldP spid="31" grpId="0" animBg="1"/>
      <p:bldP spid="31" grpId="1" animBg="1"/>
      <p:bldP spid="32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30" name="Shape 432"/>
          <p:cNvCxnSpPr>
            <a:endCxn id="51" idx="1"/>
          </p:cNvCxnSpPr>
          <p:nvPr/>
        </p:nvCxnSpPr>
        <p:spPr>
          <a:xfrm flipV="1">
            <a:off x="1263896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432"/>
          <p:cNvCxnSpPr>
            <a:endCxn id="52" idx="1"/>
          </p:cNvCxnSpPr>
          <p:nvPr/>
        </p:nvCxnSpPr>
        <p:spPr>
          <a:xfrm flipV="1">
            <a:off x="1263891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411"/>
          <p:cNvCxnSpPr/>
          <p:nvPr/>
        </p:nvCxnSpPr>
        <p:spPr>
          <a:xfrm flipV="1">
            <a:off x="1263891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432"/>
          <p:cNvCxnSpPr>
            <a:endCxn id="53" idx="1"/>
          </p:cNvCxnSpPr>
          <p:nvPr/>
        </p:nvCxnSpPr>
        <p:spPr>
          <a:xfrm>
            <a:off x="1263896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Rounded Rectangle 50"/>
          <p:cNvSpPr/>
          <p:nvPr/>
        </p:nvSpPr>
        <p:spPr>
          <a:xfrm>
            <a:off x="1476651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76651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476651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7977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117" name="Shape 432"/>
          <p:cNvCxnSpPr>
            <a:endCxn id="121" idx="1"/>
          </p:cNvCxnSpPr>
          <p:nvPr/>
        </p:nvCxnSpPr>
        <p:spPr>
          <a:xfrm flipV="1">
            <a:off x="2454487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432"/>
          <p:cNvCxnSpPr>
            <a:endCxn id="122" idx="1"/>
          </p:cNvCxnSpPr>
          <p:nvPr/>
        </p:nvCxnSpPr>
        <p:spPr>
          <a:xfrm flipV="1">
            <a:off x="2454482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411"/>
          <p:cNvCxnSpPr/>
          <p:nvPr/>
        </p:nvCxnSpPr>
        <p:spPr>
          <a:xfrm flipV="1">
            <a:off x="2454486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432"/>
          <p:cNvCxnSpPr>
            <a:endCxn id="123" idx="1"/>
          </p:cNvCxnSpPr>
          <p:nvPr/>
        </p:nvCxnSpPr>
        <p:spPr>
          <a:xfrm>
            <a:off x="2454487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Rounded Rectangle 120"/>
          <p:cNvSpPr/>
          <p:nvPr/>
        </p:nvSpPr>
        <p:spPr>
          <a:xfrm>
            <a:off x="2667242" y="1504581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667242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667242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708568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129" name="Shape 432"/>
          <p:cNvCxnSpPr>
            <a:endCxn id="133" idx="1"/>
          </p:cNvCxnSpPr>
          <p:nvPr/>
        </p:nvCxnSpPr>
        <p:spPr>
          <a:xfrm flipV="1">
            <a:off x="3646679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432"/>
          <p:cNvCxnSpPr>
            <a:endCxn id="134" idx="1"/>
          </p:cNvCxnSpPr>
          <p:nvPr/>
        </p:nvCxnSpPr>
        <p:spPr>
          <a:xfrm flipV="1">
            <a:off x="3646674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411"/>
          <p:cNvCxnSpPr/>
          <p:nvPr/>
        </p:nvCxnSpPr>
        <p:spPr>
          <a:xfrm flipV="1">
            <a:off x="3646678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432"/>
          <p:cNvCxnSpPr>
            <a:endCxn id="135" idx="1"/>
          </p:cNvCxnSpPr>
          <p:nvPr/>
        </p:nvCxnSpPr>
        <p:spPr>
          <a:xfrm>
            <a:off x="3646679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Rounded Rectangle 132"/>
          <p:cNvSpPr/>
          <p:nvPr/>
        </p:nvSpPr>
        <p:spPr>
          <a:xfrm>
            <a:off x="3859434" y="1504581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59434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859434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900760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41" name="Shape 432"/>
          <p:cNvCxnSpPr>
            <a:endCxn id="145" idx="1"/>
          </p:cNvCxnSpPr>
          <p:nvPr/>
        </p:nvCxnSpPr>
        <p:spPr>
          <a:xfrm flipV="1">
            <a:off x="4840138" y="1871795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432"/>
          <p:cNvCxnSpPr>
            <a:endCxn id="146" idx="1"/>
          </p:cNvCxnSpPr>
          <p:nvPr/>
        </p:nvCxnSpPr>
        <p:spPr>
          <a:xfrm>
            <a:off x="4840138" y="2872933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411"/>
          <p:cNvCxnSpPr/>
          <p:nvPr/>
        </p:nvCxnSpPr>
        <p:spPr>
          <a:xfrm flipV="1">
            <a:off x="4840137" y="1506037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432"/>
          <p:cNvCxnSpPr>
            <a:endCxn id="147" idx="1"/>
          </p:cNvCxnSpPr>
          <p:nvPr/>
        </p:nvCxnSpPr>
        <p:spPr>
          <a:xfrm>
            <a:off x="4840138" y="3886996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Rounded Rectangle 144"/>
          <p:cNvSpPr/>
          <p:nvPr/>
        </p:nvSpPr>
        <p:spPr>
          <a:xfrm>
            <a:off x="5052893" y="1506035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5052893" y="250717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5052893" y="3521236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094219" y="152920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7235" y="1430915"/>
            <a:ext cx="3124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Rotating GC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 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Anytime,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ea typeface="ＭＳ ゴシック"/>
                <a:cs typeface="Gill Sans"/>
              </a:rPr>
              <a:t>at most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plane per plane group can perform GC</a:t>
            </a:r>
          </a:p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603" y="1097972"/>
            <a:ext cx="1486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Postpone!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21467" y="1504581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6303" y="1670286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3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4" grpId="0"/>
      <p:bldP spid="54" grpId="0" animBg="1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30" name="Shape 432"/>
          <p:cNvCxnSpPr>
            <a:endCxn id="51" idx="1"/>
          </p:cNvCxnSpPr>
          <p:nvPr/>
        </p:nvCxnSpPr>
        <p:spPr>
          <a:xfrm flipV="1">
            <a:off x="1263896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432"/>
          <p:cNvCxnSpPr>
            <a:endCxn id="52" idx="1"/>
          </p:cNvCxnSpPr>
          <p:nvPr/>
        </p:nvCxnSpPr>
        <p:spPr>
          <a:xfrm flipV="1">
            <a:off x="1263891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411"/>
          <p:cNvCxnSpPr/>
          <p:nvPr/>
        </p:nvCxnSpPr>
        <p:spPr>
          <a:xfrm flipV="1">
            <a:off x="1263891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432"/>
          <p:cNvCxnSpPr>
            <a:endCxn id="53" idx="1"/>
          </p:cNvCxnSpPr>
          <p:nvPr/>
        </p:nvCxnSpPr>
        <p:spPr>
          <a:xfrm>
            <a:off x="1263896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Rounded Rectangle 50"/>
          <p:cNvSpPr/>
          <p:nvPr/>
        </p:nvSpPr>
        <p:spPr>
          <a:xfrm>
            <a:off x="1476651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76651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476651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7977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117" name="Shape 432"/>
          <p:cNvCxnSpPr>
            <a:endCxn id="121" idx="1"/>
          </p:cNvCxnSpPr>
          <p:nvPr/>
        </p:nvCxnSpPr>
        <p:spPr>
          <a:xfrm flipV="1">
            <a:off x="2454487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432"/>
          <p:cNvCxnSpPr>
            <a:endCxn id="122" idx="1"/>
          </p:cNvCxnSpPr>
          <p:nvPr/>
        </p:nvCxnSpPr>
        <p:spPr>
          <a:xfrm flipV="1">
            <a:off x="2454482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411"/>
          <p:cNvCxnSpPr/>
          <p:nvPr/>
        </p:nvCxnSpPr>
        <p:spPr>
          <a:xfrm flipV="1">
            <a:off x="2454486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432"/>
          <p:cNvCxnSpPr>
            <a:endCxn id="123" idx="1"/>
          </p:cNvCxnSpPr>
          <p:nvPr/>
        </p:nvCxnSpPr>
        <p:spPr>
          <a:xfrm>
            <a:off x="2454487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Rounded Rectangle 120"/>
          <p:cNvSpPr/>
          <p:nvPr/>
        </p:nvSpPr>
        <p:spPr>
          <a:xfrm>
            <a:off x="2667242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667242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667242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708568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129" name="Shape 432"/>
          <p:cNvCxnSpPr>
            <a:endCxn id="133" idx="1"/>
          </p:cNvCxnSpPr>
          <p:nvPr/>
        </p:nvCxnSpPr>
        <p:spPr>
          <a:xfrm flipV="1">
            <a:off x="3646679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432"/>
          <p:cNvCxnSpPr>
            <a:endCxn id="134" idx="1"/>
          </p:cNvCxnSpPr>
          <p:nvPr/>
        </p:nvCxnSpPr>
        <p:spPr>
          <a:xfrm flipV="1">
            <a:off x="3646674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411"/>
          <p:cNvCxnSpPr/>
          <p:nvPr/>
        </p:nvCxnSpPr>
        <p:spPr>
          <a:xfrm flipV="1">
            <a:off x="3646678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432"/>
          <p:cNvCxnSpPr>
            <a:endCxn id="135" idx="1"/>
          </p:cNvCxnSpPr>
          <p:nvPr/>
        </p:nvCxnSpPr>
        <p:spPr>
          <a:xfrm>
            <a:off x="3646679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Rounded Rectangle 132"/>
          <p:cNvSpPr/>
          <p:nvPr/>
        </p:nvSpPr>
        <p:spPr>
          <a:xfrm>
            <a:off x="3859434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59434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859434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900760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41" name="Shape 432"/>
          <p:cNvCxnSpPr>
            <a:endCxn id="145" idx="1"/>
          </p:cNvCxnSpPr>
          <p:nvPr/>
        </p:nvCxnSpPr>
        <p:spPr>
          <a:xfrm flipV="1">
            <a:off x="4840138" y="1871795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432"/>
          <p:cNvCxnSpPr>
            <a:endCxn id="146" idx="1"/>
          </p:cNvCxnSpPr>
          <p:nvPr/>
        </p:nvCxnSpPr>
        <p:spPr>
          <a:xfrm>
            <a:off x="4840138" y="2872933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411"/>
          <p:cNvCxnSpPr/>
          <p:nvPr/>
        </p:nvCxnSpPr>
        <p:spPr>
          <a:xfrm flipV="1">
            <a:off x="4840137" y="1506037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432"/>
          <p:cNvCxnSpPr>
            <a:endCxn id="147" idx="1"/>
          </p:cNvCxnSpPr>
          <p:nvPr/>
        </p:nvCxnSpPr>
        <p:spPr>
          <a:xfrm>
            <a:off x="4840138" y="3886996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Rounded Rectangle 144"/>
          <p:cNvSpPr/>
          <p:nvPr/>
        </p:nvSpPr>
        <p:spPr>
          <a:xfrm>
            <a:off x="5052893" y="1506035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5052893" y="250717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5052893" y="3521236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094219" y="152920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7235" y="1430915"/>
            <a:ext cx="3124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Rotating GC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 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Anytime,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ea typeface="ＭＳ ゴシック"/>
                <a:cs typeface="Gill Sans"/>
              </a:rPr>
              <a:t>at most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plane per plane group can perform GC</a:t>
            </a:r>
          </a:p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7262" y="897917"/>
            <a:ext cx="1391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Rotating!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21467" y="1504581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6303" y="1670286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33" grpId="0" animBg="1"/>
      <p:bldP spid="133" grpId="1" animBg="1"/>
      <p:bldP spid="145" grpId="0" animBg="1"/>
      <p:bldP spid="14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30" name="Shape 432"/>
          <p:cNvCxnSpPr>
            <a:endCxn id="51" idx="1"/>
          </p:cNvCxnSpPr>
          <p:nvPr/>
        </p:nvCxnSpPr>
        <p:spPr>
          <a:xfrm flipV="1">
            <a:off x="1263896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432"/>
          <p:cNvCxnSpPr>
            <a:endCxn id="52" idx="1"/>
          </p:cNvCxnSpPr>
          <p:nvPr/>
        </p:nvCxnSpPr>
        <p:spPr>
          <a:xfrm flipV="1">
            <a:off x="1263891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411"/>
          <p:cNvCxnSpPr/>
          <p:nvPr/>
        </p:nvCxnSpPr>
        <p:spPr>
          <a:xfrm flipV="1">
            <a:off x="1263891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432"/>
          <p:cNvCxnSpPr>
            <a:endCxn id="53" idx="1"/>
          </p:cNvCxnSpPr>
          <p:nvPr/>
        </p:nvCxnSpPr>
        <p:spPr>
          <a:xfrm>
            <a:off x="1263896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Rounded Rectangle 50"/>
          <p:cNvSpPr/>
          <p:nvPr/>
        </p:nvSpPr>
        <p:spPr>
          <a:xfrm>
            <a:off x="1476651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76651" y="2505719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476651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7977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117" name="Shape 432"/>
          <p:cNvCxnSpPr>
            <a:endCxn id="121" idx="1"/>
          </p:cNvCxnSpPr>
          <p:nvPr/>
        </p:nvCxnSpPr>
        <p:spPr>
          <a:xfrm flipV="1">
            <a:off x="2454487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432"/>
          <p:cNvCxnSpPr>
            <a:endCxn id="122" idx="1"/>
          </p:cNvCxnSpPr>
          <p:nvPr/>
        </p:nvCxnSpPr>
        <p:spPr>
          <a:xfrm flipV="1">
            <a:off x="2454482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411"/>
          <p:cNvCxnSpPr/>
          <p:nvPr/>
        </p:nvCxnSpPr>
        <p:spPr>
          <a:xfrm flipV="1">
            <a:off x="2454486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432"/>
          <p:cNvCxnSpPr>
            <a:endCxn id="123" idx="1"/>
          </p:cNvCxnSpPr>
          <p:nvPr/>
        </p:nvCxnSpPr>
        <p:spPr>
          <a:xfrm>
            <a:off x="2454487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Rounded Rectangle 120"/>
          <p:cNvSpPr/>
          <p:nvPr/>
        </p:nvSpPr>
        <p:spPr>
          <a:xfrm>
            <a:off x="2667242" y="150458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667242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667242" y="3519782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708568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129" name="Shape 432"/>
          <p:cNvCxnSpPr>
            <a:endCxn id="133" idx="1"/>
          </p:cNvCxnSpPr>
          <p:nvPr/>
        </p:nvCxnSpPr>
        <p:spPr>
          <a:xfrm flipV="1">
            <a:off x="3646679" y="187034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432"/>
          <p:cNvCxnSpPr>
            <a:endCxn id="134" idx="1"/>
          </p:cNvCxnSpPr>
          <p:nvPr/>
        </p:nvCxnSpPr>
        <p:spPr>
          <a:xfrm flipV="1">
            <a:off x="3646674" y="287148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411"/>
          <p:cNvCxnSpPr/>
          <p:nvPr/>
        </p:nvCxnSpPr>
        <p:spPr>
          <a:xfrm flipV="1">
            <a:off x="3646678" y="1504583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432"/>
          <p:cNvCxnSpPr>
            <a:endCxn id="135" idx="1"/>
          </p:cNvCxnSpPr>
          <p:nvPr/>
        </p:nvCxnSpPr>
        <p:spPr>
          <a:xfrm>
            <a:off x="3646679" y="3885542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Rounded Rectangle 132"/>
          <p:cNvSpPr/>
          <p:nvPr/>
        </p:nvSpPr>
        <p:spPr>
          <a:xfrm>
            <a:off x="3859434" y="1504581"/>
            <a:ext cx="731520" cy="731520"/>
          </a:xfrm>
          <a:prstGeom prst="roundRect">
            <a:avLst/>
          </a:prstGeom>
          <a:solidFill>
            <a:srgbClr val="FF0000"/>
          </a:solidFill>
          <a:ln w="127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859434" y="2505719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859434" y="3519782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900760" y="1527747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41" name="Shape 432"/>
          <p:cNvCxnSpPr>
            <a:endCxn id="145" idx="1"/>
          </p:cNvCxnSpPr>
          <p:nvPr/>
        </p:nvCxnSpPr>
        <p:spPr>
          <a:xfrm flipV="1">
            <a:off x="4840138" y="1871795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432"/>
          <p:cNvCxnSpPr>
            <a:endCxn id="146" idx="1"/>
          </p:cNvCxnSpPr>
          <p:nvPr/>
        </p:nvCxnSpPr>
        <p:spPr>
          <a:xfrm>
            <a:off x="4840138" y="2872933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411"/>
          <p:cNvCxnSpPr/>
          <p:nvPr/>
        </p:nvCxnSpPr>
        <p:spPr>
          <a:xfrm flipV="1">
            <a:off x="4840137" y="1506037"/>
            <a:ext cx="1" cy="2746721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432"/>
          <p:cNvCxnSpPr>
            <a:endCxn id="147" idx="1"/>
          </p:cNvCxnSpPr>
          <p:nvPr/>
        </p:nvCxnSpPr>
        <p:spPr>
          <a:xfrm>
            <a:off x="4840138" y="3886996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Rounded Rectangle 144"/>
          <p:cNvSpPr/>
          <p:nvPr/>
        </p:nvSpPr>
        <p:spPr>
          <a:xfrm>
            <a:off x="5052893" y="1506035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5052893" y="250717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5052893" y="3521236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5094219" y="1529201"/>
            <a:ext cx="6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0,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,2</a:t>
            </a:r>
            <a:endParaRPr lang="en-US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7235" y="1430918"/>
            <a:ext cx="31242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Rotating GC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 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Gill Sans"/>
                <a:ea typeface="ＭＳ ゴシック"/>
                <a:cs typeface="Gill Sans"/>
              </a:rPr>
              <a:t>Anytime,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ea typeface="ＭＳ ゴシック"/>
                <a:cs typeface="Gill Sans"/>
              </a:rPr>
              <a:t>at most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plane per plane group can perform GC</a:t>
            </a:r>
          </a:p>
          <a:p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Gill Sans"/>
                <a:cs typeface="Gill Sans"/>
              </a:rPr>
              <a:t>Concurrent GCs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 in </a:t>
            </a:r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different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 PGs are permitted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.</a:t>
            </a:r>
            <a:endParaRPr lang="en-US" sz="2000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21467" y="1504581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6303" y="1670286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0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39146" y="2500013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23222" y="3516984"/>
            <a:ext cx="4562946" cy="3643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303" y="2664263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1048" y="3681234"/>
            <a:ext cx="6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PG</a:t>
            </a:r>
            <a:r>
              <a:rPr lang="en-US" sz="2000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5831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trs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8" y="940775"/>
            <a:ext cx="5256000" cy="370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1524" y="0"/>
            <a:ext cx="802632" cy="337642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8" name="Picture 27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37" y="941041"/>
            <a:ext cx="5256000" cy="3704400"/>
          </a:xfrm>
          <a:prstGeom prst="rect">
            <a:avLst/>
          </a:prstGeom>
        </p:spPr>
      </p:pic>
      <p:pic>
        <p:nvPicPr>
          <p:cNvPr id="72" name="Picture 71" descr="Clipart-magnifying-glass-clipart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06" y="800923"/>
            <a:ext cx="1168400" cy="11684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911989" y="842133"/>
            <a:ext cx="573380" cy="2437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09166" y="605586"/>
            <a:ext cx="171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"/>
                <a:cs typeface="Gill Sans"/>
              </a:rPr>
              <a:t>+Rotating GC</a:t>
            </a:r>
            <a:endParaRPr lang="en-US" sz="20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687" y="2285627"/>
            <a:ext cx="3234021" cy="283154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600" i="1" dirty="0" smtClean="0">
                <a:solidFill>
                  <a:schemeClr val="bg1"/>
                </a:solidFill>
                <a:latin typeface="Gill Sans"/>
                <a:cs typeface="Gill Sans"/>
              </a:rPr>
              <a:t>Why still tiny tails?</a:t>
            </a:r>
          </a:p>
          <a:p>
            <a:pPr>
              <a:buClr>
                <a:srgbClr val="800000"/>
              </a:buClr>
            </a:pPr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Small/partial-stripe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read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pPr>
              <a:buClr>
                <a:srgbClr val="800000"/>
              </a:buClr>
            </a:pP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Sometimes </a:t>
            </a:r>
            <a:r>
              <a:rPr lang="en-US" sz="23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may be better to </a:t>
            </a:r>
            <a:r>
              <a:rPr lang="en-US" sz="2300" b="1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wait for GC</a:t>
            </a:r>
            <a:r>
              <a:rPr lang="en-US" sz="2300" i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than adding extra reads/contentions!</a:t>
            </a:r>
            <a:endParaRPr lang="en-US" sz="23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buClr>
                <a:srgbClr val="800000"/>
              </a:buClr>
            </a:pP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12834" y="909718"/>
            <a:ext cx="5580257" cy="3808685"/>
            <a:chOff x="1868677" y="1271358"/>
            <a:chExt cx="5323762" cy="3396451"/>
          </a:xfrm>
        </p:grpSpPr>
        <p:grpSp>
          <p:nvGrpSpPr>
            <p:cNvPr id="31" name="Group 30"/>
            <p:cNvGrpSpPr/>
            <p:nvPr/>
          </p:nvGrpSpPr>
          <p:grpSpPr>
            <a:xfrm>
              <a:off x="1868677" y="1271358"/>
              <a:ext cx="5323762" cy="3380259"/>
              <a:chOff x="1868677" y="1271358"/>
              <a:chExt cx="5323762" cy="338025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868677" y="1271358"/>
                <a:ext cx="5323762" cy="3380259"/>
                <a:chOff x="1868677" y="1271358"/>
                <a:chExt cx="5323762" cy="338025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868677" y="1271358"/>
                  <a:ext cx="880533" cy="329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100%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928692" y="4094535"/>
                  <a:ext cx="765414" cy="329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95%</a:t>
                  </a:r>
                  <a:endParaRPr lang="en-US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453470" y="4349707"/>
                  <a:ext cx="880533" cy="301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0.3ms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506642" y="4338452"/>
                  <a:ext cx="685797" cy="30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80ms</a:t>
                  </a:r>
                  <a:endParaRPr lang="en-US" sz="1600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 rot="16200000">
                <a:off x="1397394" y="2583875"/>
                <a:ext cx="1656332" cy="352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CDF (Percentile)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18113" y="4338452"/>
              <a:ext cx="1099346" cy="32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Latency</a:t>
              </a:r>
              <a:endParaRPr lang="en-US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3911993" y="1085917"/>
            <a:ext cx="1" cy="311084"/>
          </a:xfrm>
          <a:prstGeom prst="straightConnector1">
            <a:avLst/>
          </a:prstGeom>
          <a:ln w="38100">
            <a:solidFill>
              <a:srgbClr val="00FF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38392" y="744087"/>
            <a:ext cx="11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FF00"/>
                </a:solidFill>
                <a:latin typeface="Gill Sans"/>
                <a:cs typeface="Gill Sans"/>
              </a:rPr>
              <a:t>0</a:t>
            </a:r>
            <a:r>
              <a:rPr lang="en-US" sz="2800" b="1" i="1" dirty="0" smtClean="0">
                <a:solidFill>
                  <a:srgbClr val="00FF00"/>
                </a:solidFill>
                <a:latin typeface="Gill Sans"/>
                <a:cs typeface="Gill Sans"/>
              </a:rPr>
              <a:t>.5</a:t>
            </a:r>
            <a:r>
              <a:rPr lang="en-US" sz="2800" b="1" dirty="0" smtClean="0">
                <a:solidFill>
                  <a:srgbClr val="00FF00"/>
                </a:solidFill>
                <a:latin typeface="Gill Sans"/>
                <a:cs typeface="Gill Sans"/>
              </a:rPr>
              <a:t>%</a:t>
            </a:r>
            <a:endParaRPr lang="en-US" sz="2800" b="1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079148" y="541191"/>
            <a:ext cx="1330358" cy="301483"/>
          </a:xfrm>
          <a:custGeom>
            <a:avLst/>
            <a:gdLst>
              <a:gd name="connsiteX0" fmla="*/ 1075266 w 1075266"/>
              <a:gd name="connsiteY0" fmla="*/ 99709 h 260576"/>
              <a:gd name="connsiteX1" fmla="*/ 508000 w 1075266"/>
              <a:gd name="connsiteY1" fmla="*/ 6576 h 260576"/>
              <a:gd name="connsiteX2" fmla="*/ 0 w 1075266"/>
              <a:gd name="connsiteY2" fmla="*/ 260576 h 2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6" h="260576">
                <a:moveTo>
                  <a:pt x="1075266" y="99709"/>
                </a:moveTo>
                <a:cubicBezTo>
                  <a:pt x="881238" y="39737"/>
                  <a:pt x="687211" y="-20235"/>
                  <a:pt x="508000" y="6576"/>
                </a:cubicBezTo>
                <a:cubicBezTo>
                  <a:pt x="328789" y="33387"/>
                  <a:pt x="0" y="260576"/>
                  <a:pt x="0" y="260576"/>
                </a:cubicBezTo>
              </a:path>
            </a:pathLst>
          </a:custGeom>
          <a:ln>
            <a:solidFill>
              <a:schemeClr val="tx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creen Shot 2017-02-26 at 21.21.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" y="529524"/>
            <a:ext cx="1092073" cy="950380"/>
          </a:xfrm>
          <a:prstGeom prst="rect">
            <a:avLst/>
          </a:prstGeom>
        </p:spPr>
      </p:pic>
      <p:sp>
        <p:nvSpPr>
          <p:cNvPr id="37" name="Oval Callout 36"/>
          <p:cNvSpPr/>
          <p:nvPr/>
        </p:nvSpPr>
        <p:spPr>
          <a:xfrm rot="20503152">
            <a:off x="565053" y="1455302"/>
            <a:ext cx="1954941" cy="790737"/>
          </a:xfrm>
          <a:prstGeom prst="wedgeEllipseCallout">
            <a:avLst>
              <a:gd name="adj1" fmla="val 13789"/>
              <a:gd name="adj2" fmla="val -132839"/>
            </a:avLst>
          </a:prstGeom>
          <a:solidFill>
            <a:schemeClr val="tx1"/>
          </a:solidFill>
          <a:ln w="1079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</a:rPr>
              <a:t>Tiny tail!</a:t>
            </a:r>
            <a:endParaRPr lang="en-US" sz="20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10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3" grpId="1"/>
      <p:bldP spid="27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q"/>
            </a:pPr>
            <a:r>
              <a:rPr lang="en-US" sz="3000" b="1" dirty="0" smtClean="0">
                <a:solidFill>
                  <a:schemeClr val="bg1"/>
                </a:solidFill>
              </a:rPr>
              <a:t>Tiny-Tail Flash Design</a:t>
            </a:r>
            <a:endParaRPr lang="en-US" sz="3000" b="1" dirty="0">
              <a:solidFill>
                <a:schemeClr val="bg1"/>
              </a:solidFill>
            </a:endParaRP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Plane-Blocking GC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GC-Tolerant Read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Rotating GC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GC-Tolerant Flush </a:t>
            </a:r>
            <a:r>
              <a:rPr lang="en-US" sz="1600" dirty="0" smtClean="0"/>
              <a:t>(in paper)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Evaluation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Limitations</a:t>
            </a:r>
          </a:p>
          <a:p>
            <a:pPr lvl="1">
              <a:buFont typeface="Wingdings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conclusion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6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b="1" dirty="0" err="1" smtClean="0"/>
              <a:t>SSDsim</a:t>
            </a:r>
            <a:r>
              <a:rPr lang="en-US" sz="2600" dirty="0" smtClean="0"/>
              <a:t> (</a:t>
            </a:r>
            <a:r>
              <a:rPr lang="en-US" sz="2600" i="1" dirty="0" smtClean="0"/>
              <a:t>~2500 LOC</a:t>
            </a:r>
            <a:r>
              <a:rPr lang="en-US" sz="2600" dirty="0" smtClean="0"/>
              <a:t>)</a:t>
            </a:r>
          </a:p>
          <a:p>
            <a:pPr lvl="1"/>
            <a:r>
              <a:rPr lang="en-US" sz="2000" i="1" dirty="0" smtClean="0"/>
              <a:t>Device simulator</a:t>
            </a:r>
          </a:p>
          <a:p>
            <a:r>
              <a:rPr lang="en-US" sz="2600" b="1" dirty="0" smtClean="0"/>
              <a:t>VSSIM </a:t>
            </a:r>
            <a:r>
              <a:rPr lang="en-US" sz="2600" dirty="0" smtClean="0"/>
              <a:t>(</a:t>
            </a:r>
            <a:r>
              <a:rPr lang="en-US" sz="2600" i="1" dirty="0" smtClean="0"/>
              <a:t>~900 LOC</a:t>
            </a:r>
            <a:r>
              <a:rPr lang="en-US" sz="2600" dirty="0" smtClean="0"/>
              <a:t>)</a:t>
            </a:r>
          </a:p>
          <a:p>
            <a:pPr lvl="1"/>
            <a:r>
              <a:rPr lang="en-US" sz="2000" i="1" dirty="0" smtClean="0"/>
              <a:t>QEMU</a:t>
            </a:r>
            <a:r>
              <a:rPr lang="en-US" sz="2000" i="1" dirty="0"/>
              <a:t>/KVM-</a:t>
            </a:r>
            <a:r>
              <a:rPr lang="en-US" sz="2000" i="1" dirty="0" smtClean="0"/>
              <a:t>based</a:t>
            </a:r>
          </a:p>
          <a:p>
            <a:pPr lvl="1"/>
            <a:r>
              <a:rPr lang="en-US" sz="2000" i="1" dirty="0"/>
              <a:t>R</a:t>
            </a:r>
            <a:r>
              <a:rPr lang="en-US" sz="2000" i="1" dirty="0" smtClean="0"/>
              <a:t>un Linux and applications</a:t>
            </a:r>
            <a:endParaRPr lang="en-US" sz="2600" i="1" dirty="0" smtClean="0"/>
          </a:p>
          <a:p>
            <a:r>
              <a:rPr lang="en-US" sz="2600" b="1" dirty="0" err="1" smtClean="0"/>
              <a:t>OpenSSD</a:t>
            </a:r>
            <a:r>
              <a:rPr lang="en-US" sz="2600" b="1" dirty="0" smtClean="0"/>
              <a:t> </a:t>
            </a:r>
            <a:endParaRPr lang="en-US" sz="2600" dirty="0" smtClean="0"/>
          </a:p>
          <a:p>
            <a:pPr lvl="1"/>
            <a:r>
              <a:rPr lang="en-US" sz="2000" i="1" dirty="0" smtClean="0"/>
              <a:t>Many </a:t>
            </a:r>
            <a:r>
              <a:rPr lang="en-US" sz="2000" i="1" dirty="0"/>
              <a:t>limitations of the simple programming </a:t>
            </a:r>
            <a:r>
              <a:rPr lang="en-US" sz="2000" i="1" dirty="0" smtClean="0"/>
              <a:t>model</a:t>
            </a:r>
          </a:p>
          <a:p>
            <a:r>
              <a:rPr lang="en-US" sz="2600" dirty="0" smtClean="0"/>
              <a:t>Future: </a:t>
            </a:r>
            <a:r>
              <a:rPr lang="en-US" sz="2600" dirty="0" err="1" smtClean="0"/>
              <a:t>ttFlash</a:t>
            </a:r>
            <a:r>
              <a:rPr lang="en-US" sz="2600" dirty="0" smtClean="0"/>
              <a:t> on </a:t>
            </a:r>
            <a:r>
              <a:rPr lang="en-US" sz="2600" b="1" dirty="0" err="1" smtClean="0"/>
              <a:t>OpenChannel</a:t>
            </a:r>
            <a:r>
              <a:rPr lang="en-US" sz="2600" b="1" dirty="0" smtClean="0"/>
              <a:t> SSD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600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5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Simulator: </a:t>
            </a:r>
            <a:r>
              <a:rPr lang="en-US" sz="2600" b="1" dirty="0" err="1" smtClean="0"/>
              <a:t>SSDsim</a:t>
            </a:r>
            <a:r>
              <a:rPr lang="en-US" sz="2600" dirty="0" smtClean="0"/>
              <a:t> (verified against hardware)</a:t>
            </a:r>
          </a:p>
          <a:p>
            <a:r>
              <a:rPr lang="en-US" sz="2600" dirty="0" smtClean="0"/>
              <a:t>Workload: 6 real-world traces from Microsoft Windows</a:t>
            </a:r>
          </a:p>
          <a:p>
            <a:r>
              <a:rPr lang="en-US" sz="2600" dirty="0" smtClean="0"/>
              <a:t>Settings and SSD parameters:</a:t>
            </a:r>
          </a:p>
          <a:p>
            <a:pPr lvl="1"/>
            <a:r>
              <a:rPr lang="en-US" sz="2000" dirty="0" smtClean="0"/>
              <a:t>SSD size: 256GB,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lane group width = 8 planes </a:t>
            </a:r>
            <a:r>
              <a:rPr lang="en-US" sz="2000" dirty="0" smtClean="0"/>
              <a:t>(1 parity, 7 data)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6" name="Picture 5" descr="Screen Shot 2017-02-19 at 16.0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46" y="3158107"/>
            <a:ext cx="4417221" cy="1996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6846" y="3420533"/>
            <a:ext cx="2190488" cy="376767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022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9533" y="1321078"/>
            <a:ext cx="4381371" cy="3250580"/>
            <a:chOff x="279529" y="1321078"/>
            <a:chExt cx="4381371" cy="3250580"/>
          </a:xfrm>
        </p:grpSpPr>
        <p:grpSp>
          <p:nvGrpSpPr>
            <p:cNvPr id="33" name="Group 32"/>
            <p:cNvGrpSpPr/>
            <p:nvPr/>
          </p:nvGrpSpPr>
          <p:grpSpPr>
            <a:xfrm>
              <a:off x="279529" y="1329229"/>
              <a:ext cx="4381371" cy="3222274"/>
              <a:chOff x="1875792" y="1294592"/>
              <a:chExt cx="5229485" cy="3413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75792" y="1295178"/>
                <a:ext cx="880533" cy="39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100%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28692" y="4094535"/>
                <a:ext cx="765414" cy="39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Gill Sans"/>
                    <a:cs typeface="Gill Sans"/>
                  </a:rPr>
                  <a:t>95%</a:t>
                </a:r>
                <a:endParaRPr lang="en-US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  <p:pic>
            <p:nvPicPr>
              <p:cNvPr id="42" name="Picture 41" descr="dtrs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8364" y="1294592"/>
                <a:ext cx="4741333" cy="3318934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448037" y="4349708"/>
                <a:ext cx="880533" cy="35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0.3ms</a:t>
                </a:r>
                <a:endParaRPr lang="en-US" sz="1600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35361" y="4338452"/>
                <a:ext cx="769916" cy="35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80ms</a:t>
                </a:r>
                <a:endParaRPr lang="en-US" sz="1600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325756" y="4202326"/>
              <a:ext cx="92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Latency</a:t>
              </a:r>
              <a:endParaRPr lang="en-US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44" name="Picture 43" descr="dtrs.ep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7" y="1321078"/>
              <a:ext cx="3970800" cy="3132000"/>
            </a:xfrm>
            <a:prstGeom prst="rect">
              <a:avLst/>
            </a:prstGeom>
          </p:spPr>
        </p:pic>
      </p:grpSp>
      <p:pic>
        <p:nvPicPr>
          <p:cNvPr id="45" name="Picture 44" descr="dtrs.eps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7" y="1320800"/>
            <a:ext cx="3970800" cy="3132000"/>
          </a:xfrm>
          <a:prstGeom prst="rect">
            <a:avLst/>
          </a:prstGeom>
        </p:spPr>
      </p:pic>
      <p:pic>
        <p:nvPicPr>
          <p:cNvPr id="50" name="Picture 49" descr="dtrs.eps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7" y="1329968"/>
            <a:ext cx="3970800" cy="3132000"/>
          </a:xfrm>
          <a:prstGeom prst="rect">
            <a:avLst/>
          </a:prstGeom>
        </p:spPr>
      </p:pic>
      <p:pic>
        <p:nvPicPr>
          <p:cNvPr id="54" name="Picture 53" descr="dtrs.eps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0" y="1329229"/>
            <a:ext cx="3970800" cy="313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9281" y="1037954"/>
            <a:ext cx="88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 rot="20852301">
            <a:off x="1231149" y="2031981"/>
            <a:ext cx="191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Gill Sans"/>
                <a:cs typeface="Gill Sans"/>
              </a:rPr>
              <a:t>+Plane-Blocking</a:t>
            </a:r>
            <a:endParaRPr lang="en-US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 rot="21384320">
            <a:off x="975346" y="1575181"/>
            <a:ext cx="236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Gill Sans"/>
                <a:cs typeface="Gill Sans"/>
              </a:rPr>
              <a:t>+GC-Tolerant Read</a:t>
            </a:r>
            <a:endParaRPr lang="en-US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2313" y="1060300"/>
            <a:ext cx="17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+Rotating GC</a:t>
            </a:r>
            <a:endParaRPr lang="en-US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60121" y="1305314"/>
            <a:ext cx="582192" cy="1311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-312465" y="2587471"/>
            <a:ext cx="178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CDF (Percentile)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9529" y="516067"/>
            <a:ext cx="598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Developer Tools Release Server Trace </a:t>
            </a:r>
            <a:endParaRPr lang="en-US" sz="2000" b="1" dirty="0">
              <a:solidFill>
                <a:schemeClr val="bg1"/>
              </a:solidFill>
              <a:latin typeface="Gill Sans"/>
              <a:cs typeface="Gill Sans"/>
              <a:sym typeface="Wingdings"/>
            </a:endParaRPr>
          </a:p>
        </p:txBody>
      </p:sp>
      <p:pic>
        <p:nvPicPr>
          <p:cNvPr id="10" name="Picture 9" descr="dtrs.eps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320800"/>
            <a:ext cx="3970800" cy="3132000"/>
          </a:xfrm>
          <a:prstGeom prst="rect">
            <a:avLst/>
          </a:prstGeom>
        </p:spPr>
      </p:pic>
      <p:cxnSp>
        <p:nvCxnSpPr>
          <p:cNvPr id="34" name="Shape 411"/>
          <p:cNvCxnSpPr/>
          <p:nvPr/>
        </p:nvCxnSpPr>
        <p:spPr>
          <a:xfrm flipH="1">
            <a:off x="4978402" y="1511300"/>
            <a:ext cx="3539067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50000"/>
              </a:schemeClr>
            </a:solidFill>
            <a:prstDash val="sysDash"/>
            <a:round/>
            <a:headEnd type="none" w="lg" len="lg"/>
            <a:tailEnd type="none" w="lg" len="lg"/>
          </a:ln>
        </p:spPr>
      </p:cxnSp>
      <p:sp>
        <p:nvSpPr>
          <p:cNvPr id="48" name="TextBox 47"/>
          <p:cNvSpPr txBox="1"/>
          <p:nvPr/>
        </p:nvSpPr>
        <p:spPr>
          <a:xfrm rot="20351419">
            <a:off x="2206610" y="2595024"/>
            <a:ext cx="9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49334" y="1189011"/>
            <a:ext cx="17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99.99th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7409" y="1037954"/>
            <a:ext cx="10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7011" y="2054343"/>
            <a:ext cx="3763166" cy="369332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Result: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07011" y="2403654"/>
            <a:ext cx="3763166" cy="1015663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99.99</a:t>
            </a:r>
            <a:r>
              <a:rPr lang="en-US" sz="200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percentile: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</a:rPr>
              <a:t>3x    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than </a:t>
            </a:r>
            <a:r>
              <a:rPr lang="en-US" sz="2000" i="1" dirty="0" err="1">
                <a:solidFill>
                  <a:schemeClr val="bg1"/>
                </a:solidFill>
                <a:latin typeface="Gill Sans"/>
                <a:cs typeface="Gill Sans"/>
              </a:rPr>
              <a:t>NoGC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138x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than </a:t>
            </a:r>
            <a:r>
              <a:rPr lang="en-US" sz="200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NoG</a:t>
            </a:r>
            <a:r>
              <a:rPr lang="en-US" sz="2000" i="1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35217" y="1255222"/>
            <a:ext cx="582192" cy="13115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3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5" grpId="0"/>
      <p:bldP spid="48" grpId="0"/>
      <p:bldP spid="35" grpId="0"/>
      <p:bldP spid="36" grpId="0"/>
      <p:bldP spid="43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lmb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4" y="2460294"/>
            <a:ext cx="2316551" cy="1943329"/>
          </a:xfrm>
          <a:prstGeom prst="rect">
            <a:avLst/>
          </a:prstGeom>
        </p:spPr>
      </p:pic>
      <p:pic>
        <p:nvPicPr>
          <p:cNvPr id="6" name="Picture 5" descr="exc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82" y="654845"/>
            <a:ext cx="2316552" cy="1943329"/>
          </a:xfrm>
          <a:prstGeom prst="rect">
            <a:avLst/>
          </a:prstGeom>
        </p:spPr>
      </p:pic>
      <p:pic>
        <p:nvPicPr>
          <p:cNvPr id="7" name="Picture 6" descr="msnf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60" y="2434893"/>
            <a:ext cx="2316550" cy="1943329"/>
          </a:xfrm>
          <a:prstGeom prst="rect">
            <a:avLst/>
          </a:prstGeom>
        </p:spPr>
      </p:pic>
      <p:pic>
        <p:nvPicPr>
          <p:cNvPr id="8" name="Picture 7" descr="tpc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14" y="2417161"/>
            <a:ext cx="2316551" cy="1943329"/>
          </a:xfrm>
          <a:prstGeom prst="rect">
            <a:avLst/>
          </a:prstGeom>
        </p:spPr>
      </p:pic>
      <p:pic>
        <p:nvPicPr>
          <p:cNvPr id="9" name="Picture 8" descr="dapp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44" y="677468"/>
            <a:ext cx="2316991" cy="1943697"/>
          </a:xfrm>
          <a:prstGeom prst="rect">
            <a:avLst/>
          </a:prstGeom>
        </p:spPr>
      </p:pic>
      <p:pic>
        <p:nvPicPr>
          <p:cNvPr id="10" name="Picture 9" descr="dtr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5" y="654845"/>
            <a:ext cx="2316551" cy="194332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346508">
            <a:off x="1583889" y="1189245"/>
            <a:ext cx="329671" cy="14620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346508">
            <a:off x="3890840" y="1276148"/>
            <a:ext cx="672643" cy="142002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346508">
            <a:off x="6224908" y="1223756"/>
            <a:ext cx="513775" cy="132751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3346508">
            <a:off x="1552452" y="3060965"/>
            <a:ext cx="614680" cy="13861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346508">
            <a:off x="3792623" y="3064738"/>
            <a:ext cx="583485" cy="14638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346508">
            <a:off x="6209826" y="3044009"/>
            <a:ext cx="595769" cy="138494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9980" y="364981"/>
            <a:ext cx="88534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Gill Sans"/>
                <a:cs typeface="Gill Sans"/>
              </a:rPr>
              <a:t>Evaluated on 6 windows workload traces with various characteristics</a:t>
            </a:r>
            <a:endParaRPr lang="en-US" sz="2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2721" y="4392927"/>
            <a:ext cx="677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Reduced blocked I/</a:t>
            </a:r>
            <a:r>
              <a:rPr lang="en-US" i="1" dirty="0" err="1" smtClean="0">
                <a:solidFill>
                  <a:schemeClr val="bg1"/>
                </a:solidFill>
                <a:latin typeface="Gill Sans"/>
                <a:cs typeface="Gill Sans"/>
              </a:rPr>
              <a:t>Os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 (total) from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 </a:t>
            </a:r>
            <a:r>
              <a:rPr lang="mr-IN" dirty="0" smtClean="0">
                <a:solidFill>
                  <a:srgbClr val="FF0000"/>
                </a:solidFill>
                <a:latin typeface="Gill Sans"/>
                <a:cs typeface="Gill Sans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% 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to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0.003 </a:t>
            </a:r>
            <a:r>
              <a:rPr lang="mr-IN" dirty="0" smtClean="0">
                <a:solidFill>
                  <a:srgbClr val="0000FF"/>
                </a:solidFill>
                <a:latin typeface="Gill Sans"/>
                <a:cs typeface="Gill Sans"/>
              </a:rPr>
              <a:t>–</a:t>
            </a:r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 0.05%</a:t>
            </a:r>
          </a:p>
          <a:p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99 –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99.99</a:t>
            </a:r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: 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1.0 </a:t>
            </a:r>
            <a:r>
              <a:rPr lang="mr-IN" dirty="0">
                <a:solidFill>
                  <a:srgbClr val="0000FF"/>
                </a:solidFill>
                <a:latin typeface="Gill Sans"/>
                <a:cs typeface="Gill Sans"/>
              </a:rPr>
              <a:t>–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 2.6x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slower</a:t>
            </a:r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for 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ttFlash</a:t>
            </a:r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5.6 </a:t>
            </a:r>
            <a:r>
              <a:rPr lang="mr-IN" dirty="0">
                <a:solidFill>
                  <a:srgbClr val="FF0000"/>
                </a:solidFill>
                <a:latin typeface="Gill Sans"/>
                <a:cs typeface="Gill Sans"/>
              </a:rPr>
              <a:t>–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 138.2x </a:t>
            </a:r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for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Base </a:t>
            </a:r>
            <a:endParaRPr lang="en-US" dirty="0" smtClean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0440" y="4398422"/>
            <a:ext cx="6450860" cy="6408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Evaluations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29014" y="1278142"/>
            <a:ext cx="4446876" cy="1574492"/>
            <a:chOff x="981182" y="1559213"/>
            <a:chExt cx="7468322" cy="2613913"/>
          </a:xfrm>
        </p:grpSpPr>
        <p:pic>
          <p:nvPicPr>
            <p:cNvPr id="19" name="Picture 18" descr="avg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82" y="1559213"/>
              <a:ext cx="7468322" cy="2613913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2333813" flipV="1">
              <a:off x="2071361" y="2500391"/>
              <a:ext cx="838571" cy="187079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4014237" flipV="1">
              <a:off x="3060168" y="2528868"/>
              <a:ext cx="1141870" cy="206307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2384495" flipV="1">
              <a:off x="5095558" y="2675088"/>
              <a:ext cx="938428" cy="193050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73954" flipV="1">
              <a:off x="6094855" y="2855603"/>
              <a:ext cx="938428" cy="193050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2250285" flipV="1">
              <a:off x="7059729" y="2831535"/>
              <a:ext cx="938428" cy="193050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52431" flipV="1">
              <a:off x="3961984" y="2855098"/>
              <a:ext cx="924052" cy="196396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277813" y="1160241"/>
            <a:ext cx="4021812" cy="3885694"/>
          </a:xfrm>
        </p:spPr>
        <p:txBody>
          <a:bodyPr>
            <a:normAutofit/>
          </a:bodyPr>
          <a:lstStyle/>
          <a:p>
            <a:r>
              <a:rPr lang="en-US" sz="2300" dirty="0" err="1">
                <a:sym typeface="Wingdings"/>
              </a:rPr>
              <a:t>F</a:t>
            </a:r>
            <a:r>
              <a:rPr lang="en-US" sz="2300" dirty="0" err="1" smtClean="0">
                <a:sym typeface="Wingdings"/>
              </a:rPr>
              <a:t>ilebench</a:t>
            </a:r>
            <a:r>
              <a:rPr lang="en-US" sz="2300" dirty="0" smtClean="0">
                <a:sym typeface="Wingdings"/>
              </a:rPr>
              <a:t> on </a:t>
            </a:r>
            <a:r>
              <a:rPr lang="en-US" sz="2300" dirty="0" err="1" smtClean="0">
                <a:sym typeface="Wingdings"/>
              </a:rPr>
              <a:t>VSSIM+ttFlash</a:t>
            </a:r>
            <a:endParaRPr lang="en-US" sz="2300" dirty="0" smtClean="0">
              <a:sym typeface="Wingdings"/>
            </a:endParaRPr>
          </a:p>
          <a:p>
            <a:pPr lvl="1"/>
            <a:r>
              <a:rPr lang="en-US" sz="2000" i="1" dirty="0" err="1" smtClean="0">
                <a:sym typeface="Wingdings"/>
              </a:rPr>
              <a:t>ttFlash</a:t>
            </a:r>
            <a:r>
              <a:rPr lang="en-US" sz="2000" i="1" dirty="0" smtClean="0">
                <a:sym typeface="Wingdings"/>
              </a:rPr>
              <a:t> achieves better average latency than base case</a:t>
            </a:r>
          </a:p>
          <a:p>
            <a:pPr marL="457200" lvl="1" indent="0">
              <a:buNone/>
            </a:pPr>
            <a:endParaRPr lang="en-US" sz="2000" dirty="0">
              <a:sym typeface="Wingdings"/>
            </a:endParaRPr>
          </a:p>
          <a:p>
            <a:r>
              <a:rPr lang="en-US" sz="2300" dirty="0" smtClean="0">
                <a:sym typeface="Wingdings"/>
              </a:rPr>
              <a:t>Vs. Preemptive GC</a:t>
            </a:r>
          </a:p>
          <a:p>
            <a:pPr lvl="1"/>
            <a:r>
              <a:rPr lang="en-US" sz="2000" i="1" dirty="0" err="1">
                <a:solidFill>
                  <a:schemeClr val="bg1"/>
                </a:solidFill>
              </a:rPr>
              <a:t>ttFlash</a:t>
            </a:r>
            <a:r>
              <a:rPr lang="en-US" sz="2000" i="1" dirty="0">
                <a:solidFill>
                  <a:schemeClr val="bg1"/>
                </a:solidFill>
              </a:rPr>
              <a:t> is more</a:t>
            </a:r>
            <a:r>
              <a:rPr lang="en-US" sz="2000" dirty="0">
                <a:solidFill>
                  <a:schemeClr val="bg1"/>
                </a:solidFill>
              </a:rPr>
              <a:t> stable </a:t>
            </a:r>
            <a:r>
              <a:rPr lang="en-US" sz="2000" i="1" dirty="0">
                <a:solidFill>
                  <a:schemeClr val="bg1"/>
                </a:solidFill>
              </a:rPr>
              <a:t>than semi-preemptive </a:t>
            </a:r>
            <a:r>
              <a:rPr lang="en-US" sz="2000" i="1" dirty="0" smtClean="0">
                <a:solidFill>
                  <a:schemeClr val="bg1"/>
                </a:solidFill>
              </a:rPr>
              <a:t>GC</a:t>
            </a:r>
          </a:p>
          <a:p>
            <a:pPr lvl="2"/>
            <a:r>
              <a:rPr lang="en-US" sz="1600" i="1" dirty="0" smtClean="0">
                <a:solidFill>
                  <a:schemeClr val="bg1"/>
                </a:solidFill>
              </a:rPr>
              <a:t>(If no idle time, </a:t>
            </a:r>
            <a:r>
              <a:rPr lang="en-US" sz="1600" i="1" dirty="0" smtClean="0">
                <a:solidFill>
                  <a:srgbClr val="FF0000"/>
                </a:solidFill>
              </a:rPr>
              <a:t>preemptive GC </a:t>
            </a:r>
            <a:r>
              <a:rPr lang="en-US" sz="1600" i="1" dirty="0" smtClean="0">
                <a:solidFill>
                  <a:schemeClr val="bg1"/>
                </a:solidFill>
              </a:rPr>
              <a:t>will create GC backlogs, creating </a:t>
            </a:r>
            <a:r>
              <a:rPr lang="en-US" sz="1600" i="1" dirty="0" smtClean="0">
                <a:solidFill>
                  <a:srgbClr val="FF0000"/>
                </a:solidFill>
              </a:rPr>
              <a:t>latency spikes</a:t>
            </a:r>
            <a:r>
              <a:rPr lang="en-US" sz="1600" i="1" dirty="0" smtClean="0">
                <a:solidFill>
                  <a:schemeClr val="bg1"/>
                </a:solidFill>
              </a:rPr>
              <a:t>)</a:t>
            </a:r>
            <a:endParaRPr lang="en-US" sz="1600" i="1" dirty="0">
              <a:solidFill>
                <a:schemeClr val="bg1"/>
              </a:solidFill>
            </a:endParaRPr>
          </a:p>
          <a:p>
            <a:pPr lvl="1"/>
            <a:endParaRPr lang="en-US" sz="1700" dirty="0" smtClean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pPr lvl="1"/>
            <a:endParaRPr lang="en-US" sz="1400" dirty="0" smtClean="0">
              <a:sym typeface="Wingdings"/>
            </a:endParaRPr>
          </a:p>
        </p:txBody>
      </p:sp>
      <p:pic>
        <p:nvPicPr>
          <p:cNvPr id="6" name="Picture 5" descr="time-dtr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57" y="2678754"/>
            <a:ext cx="3120308" cy="23546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4230053" y="3589002"/>
            <a:ext cx="120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Latency (s)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957" y="2817845"/>
            <a:ext cx="36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6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1551" y="4451912"/>
            <a:ext cx="36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502" y="4703342"/>
            <a:ext cx="171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Elapsed time (s)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3863" y="4714180"/>
            <a:ext cx="78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4522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1176" y="4709944"/>
            <a:ext cx="78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4386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4439177" y="1320800"/>
            <a:ext cx="412225" cy="1480113"/>
          </a:xfrm>
          <a:prstGeom prst="donut">
            <a:avLst>
              <a:gd name="adj" fmla="val 10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09333" y="3953011"/>
            <a:ext cx="4004734" cy="49890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7848265" y="3550275"/>
            <a:ext cx="1228659" cy="809137"/>
          </a:xfrm>
          <a:prstGeom prst="wedgeEllipseCallout">
            <a:avLst>
              <a:gd name="adj1" fmla="val -126058"/>
              <a:gd name="adj2" fmla="val 89966"/>
            </a:avLst>
          </a:prstGeom>
          <a:solidFill>
            <a:srgbClr val="0000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Gill Sans"/>
                <a:cs typeface="Gill Sans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Gill Sans"/>
                <a:cs typeface="Gill Sans"/>
              </a:rPr>
              <a:t>tflash</a:t>
            </a:r>
            <a:endParaRPr lang="en-US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stable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9727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" y="2741566"/>
            <a:ext cx="764113" cy="7641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282637" y="1972120"/>
            <a:ext cx="257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Reads </a:t>
            </a: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+ Writes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63086" y="2372230"/>
            <a:ext cx="0" cy="369332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02873" y="3580997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0.3ms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3729" y="3382137"/>
            <a:ext cx="153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Aged/Full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SSD</a:t>
            </a:r>
            <a:endParaRPr lang="en-US" sz="20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5797" y="3313910"/>
            <a:ext cx="58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80%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33" y="1596071"/>
            <a:ext cx="3016800" cy="211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22983" y="1464455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100%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9778" y="3640317"/>
            <a:ext cx="143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Read  Latency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4823" y="1701803"/>
            <a:ext cx="2581385" cy="243411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76353" y="1659051"/>
            <a:ext cx="425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%</a:t>
            </a:r>
            <a:endParaRPr lang="en-US" sz="1600" dirty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1756" y="1911345"/>
            <a:ext cx="683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≥</a:t>
            </a:r>
            <a:r>
              <a:rPr lang="en-US" sz="1600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5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ms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 </a:t>
            </a:r>
            <a:endParaRPr lang="en-US" sz="1600" dirty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384819" y="1667518"/>
            <a:ext cx="909212" cy="2279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73238" y="1208118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1589" y="1945213"/>
            <a:ext cx="103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with GC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417070" y="2289684"/>
            <a:ext cx="120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Percentile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40541" y="3313910"/>
            <a:ext cx="771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0.3ms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48395" y="3683242"/>
            <a:ext cx="828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2115323" y="2395572"/>
            <a:ext cx="1312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Read Latency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47115" y="3580997"/>
            <a:ext cx="6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Gill Sans"/>
                <a:cs typeface="Gill Sans"/>
              </a:rPr>
              <a:t>80ms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85169" y="2186347"/>
            <a:ext cx="16911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latin typeface="Gill Sans"/>
                <a:cs typeface="Gill Sans"/>
              </a:rPr>
              <a:t>Long tail !</a:t>
            </a:r>
            <a:endParaRPr lang="en-US" sz="2300" b="1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1502" y="1297908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Objective: cut tail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dtrs.eps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4" y="1596071"/>
            <a:ext cx="3016800" cy="2113200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3489443" y="1137794"/>
            <a:ext cx="1228659" cy="809137"/>
          </a:xfrm>
          <a:prstGeom prst="wedgeEllipseCallout">
            <a:avLst>
              <a:gd name="adj1" fmla="val -38542"/>
              <a:gd name="adj2" fmla="val 64853"/>
            </a:avLst>
          </a:prstGeom>
          <a:solidFill>
            <a:srgbClr val="FF0000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80 </a:t>
            </a:r>
            <a:r>
              <a:rPr lang="en-US" dirty="0" err="1" smtClean="0">
                <a:solidFill>
                  <a:schemeClr val="tx1"/>
                </a:solidFill>
                <a:latin typeface="Gill Sans"/>
                <a:cs typeface="Gill Sans"/>
              </a:rPr>
              <a:t>ms</a:t>
            </a:r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!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26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2" grpId="0"/>
      <p:bldP spid="98" grpId="0"/>
      <p:bldP spid="17" grpId="0"/>
      <p:bldP spid="18" grpId="0"/>
      <p:bldP spid="25" grpId="0"/>
      <p:bldP spid="29" grpId="0" animBg="1"/>
      <p:bldP spid="30" grpId="0"/>
      <p:bldP spid="31" grpId="0"/>
      <p:bldP spid="34" grpId="0"/>
      <p:bldP spid="35" grpId="0"/>
      <p:bldP spid="37" grpId="0"/>
      <p:bldP spid="85" grpId="0"/>
      <p:bldP spid="96" grpId="0"/>
      <p:bldP spid="36" grpId="0"/>
      <p:bldP spid="38" grpId="0"/>
      <p:bldP spid="39" grpId="0"/>
      <p:bldP spid="2" grpId="0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Tradeoffs/Limitations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7815" y="1208617"/>
            <a:ext cx="8621875" cy="3837318"/>
          </a:xfrm>
        </p:spPr>
        <p:txBody>
          <a:bodyPr/>
          <a:lstStyle/>
          <a:p>
            <a:r>
              <a:rPr lang="en-US" sz="2300" dirty="0" err="1"/>
              <a:t>ttFlash</a:t>
            </a:r>
            <a:r>
              <a:rPr lang="en-US" sz="2300" dirty="0"/>
              <a:t> </a:t>
            </a:r>
            <a:r>
              <a:rPr lang="en-US" sz="2300" dirty="0" smtClean="0"/>
              <a:t>depends on RAIN</a:t>
            </a:r>
          </a:p>
          <a:p>
            <a:pPr lvl="1"/>
            <a:r>
              <a:rPr lang="en-US" sz="1800" i="1" dirty="0" smtClean="0"/>
              <a:t>1 parity for N parallel pages/channels</a:t>
            </a:r>
          </a:p>
          <a:p>
            <a:pPr lvl="1"/>
            <a:r>
              <a:rPr lang="en-US" sz="1800" i="1" dirty="0" smtClean="0"/>
              <a:t>We set N = 8,  so we lose one channel out of 8 channels.</a:t>
            </a:r>
          </a:p>
          <a:p>
            <a:pPr lvl="1"/>
            <a:r>
              <a:rPr lang="en-US" sz="1800" i="1" dirty="0" smtClean="0"/>
              <a:t>Average latencies are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FF6600"/>
                </a:solidFill>
              </a:rPr>
              <a:t>1.09 </a:t>
            </a:r>
            <a:r>
              <a:rPr lang="mr-IN" sz="1800" b="1" dirty="0" smtClean="0">
                <a:solidFill>
                  <a:srgbClr val="FF6600"/>
                </a:solidFill>
              </a:rPr>
              <a:t>–</a:t>
            </a:r>
            <a:r>
              <a:rPr lang="en-US" sz="1800" b="1" dirty="0" smtClean="0">
                <a:solidFill>
                  <a:srgbClr val="FF6600"/>
                </a:solidFill>
              </a:rPr>
              <a:t> 1.33x </a:t>
            </a:r>
            <a:r>
              <a:rPr lang="en-US" sz="1800" i="1" dirty="0" smtClean="0">
                <a:solidFill>
                  <a:srgbClr val="FF6600"/>
                </a:solidFill>
              </a:rPr>
              <a:t>slower than </a:t>
            </a:r>
            <a:r>
              <a:rPr lang="en-US" sz="1800" i="1" dirty="0" err="1" smtClean="0">
                <a:solidFill>
                  <a:srgbClr val="FF6600"/>
                </a:solidFill>
              </a:rPr>
              <a:t>NoGC</a:t>
            </a:r>
            <a:r>
              <a:rPr lang="en-US" sz="1800" i="1" dirty="0" smtClean="0">
                <a:solidFill>
                  <a:srgbClr val="FF6600"/>
                </a:solidFill>
              </a:rPr>
              <a:t>, No-RAIN </a:t>
            </a:r>
            <a:r>
              <a:rPr lang="en-US" sz="1800" i="1" dirty="0" smtClean="0"/>
              <a:t>case </a:t>
            </a:r>
            <a:endParaRPr lang="en-US" sz="1800" i="1" dirty="0"/>
          </a:p>
          <a:p>
            <a:r>
              <a:rPr lang="en-US" sz="2300" dirty="0" smtClean="0"/>
              <a:t>RAID </a:t>
            </a:r>
            <a:r>
              <a:rPr lang="en-US" sz="2300" dirty="0" smtClean="0">
                <a:sym typeface="Wingdings"/>
              </a:rPr>
              <a:t> more writes (P/E cycles)</a:t>
            </a:r>
          </a:p>
          <a:p>
            <a:pPr lvl="1"/>
            <a:r>
              <a:rPr lang="en-US" sz="1800" i="1" dirty="0" err="1">
                <a:sym typeface="Wingdings"/>
              </a:rPr>
              <a:t>ttFlash</a:t>
            </a:r>
            <a:r>
              <a:rPr lang="en-US" sz="1800" i="1" dirty="0">
                <a:sym typeface="Wingdings"/>
              </a:rPr>
              <a:t> </a:t>
            </a:r>
            <a:r>
              <a:rPr lang="en-US" sz="1800" i="1" dirty="0">
                <a:solidFill>
                  <a:srgbClr val="FF6600"/>
                </a:solidFill>
                <a:sym typeface="Wingdings"/>
              </a:rPr>
              <a:t>increases P/E cycles by </a:t>
            </a:r>
            <a:r>
              <a:rPr lang="en-US" sz="1800" b="1" dirty="0">
                <a:solidFill>
                  <a:srgbClr val="FF6600"/>
                </a:solidFill>
                <a:sym typeface="Wingdings"/>
              </a:rPr>
              <a:t>15 </a:t>
            </a:r>
            <a:r>
              <a:rPr lang="mr-IN" sz="1800" b="1" dirty="0">
                <a:solidFill>
                  <a:srgbClr val="FF6600"/>
                </a:solidFill>
              </a:rPr>
              <a:t>–</a:t>
            </a:r>
            <a:r>
              <a:rPr lang="en-US" sz="1800" b="1" dirty="0">
                <a:solidFill>
                  <a:srgbClr val="FF6600"/>
                </a:solidFill>
              </a:rPr>
              <a:t> 18%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for </a:t>
            </a:r>
            <a:r>
              <a:rPr lang="en-US" sz="1800" i="1" dirty="0" smtClean="0">
                <a:solidFill>
                  <a:schemeClr val="bg1"/>
                </a:solidFill>
              </a:rPr>
              <a:t>most of workloads</a:t>
            </a:r>
            <a:endParaRPr lang="en-US" sz="1800" i="1" dirty="0">
              <a:solidFill>
                <a:schemeClr val="bg1"/>
              </a:solidFill>
            </a:endParaRPr>
          </a:p>
          <a:p>
            <a:pPr lvl="1"/>
            <a:r>
              <a:rPr lang="en-US" sz="1800" i="1" dirty="0">
                <a:solidFill>
                  <a:schemeClr val="bg1"/>
                </a:solidFill>
                <a:sym typeface="Wingdings"/>
              </a:rPr>
              <a:t>Incur</a:t>
            </a:r>
            <a:r>
              <a:rPr lang="en-US" sz="1800" dirty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&gt; 53% </a:t>
            </a:r>
            <a:r>
              <a:rPr lang="en-US" sz="1800" i="1" dirty="0">
                <a:solidFill>
                  <a:schemeClr val="bg1"/>
                </a:solidFill>
                <a:sym typeface="Wingdings"/>
              </a:rPr>
              <a:t>P/E cycles for TPCC, MSN (random write</a:t>
            </a:r>
            <a:r>
              <a:rPr lang="en-US" sz="1800" i="1" dirty="0" smtClean="0">
                <a:solidFill>
                  <a:schemeClr val="bg1"/>
                </a:solidFill>
                <a:sym typeface="Wingdings"/>
              </a:rPr>
              <a:t>)</a:t>
            </a:r>
            <a:endParaRPr lang="en-US" sz="1800" i="1" dirty="0" smtClean="0">
              <a:sym typeface="Wingdings"/>
            </a:endParaRPr>
          </a:p>
          <a:p>
            <a:r>
              <a:rPr lang="en-US" sz="2400" dirty="0" smtClean="0"/>
              <a:t>ECC is </a:t>
            </a:r>
            <a:r>
              <a:rPr lang="en-US" sz="2400" b="1" dirty="0" smtClean="0"/>
              <a:t>not </a:t>
            </a:r>
            <a:r>
              <a:rPr lang="en-US" sz="2400" dirty="0" smtClean="0"/>
              <a:t>checked during GC</a:t>
            </a:r>
          </a:p>
          <a:p>
            <a:pPr lvl="1"/>
            <a:r>
              <a:rPr lang="en-US" sz="1700" i="1" dirty="0" smtClean="0">
                <a:sym typeface="Wingdings"/>
              </a:rPr>
              <a:t>Suggest </a:t>
            </a:r>
            <a:r>
              <a:rPr lang="en-US" sz="1700" i="1" dirty="0" smtClean="0">
                <a:solidFill>
                  <a:srgbClr val="FF6600"/>
                </a:solidFill>
                <a:sym typeface="Wingdings"/>
              </a:rPr>
              <a:t>background scrubbing</a:t>
            </a:r>
            <a:r>
              <a:rPr lang="en-US" sz="1700" i="1" dirty="0" smtClean="0">
                <a:sym typeface="Wingdings"/>
              </a:rPr>
              <a:t> (read is fast &amp; not as urgent as GC)</a:t>
            </a:r>
            <a:endParaRPr lang="en-US" sz="1700" i="1" dirty="0" smtClean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sz="1700" i="1" dirty="0" smtClean="0">
                <a:sym typeface="Wingdings"/>
              </a:rPr>
              <a:t>Important note: in </a:t>
            </a:r>
            <a:r>
              <a:rPr lang="en-US" sz="1700" i="1" dirty="0" err="1" smtClean="0">
                <a:sym typeface="Wingdings"/>
              </a:rPr>
              <a:t>ttFlash</a:t>
            </a:r>
            <a:r>
              <a:rPr lang="en-US" sz="1700" i="1" dirty="0" smtClean="0">
                <a:sym typeface="Wingdings"/>
              </a:rPr>
              <a:t>, foreground/user reads are still ECC checked</a:t>
            </a:r>
          </a:p>
          <a:p>
            <a:pPr lvl="1"/>
            <a:endParaRPr lang="en-US" sz="1700" i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572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Tails under Write Bursts</a:t>
            </a:r>
          </a:p>
        </p:txBody>
      </p:sp>
      <p:pic>
        <p:nvPicPr>
          <p:cNvPr id="5" name="Picture 4" descr="la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17" y="1400303"/>
            <a:ext cx="3913714" cy="273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8067" y="1063229"/>
            <a:ext cx="273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Latency CDF w/ </a:t>
            </a:r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rite Bursts  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9581" y="3940808"/>
            <a:ext cx="128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Latency (</a:t>
            </a:r>
            <a:r>
              <a:rPr lang="en-US" sz="1600" dirty="0" err="1" smtClean="0">
                <a:solidFill>
                  <a:schemeClr val="bg1"/>
                </a:solidFill>
                <a:latin typeface="Gill Sans"/>
                <a:cs typeface="Gill Sans"/>
              </a:rPr>
              <a:t>ms</a:t>
            </a:r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)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684" y="4401394"/>
            <a:ext cx="705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Under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write burst</a:t>
            </a:r>
            <a:r>
              <a:rPr lang="en-US" b="1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and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at high watermark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Gill Sans"/>
                <a:cs typeface="Gill Sans"/>
              </a:rPr>
              <a:t>ttFlash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 must </a:t>
            </a:r>
            <a:r>
              <a:rPr lang="en-US" i="1" dirty="0" err="1" smtClean="0">
                <a:solidFill>
                  <a:schemeClr val="bg1"/>
                </a:solidFill>
                <a:latin typeface="Gill Sans"/>
                <a:cs typeface="Gill Sans"/>
              </a:rPr>
              <a:t>dynamitcally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disable</a:t>
            </a:r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 Rotating GC to ensure there is always enough number of free pages.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1684" y="4401394"/>
            <a:ext cx="6900116" cy="6463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5060" y="3927205"/>
            <a:ext cx="682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80 </a:t>
            </a:r>
            <a:r>
              <a:rPr lang="en-US" sz="1600" dirty="0" err="1" smtClean="0">
                <a:solidFill>
                  <a:srgbClr val="000000"/>
                </a:solidFill>
                <a:latin typeface="Gill Sans"/>
                <a:cs typeface="Gill Sans"/>
              </a:rPr>
              <a:t>ms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9203" y="3923818"/>
            <a:ext cx="51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6804" y="1581949"/>
            <a:ext cx="654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9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0%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4093" y="3402014"/>
            <a:ext cx="63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20%</a:t>
            </a: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776852" y="2495731"/>
            <a:ext cx="163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"/>
                <a:cs typeface="Gill Sans"/>
              </a:rPr>
              <a:t>CDF (Percentile)</a:t>
            </a:r>
            <a:endParaRPr lang="en-US" sz="1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 rot="19488448">
            <a:off x="4287225" y="2759708"/>
            <a:ext cx="128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"/>
                <a:cs typeface="Gill Sans"/>
              </a:rPr>
              <a:t>Base 64MB/s</a:t>
            </a:r>
            <a:endParaRPr lang="en-US" sz="1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 rot="21229726">
            <a:off x="3445617" y="1642108"/>
            <a:ext cx="191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33FF00"/>
                </a:solidFill>
                <a:latin typeface="Gill Sans"/>
                <a:cs typeface="Gill Sans"/>
              </a:rPr>
              <a:t>ttFlash</a:t>
            </a:r>
            <a:r>
              <a:rPr lang="en-US" sz="1600" dirty="0" smtClean="0">
                <a:solidFill>
                  <a:srgbClr val="33FF00"/>
                </a:solidFill>
                <a:latin typeface="Gill Sans"/>
                <a:cs typeface="Gill Sans"/>
              </a:rPr>
              <a:t> 64MB/s</a:t>
            </a:r>
            <a:endParaRPr lang="en-US" sz="1600" dirty="0">
              <a:solidFill>
                <a:srgbClr val="33FF00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8997" y="1156231"/>
            <a:ext cx="145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r>
              <a:rPr lang="en-US" sz="1600" dirty="0" smtClean="0">
                <a:solidFill>
                  <a:srgbClr val="0000FF"/>
                </a:solidFill>
                <a:latin typeface="Gill Sans"/>
                <a:cs typeface="Gill Sans"/>
              </a:rPr>
              <a:t> 5</a:t>
            </a:r>
            <a:r>
              <a:rPr lang="en-US" sz="1600" dirty="0">
                <a:solidFill>
                  <a:srgbClr val="0000FF"/>
                </a:solidFill>
                <a:latin typeface="Gill Sans"/>
                <a:cs typeface="Gill Sans"/>
              </a:rPr>
              <a:t>5</a:t>
            </a:r>
            <a:r>
              <a:rPr lang="en-US" sz="1600" dirty="0" smtClean="0">
                <a:solidFill>
                  <a:srgbClr val="0000FF"/>
                </a:solidFill>
                <a:latin typeface="Gill Sans"/>
                <a:cs typeface="Gill Sans"/>
              </a:rPr>
              <a:t>MB/s</a:t>
            </a:r>
            <a:endParaRPr lang="en-US" sz="16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0121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309534" y="778934"/>
            <a:ext cx="4572000" cy="3200400"/>
            <a:chOff x="4309534" y="778934"/>
            <a:chExt cx="4572000" cy="3200400"/>
          </a:xfrm>
        </p:grpSpPr>
        <p:pic>
          <p:nvPicPr>
            <p:cNvPr id="7" name="Picture 6" descr="dt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534" y="778934"/>
              <a:ext cx="4572000" cy="3200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23668" y="1037549"/>
              <a:ext cx="14647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i="1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GC-induced</a:t>
              </a:r>
            </a:p>
            <a:p>
              <a:r>
                <a:rPr lang="en-US" sz="2300" i="1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long tail</a:t>
              </a:r>
              <a:endParaRPr lang="en-US" sz="2300" i="1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0267" y="1697845"/>
            <a:ext cx="4483099" cy="2088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300" dirty="0" smtClean="0"/>
              <a:t>Plane</a:t>
            </a:r>
            <a:r>
              <a:rPr lang="en-US" sz="2300" dirty="0"/>
              <a:t>-Blocking </a:t>
            </a:r>
            <a:r>
              <a:rPr lang="en-US" sz="2300" dirty="0" smtClean="0"/>
              <a:t>GC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300" dirty="0"/>
              <a:t>GC-Tolerant Read </a:t>
            </a:r>
            <a:endParaRPr lang="en-US" sz="23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300" dirty="0"/>
              <a:t>Rotating GC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300" dirty="0"/>
              <a:t>GC-Tolerant Flush</a:t>
            </a:r>
          </a:p>
          <a:p>
            <a:pPr marL="514350" indent="-514350">
              <a:buFont typeface="+mj-lt"/>
              <a:buAutoNum type="romanUcPeriod"/>
            </a:pPr>
            <a:endParaRPr lang="en-US" sz="2300" dirty="0"/>
          </a:p>
          <a:p>
            <a:pPr marL="514350" indent="-514350">
              <a:buFont typeface="+mj-lt"/>
              <a:buAutoNum type="romanUcPeriod"/>
            </a:pPr>
            <a:endParaRPr lang="en-US" sz="2300" dirty="0"/>
          </a:p>
          <a:p>
            <a:pPr marL="514350" indent="-514350">
              <a:buFont typeface="+mj-lt"/>
              <a:buAutoNum type="romanUcPeriod"/>
            </a:pPr>
            <a:endParaRPr lang="en-US" sz="23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4" y="224511"/>
            <a:ext cx="3708399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C</a:t>
            </a:r>
            <a:r>
              <a:rPr lang="en-US" sz="3600" dirty="0" smtClean="0"/>
              <a:t>onclusion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18124" y="3876443"/>
            <a:ext cx="384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Powerful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Controller</a:t>
            </a:r>
            <a:endParaRPr lang="en-US" sz="2000" b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</a:rPr>
              <a:t>RAIN 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(parity-based redundancy)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Capacitor-backed RAM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6086" y="3843332"/>
            <a:ext cx="4305851" cy="0"/>
          </a:xfrm>
          <a:prstGeom prst="line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308" y="3813809"/>
            <a:ext cx="14516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technology:</a:t>
            </a:r>
            <a:endParaRPr lang="en-US" sz="2300" i="1" dirty="0">
              <a:solidFill>
                <a:srgbClr val="800000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441" y="1121698"/>
            <a:ext cx="216746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New techniques: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2926" y="700874"/>
            <a:ext cx="143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endParaRPr lang="en-US" sz="24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15073" y="2130271"/>
            <a:ext cx="178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CDF (Percentile)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5072" y="3720597"/>
            <a:ext cx="92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Latency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8302" y="3378943"/>
            <a:ext cx="3873232" cy="1015663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Between 99 - 99.99</a:t>
            </a:r>
            <a:r>
              <a:rPr lang="en-US" sz="200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 percentiles: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ttFlash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</a:rPr>
              <a:t>1-</a:t>
            </a:r>
            <a:r>
              <a:rPr lang="en-US" sz="2000" b="1" dirty="0">
                <a:solidFill>
                  <a:srgbClr val="0000FF"/>
                </a:solidFill>
                <a:latin typeface="Gill Sans"/>
                <a:cs typeface="Gill San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cs typeface="Gill Sans"/>
              </a:rPr>
              <a:t>x    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than </a:t>
            </a:r>
            <a:r>
              <a:rPr lang="en-US" sz="2000" i="1" dirty="0" err="1">
                <a:solidFill>
                  <a:schemeClr val="bg1"/>
                </a:solidFill>
                <a:latin typeface="Gill Sans"/>
                <a:cs typeface="Gill Sans"/>
              </a:rPr>
              <a:t>NoGC</a:t>
            </a:r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en-US" sz="2000" i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5-</a:t>
            </a: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138x </a:t>
            </a:r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slower than </a:t>
            </a:r>
            <a:r>
              <a:rPr lang="en-US" sz="200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NoG</a:t>
            </a:r>
            <a:r>
              <a:rPr lang="en-US" sz="2000" i="1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8306" y="3007322"/>
            <a:ext cx="3873231" cy="369332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Overall results achieved: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05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20" grpId="0"/>
      <p:bldP spid="15" grpId="0"/>
      <p:bldP spid="16" grpId="0"/>
      <p:bldP spid="10" grpId="1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9" y="3006529"/>
            <a:ext cx="2830198" cy="1573742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4" y="2854129"/>
            <a:ext cx="2819620" cy="1573742"/>
          </a:xfrm>
        </p:spPr>
      </p:pic>
      <p:sp>
        <p:nvSpPr>
          <p:cNvPr id="16" name="TextBox 15"/>
          <p:cNvSpPr txBox="1"/>
          <p:nvPr/>
        </p:nvSpPr>
        <p:spPr>
          <a:xfrm>
            <a:off x="362069" y="4427869"/>
            <a:ext cx="275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Gill Sans"/>
                <a:ea typeface="Calibri" charset="0"/>
                <a:cs typeface="Gill Sans"/>
              </a:rPr>
              <a:t>http://</a:t>
            </a:r>
            <a:r>
              <a:rPr lang="en-US" dirty="0" smtClean="0">
                <a:solidFill>
                  <a:srgbClr val="3366FF"/>
                </a:solidFill>
                <a:latin typeface="Gill Sans"/>
                <a:ea typeface="Calibri" charset="0"/>
                <a:cs typeface="Gill Sans"/>
              </a:rPr>
              <a:t>ucare.cs.uchicago.edu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534" y="442786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Gill Sans"/>
                <a:ea typeface="Calibri" charset="0"/>
                <a:cs typeface="Gill Sans"/>
              </a:rPr>
              <a:t>https://</a:t>
            </a:r>
            <a:r>
              <a:rPr lang="en-US" dirty="0" smtClean="0">
                <a:solidFill>
                  <a:srgbClr val="800000"/>
                </a:solidFill>
                <a:latin typeface="Gill Sans"/>
                <a:ea typeface="Calibri" charset="0"/>
                <a:cs typeface="Gill Sans"/>
              </a:rPr>
              <a:t>ceres.uchicago.edu</a:t>
            </a:r>
            <a:endParaRPr lang="en-US" dirty="0">
              <a:solidFill>
                <a:srgbClr val="80000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185764" y="1057943"/>
            <a:ext cx="4569222" cy="1730791"/>
          </a:xfrm>
        </p:spPr>
        <p:txBody>
          <a:bodyPr/>
          <a:lstStyle/>
          <a:p>
            <a:pPr algn="ctr"/>
            <a:r>
              <a:rPr lang="en-US" sz="4600" dirty="0" smtClean="0"/>
              <a:t>Thank you!</a:t>
            </a:r>
            <a:br>
              <a:rPr lang="en-US" sz="4600" dirty="0" smtClean="0"/>
            </a:br>
            <a:r>
              <a:rPr lang="en-US" sz="4600" dirty="0" smtClean="0"/>
              <a:t>Questions?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27877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432"/>
          <p:cNvCxnSpPr>
            <a:endCxn id="93" idx="1"/>
          </p:cNvCxnSpPr>
          <p:nvPr/>
        </p:nvCxnSpPr>
        <p:spPr>
          <a:xfrm>
            <a:off x="4697804" y="4628284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How GC delays read I/</a:t>
            </a:r>
            <a:r>
              <a:rPr lang="en-US" b="0" dirty="0" err="1" smtClean="0"/>
              <a:t>Os</a:t>
            </a:r>
            <a:r>
              <a:rPr lang="en-US" b="0" dirty="0" smtClean="0"/>
              <a:t>?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smtClean="0"/>
              <a:t>TT</a:t>
            </a:r>
            <a:r>
              <a:rPr lang="en-US" smtClean="0"/>
              <a:t>Flash @ FAST’17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24563" y="1134107"/>
            <a:ext cx="7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Read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0" name="Shape 432"/>
          <p:cNvCxnSpPr>
            <a:endCxn id="64" idx="1"/>
          </p:cNvCxnSpPr>
          <p:nvPr/>
        </p:nvCxnSpPr>
        <p:spPr>
          <a:xfrm flipV="1">
            <a:off x="1871603" y="261308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1" name="Shape 432"/>
          <p:cNvCxnSpPr>
            <a:endCxn id="65" idx="1"/>
          </p:cNvCxnSpPr>
          <p:nvPr/>
        </p:nvCxnSpPr>
        <p:spPr>
          <a:xfrm flipV="1">
            <a:off x="1871598" y="361422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" name="Shape 411"/>
          <p:cNvCxnSpPr/>
          <p:nvPr/>
        </p:nvCxnSpPr>
        <p:spPr>
          <a:xfrm flipV="1">
            <a:off x="1871602" y="2247325"/>
            <a:ext cx="1" cy="274672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" name="Shape 432"/>
          <p:cNvCxnSpPr>
            <a:endCxn id="66" idx="1"/>
          </p:cNvCxnSpPr>
          <p:nvPr/>
        </p:nvCxnSpPr>
        <p:spPr>
          <a:xfrm>
            <a:off x="1871603" y="4628284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4" name="Rounded Rectangle 63"/>
          <p:cNvSpPr/>
          <p:nvPr/>
        </p:nvSpPr>
        <p:spPr>
          <a:xfrm>
            <a:off x="2084358" y="224732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084358" y="324846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084358" y="426252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hape 432"/>
          <p:cNvCxnSpPr>
            <a:endCxn id="77" idx="1"/>
          </p:cNvCxnSpPr>
          <p:nvPr/>
        </p:nvCxnSpPr>
        <p:spPr>
          <a:xfrm flipV="1">
            <a:off x="3274953" y="261308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432"/>
          <p:cNvCxnSpPr>
            <a:endCxn id="78" idx="1"/>
          </p:cNvCxnSpPr>
          <p:nvPr/>
        </p:nvCxnSpPr>
        <p:spPr>
          <a:xfrm flipV="1">
            <a:off x="3274948" y="361422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" name="Shape 411"/>
          <p:cNvCxnSpPr/>
          <p:nvPr/>
        </p:nvCxnSpPr>
        <p:spPr>
          <a:xfrm flipV="1">
            <a:off x="3274952" y="2247325"/>
            <a:ext cx="1" cy="2746721"/>
          </a:xfrm>
          <a:prstGeom prst="straightConnector1">
            <a:avLst/>
          </a:prstGeom>
          <a:noFill/>
          <a:ln w="1143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432"/>
          <p:cNvCxnSpPr>
            <a:endCxn id="79" idx="1"/>
          </p:cNvCxnSpPr>
          <p:nvPr/>
        </p:nvCxnSpPr>
        <p:spPr>
          <a:xfrm>
            <a:off x="3274953" y="4628284"/>
            <a:ext cx="212759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" name="Rounded Rectangle 76"/>
          <p:cNvSpPr/>
          <p:nvPr/>
        </p:nvSpPr>
        <p:spPr>
          <a:xfrm>
            <a:off x="3487708" y="224732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487708" y="324846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487708" y="426252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hape 432"/>
          <p:cNvCxnSpPr>
            <a:endCxn id="91" idx="1"/>
          </p:cNvCxnSpPr>
          <p:nvPr/>
        </p:nvCxnSpPr>
        <p:spPr>
          <a:xfrm flipV="1">
            <a:off x="4697804" y="2613083"/>
            <a:ext cx="212759" cy="210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432"/>
          <p:cNvCxnSpPr>
            <a:endCxn id="92" idx="1"/>
          </p:cNvCxnSpPr>
          <p:nvPr/>
        </p:nvCxnSpPr>
        <p:spPr>
          <a:xfrm flipV="1">
            <a:off x="4697799" y="3614221"/>
            <a:ext cx="212760" cy="1454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411"/>
          <p:cNvCxnSpPr/>
          <p:nvPr/>
        </p:nvCxnSpPr>
        <p:spPr>
          <a:xfrm flipV="1">
            <a:off x="4697803" y="2247325"/>
            <a:ext cx="1" cy="2746721"/>
          </a:xfrm>
          <a:prstGeom prst="straightConnector1">
            <a:avLst/>
          </a:prstGeom>
          <a:noFill/>
          <a:ln w="114300" cap="flat" cmpd="sng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1" name="Rounded Rectangle 90"/>
          <p:cNvSpPr/>
          <p:nvPr/>
        </p:nvSpPr>
        <p:spPr>
          <a:xfrm>
            <a:off x="4910559" y="2247323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910559" y="3248461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4910559" y="4262524"/>
            <a:ext cx="731520" cy="7315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16689" y="1159510"/>
            <a:ext cx="365760" cy="370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125" name="Shape 433"/>
          <p:cNvSpPr/>
          <p:nvPr/>
        </p:nvSpPr>
        <p:spPr>
          <a:xfrm>
            <a:off x="4993853" y="4338723"/>
            <a:ext cx="290937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27" name="Shape 433"/>
          <p:cNvSpPr/>
          <p:nvPr/>
        </p:nvSpPr>
        <p:spPr>
          <a:xfrm flipV="1">
            <a:off x="4993850" y="4485706"/>
            <a:ext cx="290936" cy="144000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28" name="Shape 433"/>
          <p:cNvSpPr/>
          <p:nvPr/>
        </p:nvSpPr>
        <p:spPr>
          <a:xfrm flipV="1">
            <a:off x="4993850" y="4782037"/>
            <a:ext cx="290936" cy="143934"/>
          </a:xfrm>
          <a:prstGeom prst="rect">
            <a:avLst/>
          </a:prstGeom>
          <a:pattFill prst="wdUpDiag">
            <a:fgClr>
              <a:schemeClr val="bg1"/>
            </a:fgClr>
            <a:bgClr>
              <a:prstClr val="white"/>
            </a:bgClr>
          </a:patt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29" name="Shape 433"/>
          <p:cNvSpPr/>
          <p:nvPr/>
        </p:nvSpPr>
        <p:spPr>
          <a:xfrm>
            <a:off x="4993850" y="4632905"/>
            <a:ext cx="290936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0" name="Shape 433"/>
          <p:cNvSpPr/>
          <p:nvPr/>
        </p:nvSpPr>
        <p:spPr>
          <a:xfrm>
            <a:off x="4993854" y="2322100"/>
            <a:ext cx="290937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1" name="Shape 433"/>
          <p:cNvSpPr/>
          <p:nvPr/>
        </p:nvSpPr>
        <p:spPr>
          <a:xfrm flipV="1">
            <a:off x="4993851" y="2469083"/>
            <a:ext cx="290936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3" name="Shape 433"/>
          <p:cNvSpPr/>
          <p:nvPr/>
        </p:nvSpPr>
        <p:spPr>
          <a:xfrm flipV="1">
            <a:off x="4993851" y="2616283"/>
            <a:ext cx="290936" cy="293066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lang="en" sz="20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5" name="Shape 433"/>
          <p:cNvSpPr/>
          <p:nvPr/>
        </p:nvSpPr>
        <p:spPr>
          <a:xfrm>
            <a:off x="5317274" y="2462915"/>
            <a:ext cx="290937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dirty="0" smtClean="0">
                <a:solidFill>
                  <a:schemeClr val="dk1"/>
                </a:solidFill>
                <a:latin typeface="Gill Sans"/>
                <a:ea typeface="Times New Roman"/>
                <a:cs typeface="Gill Sans"/>
                <a:sym typeface="Times New Roman"/>
              </a:rPr>
              <a:t>B</a:t>
            </a: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6" name="Shape 433"/>
          <p:cNvSpPr/>
          <p:nvPr/>
        </p:nvSpPr>
        <p:spPr>
          <a:xfrm>
            <a:off x="2133810" y="2399382"/>
            <a:ext cx="290937" cy="144000"/>
          </a:xfrm>
          <a:prstGeom prst="rect">
            <a:avLst/>
          </a:prstGeom>
          <a:solidFill>
            <a:srgbClr val="33FF0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Gill Sans"/>
                <a:ea typeface="Times New Roman"/>
                <a:cs typeface="Gill Sans"/>
                <a:sym typeface="Times New Roman"/>
              </a:rPr>
              <a:t>A</a:t>
            </a:r>
            <a:endParaRPr lang="en" sz="1600" dirty="0">
              <a:solidFill>
                <a:schemeClr val="dk1"/>
              </a:solidFill>
              <a:latin typeface="Gill Sans"/>
              <a:ea typeface="Times New Roman"/>
              <a:cs typeface="Gill Sans"/>
              <a:sym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913344" y="1159510"/>
            <a:ext cx="365760" cy="370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910563" y="1649035"/>
            <a:ext cx="12851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>
                <a:solidFill>
                  <a:srgbClr val="FF0000"/>
                </a:solidFill>
                <a:latin typeface="Gill Sans"/>
                <a:cs typeface="Gill Sans"/>
              </a:rPr>
              <a:t>d</a:t>
            </a:r>
            <a:r>
              <a:rPr lang="en-US" sz="2300" i="1" dirty="0" smtClean="0">
                <a:solidFill>
                  <a:srgbClr val="FF0000"/>
                </a:solidFill>
                <a:latin typeface="Gill Sans"/>
                <a:cs typeface="Gill Sans"/>
              </a:rPr>
              <a:t>elayed!</a:t>
            </a:r>
            <a:endParaRPr lang="en-US" sz="2300" i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cxnSp>
        <p:nvCxnSpPr>
          <p:cNvPr id="4" name="Straight Arrow Connector 3"/>
          <p:cNvCxnSpPr>
            <a:stCxn id="135" idx="0"/>
          </p:cNvCxnSpPr>
          <p:nvPr/>
        </p:nvCxnSpPr>
        <p:spPr>
          <a:xfrm flipH="1" flipV="1">
            <a:off x="4487310" y="1845735"/>
            <a:ext cx="975437" cy="617182"/>
          </a:xfrm>
          <a:prstGeom prst="straightConnector1">
            <a:avLst/>
          </a:prstGeom>
          <a:ln w="38100">
            <a:solidFill>
              <a:srgbClr val="8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487310" y="2413002"/>
            <a:ext cx="499561" cy="1998133"/>
          </a:xfrm>
          <a:custGeom>
            <a:avLst/>
            <a:gdLst>
              <a:gd name="connsiteX0" fmla="*/ 499561 w 499561"/>
              <a:gd name="connsiteY0" fmla="*/ 1998133 h 1998133"/>
              <a:gd name="connsiteX1" fmla="*/ 27 w 499561"/>
              <a:gd name="connsiteY1" fmla="*/ 973667 h 1998133"/>
              <a:gd name="connsiteX2" fmla="*/ 474161 w 499561"/>
              <a:gd name="connsiteY2" fmla="*/ 0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561" h="1998133">
                <a:moveTo>
                  <a:pt x="499561" y="1998133"/>
                </a:moveTo>
                <a:cubicBezTo>
                  <a:pt x="251910" y="1652411"/>
                  <a:pt x="4260" y="1306689"/>
                  <a:pt x="27" y="973667"/>
                </a:cubicBezTo>
                <a:cubicBezTo>
                  <a:pt x="-4206" y="640645"/>
                  <a:pt x="474161" y="0"/>
                  <a:pt x="474161" y="0"/>
                </a:cubicBezTo>
              </a:path>
            </a:pathLst>
          </a:custGeom>
          <a:ln w="38100">
            <a:solidFill>
              <a:srgbClr val="33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36" idx="0"/>
            <a:endCxn id="122" idx="2"/>
          </p:cNvCxnSpPr>
          <p:nvPr/>
        </p:nvCxnSpPr>
        <p:spPr>
          <a:xfrm flipV="1">
            <a:off x="2279275" y="1530496"/>
            <a:ext cx="1220294" cy="8688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6041854" y="2163235"/>
            <a:ext cx="2882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Gill Sans"/>
                <a:cs typeface="Gill Sans"/>
              </a:rPr>
              <a:t>A GC moves </a:t>
            </a:r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tens of valid pages!</a:t>
            </a:r>
          </a:p>
          <a:p>
            <a:endParaRPr lang="en-US" sz="2000" i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which makes </a:t>
            </a: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channel/chips </a:t>
            </a:r>
            <a:r>
              <a:rPr lang="en-US" sz="2000" dirty="0">
                <a:solidFill>
                  <a:srgbClr val="FF0000"/>
                </a:solidFill>
                <a:latin typeface="Gill Sans"/>
                <a:cs typeface="Gill Sans"/>
              </a:rPr>
              <a:t>busy </a:t>
            </a:r>
            <a:r>
              <a:rPr lang="en-US" sz="2000" i="1" dirty="0" smtClean="0">
                <a:solidFill>
                  <a:srgbClr val="000000"/>
                </a:solidFill>
                <a:latin typeface="Gill Sans"/>
                <a:cs typeface="Gill Sans"/>
              </a:rPr>
              <a:t>for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tens of </a:t>
            </a:r>
            <a:r>
              <a:rPr lang="en-US" sz="2000" b="1" dirty="0" err="1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ms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 !</a:t>
            </a:r>
            <a:endParaRPr lang="en-US" sz="20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2413" y="115950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37106" y="1603343"/>
            <a:ext cx="6326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fast</a:t>
            </a:r>
            <a:endParaRPr lang="en-US" sz="2300" i="1" dirty="0">
              <a:solidFill>
                <a:srgbClr val="00009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894515" y="4036761"/>
            <a:ext cx="137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Channel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5519" y="4394199"/>
            <a:ext cx="85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ill Sans"/>
                <a:cs typeface="Gill Sans"/>
              </a:rPr>
              <a:t>Chip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0" name="Picture 9" descr="blue-smiley-face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2" y="1063229"/>
            <a:ext cx="539093" cy="540000"/>
          </a:xfrm>
          <a:prstGeom prst="rect">
            <a:avLst/>
          </a:prstGeom>
        </p:spPr>
      </p:pic>
      <p:pic>
        <p:nvPicPr>
          <p:cNvPr id="12" name="Picture 11" descr="sad 2 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9630" y1="78086" x2="79630" y2="78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79" y="978564"/>
            <a:ext cx="727525" cy="7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1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22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7" grpId="0" animBg="1"/>
      <p:bldP spid="138" grpId="0"/>
      <p:bldP spid="19" grpId="0" animBg="1"/>
      <p:bldP spid="46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47778" y="3397794"/>
            <a:ext cx="1347088" cy="107257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Gill Sans"/>
                <a:cs typeface="Gill Sans"/>
              </a:rPr>
              <a:t>  RAID: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8959" y="1994733"/>
            <a:ext cx="174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Full Stripe Read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cut tail latencies?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7816" y="1112576"/>
            <a:ext cx="6876521" cy="7387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Tail-tolerant techniques in distributed/storage systems: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Leverage redundancy to cut tail!</a:t>
            </a:r>
            <a:endParaRPr lang="en-US" sz="20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793378" y="2251739"/>
            <a:ext cx="142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 = XOR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(A, B, 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ea typeface="Calibri" charset="0"/>
                <a:cs typeface="Gill Sans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)</a:t>
            </a:r>
            <a:endParaRPr lang="en-US" sz="2000" dirty="0">
              <a:solidFill>
                <a:schemeClr val="bg1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6946" y="3202929"/>
            <a:ext cx="57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fast</a:t>
            </a:r>
            <a:endParaRPr lang="en-US" sz="2000" i="1" dirty="0">
              <a:solidFill>
                <a:srgbClr val="000090"/>
              </a:solidFill>
              <a:latin typeface="Gill Sans"/>
              <a:ea typeface="Calibri" charset="0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342" y="3145725"/>
            <a:ext cx="765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t</a:t>
            </a:r>
            <a:r>
              <a:rPr lang="en-US" sz="23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ail!</a:t>
            </a:r>
            <a:endParaRPr lang="en-US" sz="2300" b="1" dirty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30595" y="2375488"/>
            <a:ext cx="1108219" cy="373328"/>
            <a:chOff x="5489779" y="2549790"/>
            <a:chExt cx="1108219" cy="373328"/>
          </a:xfrm>
        </p:grpSpPr>
        <p:sp>
          <p:nvSpPr>
            <p:cNvPr id="34" name="Rectangle 33"/>
            <p:cNvSpPr/>
            <p:nvPr/>
          </p:nvSpPr>
          <p:spPr>
            <a:xfrm>
              <a:off x="548977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23771" y="2552094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C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5553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5489779" y="2549790"/>
              <a:ext cx="1108219" cy="373292"/>
            </a:xfrm>
            <a:prstGeom prst="frame">
              <a:avLst>
                <a:gd name="adj1" fmla="val 51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32253" y="4490704"/>
            <a:ext cx="148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Slow / busy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1743" y="3703635"/>
            <a:ext cx="4091720" cy="792130"/>
            <a:chOff x="2811743" y="3703633"/>
            <a:chExt cx="4091720" cy="792130"/>
          </a:xfrm>
        </p:grpSpPr>
        <p:sp>
          <p:nvSpPr>
            <p:cNvPr id="40" name="Can 39"/>
            <p:cNvSpPr/>
            <p:nvPr/>
          </p:nvSpPr>
          <p:spPr>
            <a:xfrm>
              <a:off x="2811743" y="3708692"/>
              <a:ext cx="706681" cy="787071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Calibri" charset="0"/>
                <a:cs typeface="Gill Sans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6196782" y="3708692"/>
              <a:ext cx="706681" cy="787071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Calibri" charset="0"/>
                <a:cs typeface="Gill Sans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3975979" y="3703633"/>
              <a:ext cx="706681" cy="787071"/>
            </a:xfrm>
            <a:prstGeom prst="can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Calibri" charset="0"/>
                <a:cs typeface="Gill Sans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127342" y="3708692"/>
              <a:ext cx="706681" cy="787071"/>
            </a:xfrm>
            <a:prstGeom prst="can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Calibri" charset="0"/>
                <a:cs typeface="Gill San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82204" y="3992999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7243" y="3964852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P</a:t>
              </a:r>
              <a:endParaRPr lang="en-US" sz="20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46440" y="3975092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97803" y="3963788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C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>
            <a:off x="5049561" y="2480237"/>
            <a:ext cx="72183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31" idx="0"/>
          </p:cNvCxnSpPr>
          <p:nvPr/>
        </p:nvCxnSpPr>
        <p:spPr>
          <a:xfrm flipV="1">
            <a:off x="3165088" y="2748782"/>
            <a:ext cx="810895" cy="12442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3" idx="0"/>
            <a:endCxn id="35" idx="2"/>
          </p:cNvCxnSpPr>
          <p:nvPr/>
        </p:nvCxnSpPr>
        <p:spPr>
          <a:xfrm flipV="1">
            <a:off x="4329324" y="2748817"/>
            <a:ext cx="49911" cy="122627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5049557" y="3357342"/>
            <a:ext cx="431126" cy="606448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2" idx="0"/>
          </p:cNvCxnSpPr>
          <p:nvPr/>
        </p:nvCxnSpPr>
        <p:spPr>
          <a:xfrm flipV="1">
            <a:off x="6550123" y="2959627"/>
            <a:ext cx="0" cy="100522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25" grpId="0"/>
      <p:bldP spid="26" grpId="0"/>
      <p:bldP spid="20" grpId="0"/>
      <p:bldP spid="41" grpId="0"/>
      <p:bldP spid="41" grpId="1"/>
      <p:bldP spid="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574201" y="3584067"/>
            <a:ext cx="1347088" cy="107257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Gill Sans"/>
                <a:cs typeface="Gill Sans"/>
              </a:rPr>
              <a:t>  SSD: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cut tails in SSD?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7812" y="1035550"/>
            <a:ext cx="874258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800000"/>
              </a:buClr>
            </a:pPr>
            <a:r>
              <a:rPr lang="en-US" sz="2000" i="1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Error rate increases </a:t>
            </a:r>
            <a:r>
              <a:rPr lang="en-US" sz="2000" b="1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RAIN</a:t>
            </a:r>
            <a:r>
              <a:rPr lang="en-US" sz="2000" b="1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edundant </a:t>
            </a:r>
            <a:r>
              <a:rPr lang="en-US" sz="2000" b="1" dirty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rray of </a:t>
            </a:r>
            <a:r>
              <a:rPr lang="en-US" sz="2000" b="1" dirty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ndependent </a:t>
            </a:r>
            <a:r>
              <a:rPr lang="en-US" sz="2000" b="1" dirty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AND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)</a:t>
            </a:r>
          </a:p>
          <a:p>
            <a:pPr>
              <a:spcAft>
                <a:spcPts val="1000"/>
              </a:spcAft>
              <a:buClr>
                <a:srgbClr val="800000"/>
              </a:buClr>
            </a:pPr>
            <a:r>
              <a:rPr lang="en-US" sz="2000" i="1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Similarly, we leverage RAIN to cut “tails”!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99036" y="2011891"/>
            <a:ext cx="174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Full Stripe Read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07134" y="2378919"/>
            <a:ext cx="137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C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= XOR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C,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Gill Sans"/>
                <a:ea typeface="Calibri" charset="0"/>
                <a:cs typeface="Gill Sans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Gill Sans"/>
                <a:ea typeface="Calibri" charset="0"/>
                <a:cs typeface="Gill Sans"/>
              </a:rPr>
              <a:t>)</a:t>
            </a:r>
            <a:endParaRPr lang="en-US" sz="2000" dirty="0">
              <a:solidFill>
                <a:schemeClr val="bg1"/>
              </a:solidFill>
              <a:latin typeface="Gill Sans"/>
              <a:ea typeface="Calibri" charset="0"/>
              <a:cs typeface="Gill San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830595" y="2378920"/>
            <a:ext cx="1108219" cy="373328"/>
            <a:chOff x="5489779" y="2549790"/>
            <a:chExt cx="1108219" cy="373328"/>
          </a:xfrm>
        </p:grpSpPr>
        <p:sp>
          <p:nvSpPr>
            <p:cNvPr id="79" name="Rectangle 78"/>
            <p:cNvSpPr/>
            <p:nvPr/>
          </p:nvSpPr>
          <p:spPr>
            <a:xfrm>
              <a:off x="548977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A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23771" y="2552094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Gill Sans"/>
                  <a:cs typeface="Gill Sans"/>
                </a:rPr>
                <a:t>C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55539" y="2552130"/>
              <a:ext cx="365760" cy="3709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82" name="Frame 81"/>
            <p:cNvSpPr/>
            <p:nvPr/>
          </p:nvSpPr>
          <p:spPr>
            <a:xfrm>
              <a:off x="5489779" y="2549790"/>
              <a:ext cx="1108219" cy="373292"/>
            </a:xfrm>
            <a:prstGeom prst="frame">
              <a:avLst>
                <a:gd name="adj1" fmla="val 51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56003" y="3137790"/>
            <a:ext cx="11022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CN" sz="2300" b="1" dirty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s</a:t>
            </a:r>
            <a:r>
              <a:rPr lang="en-US" altLang="zh-CN" sz="2300" b="1" dirty="0" smtClean="0">
                <a:solidFill>
                  <a:srgbClr val="FF0000"/>
                </a:solidFill>
                <a:latin typeface="Gill Sans"/>
                <a:ea typeface="Calibri" charset="0"/>
                <a:cs typeface="Gill Sans"/>
              </a:rPr>
              <a:t>low!</a:t>
            </a:r>
            <a:endParaRPr lang="en-US" sz="2300" b="1" dirty="0" smtClean="0">
              <a:solidFill>
                <a:srgbClr val="FF0000"/>
              </a:solidFill>
              <a:latin typeface="Gill Sans"/>
              <a:ea typeface="Calibri" charset="0"/>
              <a:cs typeface="Gill Sans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5087682" y="2584295"/>
            <a:ext cx="884228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676946" y="3202929"/>
            <a:ext cx="57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Gill Sans"/>
                <a:ea typeface="Calibri" charset="0"/>
                <a:cs typeface="Gill Sans"/>
              </a:rPr>
              <a:t>fast</a:t>
            </a:r>
            <a:endParaRPr lang="en-US" sz="2000" i="1" dirty="0">
              <a:solidFill>
                <a:srgbClr val="000090"/>
              </a:solidFill>
              <a:latin typeface="Gill Sans"/>
              <a:ea typeface="Calibri" charset="0"/>
              <a:cs typeface="Gill Sans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04903" y="3738652"/>
            <a:ext cx="4520521" cy="1171654"/>
            <a:chOff x="2226627" y="3834749"/>
            <a:chExt cx="4520521" cy="1171654"/>
          </a:xfrm>
        </p:grpSpPr>
        <p:cxnSp>
          <p:nvCxnSpPr>
            <p:cNvPr id="33" name="Shape 432"/>
            <p:cNvCxnSpPr>
              <a:endCxn id="40" idx="1"/>
            </p:cNvCxnSpPr>
            <p:nvPr/>
          </p:nvCxnSpPr>
          <p:spPr>
            <a:xfrm flipV="1">
              <a:off x="2226627" y="4200509"/>
              <a:ext cx="212759" cy="2103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8" name="Shape 411"/>
            <p:cNvCxnSpPr/>
            <p:nvPr/>
          </p:nvCxnSpPr>
          <p:spPr>
            <a:xfrm flipV="1">
              <a:off x="2226627" y="3834751"/>
              <a:ext cx="0" cy="73151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0" name="Rounded Rectangle 39"/>
            <p:cNvSpPr/>
            <p:nvPr/>
          </p:nvSpPr>
          <p:spPr>
            <a:xfrm>
              <a:off x="2439386" y="3834749"/>
              <a:ext cx="731520" cy="73152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5" name="Shape 432"/>
            <p:cNvCxnSpPr>
              <a:endCxn id="47" idx="1"/>
            </p:cNvCxnSpPr>
            <p:nvPr/>
          </p:nvCxnSpPr>
          <p:spPr>
            <a:xfrm flipV="1">
              <a:off x="3417218" y="4200509"/>
              <a:ext cx="212759" cy="2103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411"/>
            <p:cNvCxnSpPr/>
            <p:nvPr/>
          </p:nvCxnSpPr>
          <p:spPr>
            <a:xfrm flipV="1">
              <a:off x="3417218" y="3834751"/>
              <a:ext cx="0" cy="73151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7" name="Rounded Rectangle 46"/>
            <p:cNvSpPr/>
            <p:nvPr/>
          </p:nvSpPr>
          <p:spPr>
            <a:xfrm>
              <a:off x="3629977" y="3834749"/>
              <a:ext cx="731520" cy="73152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000000"/>
                  </a:solidFill>
                  <a:latin typeface="Gill Sans"/>
                  <a:cs typeface="Gill Sans"/>
                </a:rPr>
                <a:t>B</a:t>
              </a:r>
            </a:p>
          </p:txBody>
        </p:sp>
        <p:cxnSp>
          <p:nvCxnSpPr>
            <p:cNvPr id="49" name="Shape 432"/>
            <p:cNvCxnSpPr>
              <a:endCxn id="51" idx="1"/>
            </p:cNvCxnSpPr>
            <p:nvPr/>
          </p:nvCxnSpPr>
          <p:spPr>
            <a:xfrm flipV="1">
              <a:off x="4609410" y="4200509"/>
              <a:ext cx="212759" cy="2103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0" name="Shape 411"/>
            <p:cNvCxnSpPr/>
            <p:nvPr/>
          </p:nvCxnSpPr>
          <p:spPr>
            <a:xfrm flipV="1">
              <a:off x="4609410" y="3834751"/>
              <a:ext cx="0" cy="73151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1" name="Rounded Rectangle 50"/>
            <p:cNvSpPr/>
            <p:nvPr/>
          </p:nvSpPr>
          <p:spPr>
            <a:xfrm>
              <a:off x="4822169" y="3834749"/>
              <a:ext cx="731520" cy="731520"/>
            </a:xfrm>
            <a:prstGeom prst="roundRect">
              <a:avLst/>
            </a:prstGeom>
            <a:solidFill>
              <a:srgbClr val="FF0000"/>
            </a:solidFill>
            <a:ln w="12700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53" name="Shape 432"/>
            <p:cNvCxnSpPr>
              <a:endCxn id="55" idx="1"/>
            </p:cNvCxnSpPr>
            <p:nvPr/>
          </p:nvCxnSpPr>
          <p:spPr>
            <a:xfrm flipV="1">
              <a:off x="5802869" y="4201963"/>
              <a:ext cx="212759" cy="2103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4" name="Shape 411"/>
            <p:cNvCxnSpPr/>
            <p:nvPr/>
          </p:nvCxnSpPr>
          <p:spPr>
            <a:xfrm flipV="1">
              <a:off x="5802869" y="3836205"/>
              <a:ext cx="0" cy="731518"/>
            </a:xfrm>
            <a:prstGeom prst="straightConnector1">
              <a:avLst/>
            </a:prstGeom>
            <a:noFill/>
            <a:ln w="76200" cap="flat" cmpd="sng">
              <a:solidFill>
                <a:schemeClr val="tx1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5" name="Rounded Rectangle 54"/>
            <p:cNvSpPr/>
            <p:nvPr/>
          </p:nvSpPr>
          <p:spPr>
            <a:xfrm>
              <a:off x="6015628" y="3836203"/>
              <a:ext cx="731520" cy="73152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P</a:t>
              </a:r>
              <a:endParaRPr lang="en-US" sz="26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68648" y="4606293"/>
              <a:ext cx="838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GC</a:t>
              </a:r>
              <a:endParaRPr lang="en-US" sz="2000" dirty="0" smtClean="0">
                <a:solidFill>
                  <a:schemeClr val="bg1"/>
                </a:solidFill>
                <a:latin typeface="Gill Sans"/>
                <a:cs typeface="Gill Sans"/>
                <a:sym typeface="Wingdings"/>
              </a:endParaRPr>
            </a:p>
          </p:txBody>
        </p:sp>
      </p:grp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cxnSp>
        <p:nvCxnSpPr>
          <p:cNvPr id="65" name="Straight Arrow Connector 64"/>
          <p:cNvCxnSpPr>
            <a:endCxn id="79" idx="2"/>
          </p:cNvCxnSpPr>
          <p:nvPr/>
        </p:nvCxnSpPr>
        <p:spPr>
          <a:xfrm flipV="1">
            <a:off x="3283422" y="2752249"/>
            <a:ext cx="730053" cy="11508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82" idx="2"/>
          </p:cNvCxnSpPr>
          <p:nvPr/>
        </p:nvCxnSpPr>
        <p:spPr>
          <a:xfrm flipH="1" flipV="1">
            <a:off x="4384701" y="2752213"/>
            <a:ext cx="89308" cy="11509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859660" y="3086807"/>
            <a:ext cx="0" cy="81632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300441" y="3217235"/>
            <a:ext cx="365760" cy="660497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4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76" grpId="0"/>
      <p:bldP spid="77" grpId="0"/>
      <p:bldP spid="91" grpId="0"/>
      <p:bldP spid="91" grpId="1"/>
      <p:bldP spid="91" grpId="2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49415" y="1391462"/>
            <a:ext cx="3603789" cy="20883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Plane-Blocking GC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GC-Tolerant Read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Rotating GC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GC-Tolerant Flush </a:t>
            </a:r>
          </a:p>
          <a:p>
            <a:pPr marL="514350" indent="-514350">
              <a:buFont typeface="+mj-lt"/>
              <a:buAutoNum type="romanUcPeriod"/>
            </a:pPr>
            <a:endParaRPr lang="en-US" sz="24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4" y="224511"/>
            <a:ext cx="3708399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dirty="0" smtClean="0"/>
              <a:t>Contribution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9767" y="3668940"/>
            <a:ext cx="389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ill Sans"/>
                <a:cs typeface="Gill Sans"/>
              </a:rPr>
              <a:t>RAIN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(Parity-based Redundancy)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58297" y="3604358"/>
            <a:ext cx="5259917" cy="0"/>
          </a:xfrm>
          <a:prstGeom prst="line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41363" y="3699718"/>
            <a:ext cx="16184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Current SSD</a:t>
            </a:r>
          </a:p>
          <a:p>
            <a:pPr lvl="0" algn="r"/>
            <a:r>
              <a:rPr lang="en-US" sz="2300" i="1" dirty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t</a:t>
            </a:r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echnology:</a:t>
            </a:r>
            <a:endParaRPr lang="en-US" sz="2300" i="1" dirty="0">
              <a:solidFill>
                <a:srgbClr val="800000"/>
              </a:solidFill>
              <a:latin typeface="Gill Sans"/>
              <a:cs typeface="Gill Sans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516" y="1870321"/>
            <a:ext cx="14640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New</a:t>
            </a:r>
          </a:p>
          <a:p>
            <a:pPr lvl="0" algn="r"/>
            <a:r>
              <a:rPr lang="en-US" sz="2300" i="1" dirty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t</a:t>
            </a:r>
            <a:r>
              <a:rPr lang="en-US" sz="2300" i="1" dirty="0" smtClean="0">
                <a:solidFill>
                  <a:srgbClr val="800000"/>
                </a:solidFill>
                <a:latin typeface="Gill Sans"/>
                <a:cs typeface="Gill Sans"/>
                <a:sym typeface="Wingdings"/>
              </a:rPr>
              <a:t>echniques:</a:t>
            </a:r>
          </a:p>
        </p:txBody>
      </p:sp>
    </p:spTree>
    <p:extLst>
      <p:ext uri="{BB962C8B-B14F-4D97-AF65-F5344CB8AC3E}">
        <p14:creationId xmlns:p14="http://schemas.microsoft.com/office/powerpoint/2010/main" val="112729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2994" y="939800"/>
            <a:ext cx="5894354" cy="3773596"/>
            <a:chOff x="1792994" y="939799"/>
            <a:chExt cx="5894354" cy="3773596"/>
          </a:xfrm>
        </p:grpSpPr>
        <p:pic>
          <p:nvPicPr>
            <p:cNvPr id="24" name="Picture 23" descr="dtrs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615" y="939799"/>
              <a:ext cx="5256000" cy="370440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792994" y="948171"/>
              <a:ext cx="5894354" cy="3765224"/>
              <a:chOff x="1875792" y="1295178"/>
              <a:chExt cx="5316647" cy="3374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875792" y="1295178"/>
                <a:ext cx="5316647" cy="3357929"/>
                <a:chOff x="1875792" y="1295178"/>
                <a:chExt cx="5316647" cy="335792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875792" y="1295178"/>
                  <a:ext cx="5316647" cy="3357929"/>
                  <a:chOff x="1875792" y="1295178"/>
                  <a:chExt cx="5316647" cy="3357929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875792" y="1295178"/>
                    <a:ext cx="880533" cy="330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100%</a:t>
                    </a:r>
                    <a:endParaRPr lang="en-US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28692" y="4094535"/>
                    <a:ext cx="765414" cy="330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95%</a:t>
                    </a:r>
                    <a:endParaRPr lang="en-US" dirty="0">
                      <a:solidFill>
                        <a:schemeClr val="bg1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48037" y="4349707"/>
                    <a:ext cx="880533" cy="303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0.3ms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506642" y="4338452"/>
                    <a:ext cx="685797" cy="303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dirty="0" smtClean="0">
                        <a:solidFill>
                          <a:srgbClr val="000000"/>
                        </a:solidFill>
                        <a:latin typeface="Gill Sans"/>
                        <a:cs typeface="Gill Sans"/>
                      </a:rPr>
                      <a:t>80ms</a:t>
                    </a:r>
                    <a:endParaRPr lang="en-US" sz="1600" dirty="0">
                      <a:solidFill>
                        <a:srgbClr val="000000"/>
                      </a:solidFill>
                      <a:latin typeface="Gill Sans"/>
                      <a:cs typeface="Gill San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 rot="16200000">
                  <a:off x="1397394" y="2586453"/>
                  <a:ext cx="1656332" cy="333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CDF (Percentile)</a:t>
                  </a:r>
                  <a:endParaRPr lang="en-US" dirty="0">
                    <a:solidFill>
                      <a:srgbClr val="000000"/>
                    </a:solidFill>
                    <a:latin typeface="Gill Sans"/>
                    <a:cs typeface="Gill Sans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4318113" y="4338452"/>
                <a:ext cx="1099346" cy="33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</a:rPr>
                  <a:t>Latency</a:t>
                </a:r>
                <a:endParaRPr lang="en-US" dirty="0">
                  <a:solidFill>
                    <a:srgbClr val="000000"/>
                  </a:solidFill>
                  <a:latin typeface="Gill Sans"/>
                  <a:cs typeface="Gill Sans"/>
                </a:endParaRPr>
              </a:p>
            </p:txBody>
          </p:sp>
        </p:grp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38493" y="657688"/>
            <a:ext cx="1813455" cy="639896"/>
          </a:xfrm>
        </p:spPr>
        <p:txBody>
          <a:bodyPr/>
          <a:lstStyle/>
          <a:p>
            <a:r>
              <a:rPr lang="en-US" sz="3600" b="0" dirty="0" smtClean="0"/>
              <a:t>Results </a:t>
            </a:r>
            <a:r>
              <a:rPr lang="zh-CN" altLang="en-US" sz="3600" b="0" dirty="0" smtClean="0"/>
              <a:t> </a:t>
            </a:r>
            <a:endParaRPr lang="en-US" sz="3600" b="0" dirty="0"/>
          </a:p>
        </p:txBody>
      </p:sp>
      <p:sp>
        <p:nvSpPr>
          <p:cNvPr id="48" name="TextBox 47"/>
          <p:cNvSpPr txBox="1"/>
          <p:nvPr/>
        </p:nvSpPr>
        <p:spPr>
          <a:xfrm rot="20351419">
            <a:off x="4677102" y="2371948"/>
            <a:ext cx="92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7152" y="657686"/>
            <a:ext cx="88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C66FF"/>
                </a:solidFill>
                <a:latin typeface="Gill Sans"/>
                <a:cs typeface="Gill Sans"/>
              </a:rPr>
              <a:t>NoGC</a:t>
            </a:r>
            <a:endParaRPr lang="en-US" sz="2000" dirty="0">
              <a:solidFill>
                <a:srgbClr val="CC66FF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 rot="20852301">
            <a:off x="3582631" y="1734691"/>
            <a:ext cx="191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Gill Sans"/>
                <a:cs typeface="Gill Sans"/>
              </a:rPr>
              <a:t>+Plane-Blocking</a:t>
            </a:r>
            <a:endParaRPr lang="en-US" sz="20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 rot="21384320">
            <a:off x="2784466" y="1297582"/>
            <a:ext cx="236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Gill Sans"/>
                <a:cs typeface="Gill Sans"/>
              </a:rPr>
              <a:t>+GC-Tolerant Read</a:t>
            </a:r>
            <a:endParaRPr lang="en-US" sz="20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62073" y="747206"/>
            <a:ext cx="171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"/>
                <a:cs typeface="Gill Sans"/>
              </a:rPr>
              <a:t>+Rotating GC</a:t>
            </a:r>
            <a:endParaRPr lang="en-US" sz="20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79881" y="992220"/>
            <a:ext cx="582192" cy="1311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 err="1" smtClean="0"/>
              <a:t>TT</a:t>
            </a:r>
            <a:r>
              <a:rPr lang="en-US" dirty="0" err="1" smtClean="0"/>
              <a:t>Flash</a:t>
            </a:r>
            <a:r>
              <a:rPr lang="en-US" dirty="0" smtClean="0"/>
              <a:t> @ FAST’17</a:t>
            </a:r>
            <a:endParaRPr lang="en-US" dirty="0"/>
          </a:p>
        </p:txBody>
      </p:sp>
      <p:pic>
        <p:nvPicPr>
          <p:cNvPr id="26" name="Picture 25" descr="dtr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48" y="939799"/>
            <a:ext cx="5256000" cy="3704400"/>
          </a:xfrm>
          <a:prstGeom prst="rect">
            <a:avLst/>
          </a:prstGeom>
        </p:spPr>
      </p:pic>
      <p:pic>
        <p:nvPicPr>
          <p:cNvPr id="27" name="Picture 26" descr="dtrs.eps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48" y="939799"/>
            <a:ext cx="5256000" cy="3704400"/>
          </a:xfrm>
          <a:prstGeom prst="rect">
            <a:avLst/>
          </a:prstGeom>
        </p:spPr>
      </p:pic>
      <p:pic>
        <p:nvPicPr>
          <p:cNvPr id="28" name="Picture 27" descr="dtrs.eps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6" y="941925"/>
            <a:ext cx="5256000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41766</TotalTime>
  <Words>2015</Words>
  <Application>Microsoft Macintosh PowerPoint</Application>
  <PresentationFormat>On-screen Show (16:9)</PresentationFormat>
  <Paragraphs>697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Horizon</vt:lpstr>
      <vt:lpstr>Tiny-Tail Flash Near-Perfect Elimination of Garbage Collection Tail Latencies in NAND SSDs</vt:lpstr>
      <vt:lpstr>PowerPoint Presentation</vt:lpstr>
      <vt:lpstr>PowerPoint Presentation</vt:lpstr>
      <vt:lpstr>PowerPoint Presentation</vt:lpstr>
      <vt:lpstr>How GC delays read I/Os?</vt:lpstr>
      <vt:lpstr>How to cut tail latencies?</vt:lpstr>
      <vt:lpstr>How to cut tails in SSD?</vt:lpstr>
      <vt:lpstr>PowerPoint Presentation</vt:lpstr>
      <vt:lpstr>Results  </vt:lpstr>
      <vt:lpstr>PowerPoint Presentation</vt:lpstr>
      <vt:lpstr>Outline</vt:lpstr>
      <vt:lpstr>SSD Internals</vt:lpstr>
      <vt:lpstr>SSD Internals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RAIN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Implementation</vt:lpstr>
      <vt:lpstr>Evaluation</vt:lpstr>
      <vt:lpstr>PowerPoint Presentation</vt:lpstr>
      <vt:lpstr>PowerPoint Presentation</vt:lpstr>
      <vt:lpstr>Other Evaluations</vt:lpstr>
      <vt:lpstr>Tradeoffs/Limitations</vt:lpstr>
      <vt:lpstr>Tails under Write Bursts</vt:lpstr>
      <vt:lpstr>PowerPoint Presentation</vt:lpstr>
      <vt:lpstr>Thank you! Questions?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 G</dc:creator>
  <cp:keywords/>
  <dc:description/>
  <cp:lastModifiedBy>Shiqin Yan</cp:lastModifiedBy>
  <cp:revision>2444</cp:revision>
  <cp:lastPrinted>2017-02-26T19:00:19Z</cp:lastPrinted>
  <dcterms:created xsi:type="dcterms:W3CDTF">2010-10-14T08:11:44Z</dcterms:created>
  <dcterms:modified xsi:type="dcterms:W3CDTF">2017-03-28T22:21:08Z</dcterms:modified>
  <cp:category/>
</cp:coreProperties>
</file>