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28" r:id="rId1"/>
  </p:sldMasterIdLst>
  <p:notesMasterIdLst>
    <p:notesMasterId r:id="rId35"/>
  </p:notesMasterIdLst>
  <p:handoutMasterIdLst>
    <p:handoutMasterId r:id="rId36"/>
  </p:handoutMasterIdLst>
  <p:sldIdLst>
    <p:sldId id="290" r:id="rId2"/>
    <p:sldId id="1370" r:id="rId3"/>
    <p:sldId id="1341" r:id="rId4"/>
    <p:sldId id="1369" r:id="rId5"/>
    <p:sldId id="1371" r:id="rId6"/>
    <p:sldId id="1383" r:id="rId7"/>
    <p:sldId id="1372" r:id="rId8"/>
    <p:sldId id="1419" r:id="rId9"/>
    <p:sldId id="1363" r:id="rId10"/>
    <p:sldId id="1405" r:id="rId11"/>
    <p:sldId id="1406" r:id="rId12"/>
    <p:sldId id="1407" r:id="rId13"/>
    <p:sldId id="1404" r:id="rId14"/>
    <p:sldId id="1384" r:id="rId15"/>
    <p:sldId id="1408" r:id="rId16"/>
    <p:sldId id="1411" r:id="rId17"/>
    <p:sldId id="1364" r:id="rId18"/>
    <p:sldId id="1357" r:id="rId19"/>
    <p:sldId id="1427" r:id="rId20"/>
    <p:sldId id="1418" r:id="rId21"/>
    <p:sldId id="1378" r:id="rId22"/>
    <p:sldId id="1386" r:id="rId23"/>
    <p:sldId id="1387" r:id="rId24"/>
    <p:sldId id="1381" r:id="rId25"/>
    <p:sldId id="1388" r:id="rId26"/>
    <p:sldId id="1389" r:id="rId27"/>
    <p:sldId id="1390" r:id="rId28"/>
    <p:sldId id="1360" r:id="rId29"/>
    <p:sldId id="1392" r:id="rId30"/>
    <p:sldId id="1366" r:id="rId31"/>
    <p:sldId id="1421" r:id="rId32"/>
    <p:sldId id="1398" r:id="rId33"/>
    <p:sldId id="1402" r:id="rId34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04EEC"/>
    <a:srgbClr val="19CCF3"/>
    <a:srgbClr val="00B0F0"/>
    <a:srgbClr val="239DF1"/>
    <a:srgbClr val="F2C5C7"/>
    <a:srgbClr val="BEEACF"/>
    <a:srgbClr val="00B050"/>
    <a:srgbClr val="BEE9CF"/>
    <a:srgbClr val="229CF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25" autoAdjust="0"/>
    <p:restoredTop sz="75102" autoAdjust="0"/>
  </p:normalViewPr>
  <p:slideViewPr>
    <p:cSldViewPr snapToGrid="0" snapToObjects="1">
      <p:cViewPr varScale="1">
        <p:scale>
          <a:sx n="108" d="100"/>
          <a:sy n="108" d="100"/>
        </p:scale>
        <p:origin x="1416" y="19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58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056C4-132D-C044-83DA-36C771DBAF7F}" type="datetimeFigureOut">
              <a:rPr lang="en-US" smtClean="0"/>
              <a:t>9/20/23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73C46-BCD4-C841-8A7D-7E7696BA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979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84F0-E1B3-A84D-B080-A5EC3A2F89D8}" type="datetimeFigureOut">
              <a:rPr lang="en-US" smtClean="0"/>
              <a:t>9/20/23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85528-96B8-1144-A84C-245ACA11C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0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65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548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87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58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8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9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92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9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47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90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67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18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2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77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03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29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13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900" b="1" i="1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2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9848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752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595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8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5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31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474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000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297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38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50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86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61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83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96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3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2385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667" baseline="0">
                <a:solidFill>
                  <a:schemeClr val="bg1"/>
                </a:solidFill>
              </a:defRPr>
            </a:lvl1pPr>
            <a:lvl2pPr marL="38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96005"/>
            <a:ext cx="9144000" cy="2521179"/>
          </a:xfrm>
          <a:prstGeom prst="rect">
            <a:avLst/>
          </a:prstGeom>
          <a:solidFill>
            <a:srgbClr val="6D1B1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1178"/>
            <a:ext cx="7772400" cy="1225021"/>
          </a:xfrm>
        </p:spPr>
        <p:txBody>
          <a:bodyPr/>
          <a:lstStyle>
            <a:lvl1pPr algn="ctr">
              <a:defRPr sz="400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02492"/>
            <a:ext cx="9144000" cy="398496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07" y="228866"/>
            <a:ext cx="8621875" cy="952500"/>
          </a:xfrm>
        </p:spPr>
        <p:txBody>
          <a:bodyPr/>
          <a:lstStyle>
            <a:lvl1pPr>
              <a:defRPr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6D1B1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err="1"/>
              <a:t>SystemName</a:t>
            </a:r>
            <a:r>
              <a:rPr lang="en-US" dirty="0"/>
              <a:t> @ </a:t>
            </a:r>
            <a:r>
              <a:rPr lang="en-US" dirty="0" err="1"/>
              <a:t>ConfName</a:t>
            </a:r>
            <a:r>
              <a:rPr lang="en-US" dirty="0"/>
              <a:t> ’14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77807" y="1333500"/>
            <a:ext cx="8621875" cy="426368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135439"/>
            <a:ext cx="7885113" cy="1135062"/>
          </a:xfrm>
        </p:spPr>
        <p:txBody>
          <a:bodyPr anchor="t"/>
          <a:lstStyle>
            <a:lvl1pPr algn="l">
              <a:defRPr sz="2667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2885283"/>
            <a:ext cx="7885113" cy="1250156"/>
          </a:xfrm>
        </p:spPr>
        <p:txBody>
          <a:bodyPr anchor="b">
            <a:normAutofit/>
          </a:bodyPr>
          <a:lstStyle>
            <a:lvl1pPr marL="0" indent="0">
              <a:buNone/>
              <a:defRPr sz="1417" baseline="0">
                <a:solidFill>
                  <a:schemeClr val="tx2"/>
                </a:solidFill>
              </a:defRPr>
            </a:lvl1pPr>
            <a:lvl2pPr marL="3809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92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8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85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81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77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97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970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68669" y="1333501"/>
            <a:ext cx="4174733" cy="4214081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1" y="1333500"/>
            <a:ext cx="4168532" cy="421408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69" y="228866"/>
            <a:ext cx="8800465" cy="9525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841500"/>
            <a:ext cx="3733800" cy="29210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841500"/>
            <a:ext cx="3733800" cy="29210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866"/>
            <a:ext cx="79248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33501"/>
            <a:ext cx="3733800" cy="478896"/>
          </a:xfrm>
        </p:spPr>
        <p:txBody>
          <a:bodyPr anchor="b">
            <a:normAutofit/>
          </a:bodyPr>
          <a:lstStyle>
            <a:lvl1pPr marL="0" indent="0">
              <a:buNone/>
              <a:defRPr sz="1417" b="0" i="0" baseline="0">
                <a:solidFill>
                  <a:schemeClr val="tx2"/>
                </a:solidFill>
              </a:defRPr>
            </a:lvl1pPr>
            <a:lvl2pPr marL="380996" indent="0">
              <a:buNone/>
              <a:defRPr sz="1667" b="1"/>
            </a:lvl2pPr>
            <a:lvl3pPr marL="761992" indent="0">
              <a:buNone/>
              <a:defRPr sz="1500" b="1"/>
            </a:lvl3pPr>
            <a:lvl4pPr marL="1142989" indent="0">
              <a:buNone/>
              <a:defRPr sz="1333" b="1"/>
            </a:lvl4pPr>
            <a:lvl5pPr marL="1523985" indent="0">
              <a:buNone/>
              <a:defRPr sz="1333" b="1"/>
            </a:lvl5pPr>
            <a:lvl6pPr marL="1904981" indent="0">
              <a:buNone/>
              <a:defRPr sz="1333" b="1"/>
            </a:lvl6pPr>
            <a:lvl7pPr marL="2285977" indent="0">
              <a:buNone/>
              <a:defRPr sz="1333" b="1"/>
            </a:lvl7pPr>
            <a:lvl8pPr marL="2666973" indent="0">
              <a:buNone/>
              <a:defRPr sz="1333" b="1"/>
            </a:lvl8pPr>
            <a:lvl9pPr marL="3047970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33501"/>
            <a:ext cx="3733800" cy="478896"/>
          </a:xfrm>
        </p:spPr>
        <p:txBody>
          <a:bodyPr anchor="b">
            <a:normAutofit/>
          </a:bodyPr>
          <a:lstStyle>
            <a:lvl1pPr marL="0" indent="0">
              <a:buNone/>
              <a:defRPr sz="1417" b="0" i="0" baseline="0">
                <a:solidFill>
                  <a:schemeClr val="tx2"/>
                </a:solidFill>
              </a:defRPr>
            </a:lvl1pPr>
            <a:lvl2pPr marL="380996" indent="0">
              <a:buNone/>
              <a:defRPr sz="1667" b="1"/>
            </a:lvl2pPr>
            <a:lvl3pPr marL="761992" indent="0">
              <a:buNone/>
              <a:defRPr sz="1500" b="1"/>
            </a:lvl3pPr>
            <a:lvl4pPr marL="1142989" indent="0">
              <a:buNone/>
              <a:defRPr sz="1333" b="1"/>
            </a:lvl4pPr>
            <a:lvl5pPr marL="1523985" indent="0">
              <a:buNone/>
              <a:defRPr sz="1333" b="1"/>
            </a:lvl5pPr>
            <a:lvl6pPr marL="1904981" indent="0">
              <a:buNone/>
              <a:defRPr sz="1333" b="1"/>
            </a:lvl6pPr>
            <a:lvl7pPr marL="2285977" indent="0">
              <a:buNone/>
              <a:defRPr sz="1333" b="1"/>
            </a:lvl7pPr>
            <a:lvl8pPr marL="2666973" indent="0">
              <a:buNone/>
              <a:defRPr sz="1333" b="1"/>
            </a:lvl8pPr>
            <a:lvl9pPr marL="3047970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49" y="228866"/>
            <a:ext cx="8522660" cy="95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206500"/>
            <a:ext cx="4648200" cy="35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206500"/>
            <a:ext cx="2971800" cy="914400"/>
          </a:xfrm>
        </p:spPr>
        <p:txBody>
          <a:bodyPr anchor="b"/>
          <a:lstStyle>
            <a:lvl1pPr algn="l">
              <a:defRPr sz="15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123243"/>
            <a:ext cx="2971800" cy="2639258"/>
          </a:xfrm>
        </p:spPr>
        <p:txBody>
          <a:bodyPr tIns="9144">
            <a:normAutofit/>
          </a:bodyPr>
          <a:lstStyle>
            <a:lvl1pPr marL="0" indent="0">
              <a:buNone/>
              <a:defRPr sz="1167"/>
            </a:lvl1pPr>
            <a:lvl2pPr marL="380996" indent="0">
              <a:buNone/>
              <a:defRPr sz="1000"/>
            </a:lvl2pPr>
            <a:lvl3pPr marL="761992" indent="0">
              <a:buNone/>
              <a:defRPr sz="833"/>
            </a:lvl3pPr>
            <a:lvl4pPr marL="1142989" indent="0">
              <a:buNone/>
              <a:defRPr sz="750"/>
            </a:lvl4pPr>
            <a:lvl5pPr marL="1523985" indent="0">
              <a:buNone/>
              <a:defRPr sz="750"/>
            </a:lvl5pPr>
            <a:lvl6pPr marL="1904981" indent="0">
              <a:buNone/>
              <a:defRPr sz="750"/>
            </a:lvl6pPr>
            <a:lvl7pPr marL="2285977" indent="0">
              <a:buNone/>
              <a:defRPr sz="750"/>
            </a:lvl7pPr>
            <a:lvl8pPr marL="2666973" indent="0">
              <a:buNone/>
              <a:defRPr sz="750"/>
            </a:lvl8pPr>
            <a:lvl9pPr marL="304797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06500"/>
            <a:ext cx="2971800" cy="914400"/>
          </a:xfrm>
        </p:spPr>
        <p:txBody>
          <a:bodyPr anchor="b"/>
          <a:lstStyle>
            <a:lvl1pPr algn="l">
              <a:defRPr sz="15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206500"/>
            <a:ext cx="3419856" cy="289560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1667" baseline="0">
                <a:solidFill>
                  <a:schemeClr val="tx1">
                    <a:lumMod val="65000"/>
                  </a:schemeClr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3243"/>
            <a:ext cx="2971800" cy="2004258"/>
          </a:xfrm>
        </p:spPr>
        <p:txBody>
          <a:bodyPr tIns="9144">
            <a:normAutofit/>
          </a:bodyPr>
          <a:lstStyle>
            <a:lvl1pPr marL="0" indent="0">
              <a:buNone/>
              <a:defRPr sz="1167"/>
            </a:lvl1pPr>
            <a:lvl2pPr marL="380996" indent="0">
              <a:buNone/>
              <a:defRPr sz="1000"/>
            </a:lvl2pPr>
            <a:lvl3pPr marL="761992" indent="0">
              <a:buNone/>
              <a:defRPr sz="833"/>
            </a:lvl3pPr>
            <a:lvl4pPr marL="1142989" indent="0">
              <a:buNone/>
              <a:defRPr sz="750"/>
            </a:lvl4pPr>
            <a:lvl5pPr marL="1523985" indent="0">
              <a:buNone/>
              <a:defRPr sz="750"/>
            </a:lvl5pPr>
            <a:lvl6pPr marL="1904981" indent="0">
              <a:buNone/>
              <a:defRPr sz="750"/>
            </a:lvl6pPr>
            <a:lvl7pPr marL="2285977" indent="0">
              <a:buNone/>
              <a:defRPr sz="750"/>
            </a:lvl7pPr>
            <a:lvl8pPr marL="2666973" indent="0">
              <a:buNone/>
              <a:defRPr sz="750"/>
            </a:lvl8pPr>
            <a:lvl9pPr marL="304797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532" y="0"/>
            <a:ext cx="9144531" cy="277540"/>
          </a:xfrm>
          <a:prstGeom prst="rect">
            <a:avLst/>
          </a:prstGeom>
          <a:solidFill>
            <a:srgbClr val="6D1B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33" dirty="0">
              <a:solidFill>
                <a:srgbClr val="FFFFFF"/>
              </a:solidFill>
              <a:latin typeface="Raleway" pitchFamily="2" charset="77"/>
              <a:cs typeface="Gill San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414" y="438185"/>
            <a:ext cx="8562346" cy="74318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414" y="1333501"/>
            <a:ext cx="8562346" cy="4313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Test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4615" y="39811"/>
            <a:ext cx="1636910" cy="221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3" strike="noStrike" spc="50" baseline="0">
                <a:solidFill>
                  <a:schemeClr val="tx1">
                    <a:lumMod val="85000"/>
                  </a:schemeClr>
                </a:solidFill>
                <a:latin typeface="Raleway" pitchFamily="2" charset="77"/>
                <a:cs typeface="Gill Sans"/>
              </a:defRPr>
            </a:lvl1pPr>
          </a:lstStyle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1368" y="39810"/>
            <a:ext cx="3259827" cy="221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3" b="0" cap="none" spc="50" baseline="0">
                <a:solidFill>
                  <a:schemeClr val="tx1">
                    <a:lumMod val="85000"/>
                  </a:schemeClr>
                </a:solidFill>
                <a:latin typeface="Raleway" pitchFamily="2" charset="77"/>
                <a:cs typeface="Gill Sans"/>
              </a:defRPr>
            </a:lvl1pPr>
          </a:lstStyle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524" y="-8268"/>
            <a:ext cx="80263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7" baseline="0">
                <a:solidFill>
                  <a:schemeClr val="tx1">
                    <a:lumMod val="85000"/>
                  </a:schemeClr>
                </a:solidFill>
                <a:latin typeface="Raleway" pitchFamily="2" charset="77"/>
                <a:cs typeface="Gill Sans"/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chicago-maroon.png"/>
          <p:cNvPicPr>
            <a:picLocks noChangeAspect="1"/>
          </p:cNvPicPr>
          <p:nvPr userDrawn="1"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" y="12922"/>
            <a:ext cx="1227581" cy="24805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hdr="0" ftr="0" dt="0"/>
  <p:txStyles>
    <p:titleStyle>
      <a:lvl1pPr algn="l" defTabSz="761992" rtl="0" eaLnBrk="1" latinLnBrk="0" hangingPunct="1">
        <a:spcBef>
          <a:spcPct val="0"/>
        </a:spcBef>
        <a:buNone/>
        <a:defRPr sz="3750" b="1" kern="1200" cap="none" spc="42" baseline="0">
          <a:ln w="12700" cmpd="sng">
            <a:solidFill>
              <a:schemeClr val="bg1"/>
            </a:solidFill>
            <a:prstDash val="solid"/>
          </a:ln>
          <a:solidFill>
            <a:srgbClr val="6D1B1F"/>
          </a:solidFill>
          <a:effectLst/>
          <a:latin typeface="Raleway" pitchFamily="2" charset="77"/>
          <a:ea typeface="+mj-ea"/>
          <a:cs typeface="Gill San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7" indent="-285747" algn="l" defTabSz="761992" rtl="0" eaLnBrk="1" latinLnBrk="0" hangingPunct="1">
        <a:lnSpc>
          <a:spcPct val="100000"/>
        </a:lnSpc>
        <a:spcBef>
          <a:spcPts val="1250"/>
        </a:spcBef>
        <a:spcAft>
          <a:spcPts val="0"/>
        </a:spcAft>
        <a:buClr>
          <a:srgbClr val="800000"/>
        </a:buClr>
        <a:buSzPct val="75000"/>
        <a:buFont typeface="Wingdings" charset="2"/>
        <a:buChar char="q"/>
        <a:defRPr sz="2667" kern="1200" spc="26" baseline="0">
          <a:solidFill>
            <a:srgbClr val="000000"/>
          </a:solidFill>
          <a:latin typeface="Raleway" pitchFamily="2" charset="77"/>
          <a:ea typeface="+mn-ea"/>
          <a:cs typeface="Gill Sans"/>
        </a:defRPr>
      </a:lvl1pPr>
      <a:lvl2pPr marL="619119" indent="-238123" algn="l" defTabSz="761992" rtl="0" eaLnBrk="1" latinLnBrk="0" hangingPunct="1">
        <a:lnSpc>
          <a:spcPct val="100000"/>
        </a:lnSpc>
        <a:spcBef>
          <a:spcPts val="250"/>
        </a:spcBef>
        <a:spcAft>
          <a:spcPts val="0"/>
        </a:spcAft>
        <a:buClr>
          <a:srgbClr val="800000"/>
        </a:buClr>
        <a:buFont typeface="Wingdings" charset="2"/>
        <a:buChar char="§"/>
        <a:defRPr sz="2167" kern="1200" spc="26" baseline="0">
          <a:solidFill>
            <a:srgbClr val="000000"/>
          </a:solidFill>
          <a:latin typeface="Raleway" pitchFamily="2" charset="77"/>
          <a:ea typeface="+mn-ea"/>
          <a:cs typeface="Gill Sans"/>
        </a:defRPr>
      </a:lvl2pPr>
      <a:lvl3pPr marL="952490" indent="-190498" algn="l" defTabSz="761992" rtl="0" eaLnBrk="1" latinLnBrk="0" hangingPunct="1">
        <a:lnSpc>
          <a:spcPct val="100000"/>
        </a:lnSpc>
        <a:spcBef>
          <a:spcPts val="250"/>
        </a:spcBef>
        <a:spcAft>
          <a:spcPts val="0"/>
        </a:spcAft>
        <a:buClr>
          <a:srgbClr val="800000"/>
        </a:buClr>
        <a:buSzPct val="75000"/>
        <a:buFont typeface="Lucida Grande"/>
        <a:buChar char="-"/>
        <a:defRPr sz="1833" kern="1200" spc="26" baseline="0">
          <a:solidFill>
            <a:srgbClr val="000000"/>
          </a:solidFill>
          <a:latin typeface="Raleway" pitchFamily="2" charset="77"/>
          <a:ea typeface="+mn-ea"/>
          <a:cs typeface="Gill Sans"/>
        </a:defRPr>
      </a:lvl3pPr>
      <a:lvl4pPr marL="1333487" indent="-190498" algn="l" defTabSz="761992" rtl="0" eaLnBrk="1" latinLnBrk="0" hangingPunct="1">
        <a:lnSpc>
          <a:spcPct val="100000"/>
        </a:lnSpc>
        <a:spcBef>
          <a:spcPts val="25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417" kern="1200" spc="26" baseline="0">
          <a:solidFill>
            <a:srgbClr val="000000"/>
          </a:solidFill>
          <a:latin typeface="Raleway" pitchFamily="2" charset="77"/>
          <a:ea typeface="+mn-ea"/>
          <a:cs typeface="Gill Sans"/>
        </a:defRPr>
      </a:lvl4pPr>
      <a:lvl5pPr marL="1714483" indent="-190498" algn="l" defTabSz="761992" rtl="0" eaLnBrk="1" latinLnBrk="0" hangingPunct="1">
        <a:lnSpc>
          <a:spcPct val="100000"/>
        </a:lnSpc>
        <a:spcBef>
          <a:spcPts val="25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417" kern="1200" spc="26" baseline="0">
          <a:solidFill>
            <a:srgbClr val="000000"/>
          </a:solidFill>
          <a:latin typeface="Raleway" pitchFamily="2" charset="77"/>
          <a:ea typeface="+mn-ea"/>
          <a:cs typeface="Gill Sans"/>
        </a:defRPr>
      </a:lvl5pPr>
      <a:lvl6pPr marL="2095479" indent="-190498" algn="l" defTabSz="761992" rtl="0" eaLnBrk="1" latinLnBrk="0" hangingPunct="1">
        <a:lnSpc>
          <a:spcPct val="100000"/>
        </a:lnSpc>
        <a:spcBef>
          <a:spcPct val="20000"/>
        </a:spcBef>
        <a:spcAft>
          <a:spcPts val="500"/>
        </a:spcAft>
        <a:buClr>
          <a:schemeClr val="tx2"/>
        </a:buClr>
        <a:buFont typeface="Arial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75" indent="-190498" algn="l" defTabSz="761992" rtl="0" eaLnBrk="1" latinLnBrk="0" hangingPunct="1">
        <a:lnSpc>
          <a:spcPct val="100000"/>
        </a:lnSpc>
        <a:spcBef>
          <a:spcPct val="20000"/>
        </a:spcBef>
        <a:spcAft>
          <a:spcPts val="500"/>
        </a:spcAft>
        <a:buClr>
          <a:schemeClr val="tx2"/>
        </a:buClr>
        <a:buFont typeface="Arial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857471" indent="-190498" algn="l" defTabSz="761992" rtl="0" eaLnBrk="1" latinLnBrk="0" hangingPunct="1">
        <a:lnSpc>
          <a:spcPct val="100000"/>
        </a:lnSpc>
        <a:spcBef>
          <a:spcPct val="20000"/>
        </a:spcBef>
        <a:spcAft>
          <a:spcPts val="500"/>
        </a:spcAft>
        <a:buClr>
          <a:schemeClr val="tx2"/>
        </a:buClr>
        <a:buFont typeface="Arial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238468" indent="-190498" algn="l" defTabSz="761992" rtl="0" eaLnBrk="1" latinLnBrk="0" hangingPunct="1">
        <a:lnSpc>
          <a:spcPct val="100000"/>
        </a:lnSpc>
        <a:spcBef>
          <a:spcPct val="20000"/>
        </a:spcBef>
        <a:spcAft>
          <a:spcPts val="500"/>
        </a:spcAft>
        <a:buClr>
          <a:schemeClr val="tx2"/>
        </a:buClr>
        <a:buFont typeface="Arial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6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92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89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85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81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77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73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70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63.png"/><Relationship Id="rId4" Type="http://schemas.openxmlformats.org/officeDocument/2006/relationships/image" Target="../media/image6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microsoft.com/office/2007/relationships/hdphoto" Target="../media/hdphoto4.wdp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3.jpeg"/><Relationship Id="rId7" Type="http://schemas.openxmlformats.org/officeDocument/2006/relationships/image" Target="../media/image34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7.wdp"/><Relationship Id="rId5" Type="http://schemas.microsoft.com/office/2007/relationships/hdphoto" Target="../media/hdphoto5.wdp"/><Relationship Id="rId10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574584-9AE4-913B-FC55-8ACA9F73C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" y="-125558"/>
            <a:ext cx="9118600" cy="4837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062" y="127221"/>
            <a:ext cx="8373876" cy="2455723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EVStore: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sz="3600" dirty="0">
                <a:cs typeface="Arial" panose="020B0604020202020204" pitchFamily="34" charset="0"/>
              </a:rPr>
              <a:t>Storage and Caching Capabilities for Scaling Embedding Tables in Deep Recommendation Systems</a:t>
            </a:r>
            <a:endParaRPr lang="en-US" b="0" dirty="0">
              <a:cs typeface="Arial" panose="020B0604020202020204" pitchFamily="34" charset="0"/>
            </a:endParaRP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FF069B78-183A-90D1-0D37-4808A19D92B7}"/>
              </a:ext>
            </a:extLst>
          </p:cNvPr>
          <p:cNvSpPr txBox="1">
            <a:spLocks/>
          </p:cNvSpPr>
          <p:nvPr/>
        </p:nvSpPr>
        <p:spPr>
          <a:xfrm>
            <a:off x="848412" y="2921110"/>
            <a:ext cx="7550870" cy="13869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761992" rtl="0" eaLnBrk="1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None/>
              <a:defRPr sz="2667" kern="1200" spc="26" baseline="0">
                <a:solidFill>
                  <a:schemeClr val="bg1"/>
                </a:solidFill>
                <a:latin typeface="Raleway" pitchFamily="2" charset="77"/>
                <a:ea typeface="+mn-ea"/>
                <a:cs typeface="Gill Sans"/>
              </a:defRPr>
            </a:lvl1pPr>
            <a:lvl2pPr marL="380996" indent="0" algn="ctr" defTabSz="761992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None/>
              <a:defRPr sz="2167" kern="1200" spc="26" baseline="0">
                <a:solidFill>
                  <a:schemeClr val="tx1">
                    <a:tint val="75000"/>
                  </a:schemeClr>
                </a:solidFill>
                <a:latin typeface="Raleway" pitchFamily="2" charset="77"/>
                <a:ea typeface="+mn-ea"/>
                <a:cs typeface="Gill Sans"/>
              </a:defRPr>
            </a:lvl2pPr>
            <a:lvl3pPr marL="761992" indent="0" algn="ctr" defTabSz="761992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None/>
              <a:defRPr sz="1833" kern="1200" spc="26" baseline="0">
                <a:solidFill>
                  <a:schemeClr val="tx1">
                    <a:tint val="75000"/>
                  </a:schemeClr>
                </a:solidFill>
                <a:latin typeface="Raleway" pitchFamily="2" charset="77"/>
                <a:ea typeface="+mn-ea"/>
                <a:cs typeface="Gill Sans"/>
              </a:defRPr>
            </a:lvl3pPr>
            <a:lvl4pPr marL="1142989" indent="0" algn="ctr" defTabSz="761992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None/>
              <a:defRPr sz="1417" kern="1200" spc="26" baseline="0">
                <a:solidFill>
                  <a:schemeClr val="tx1">
                    <a:tint val="75000"/>
                  </a:schemeClr>
                </a:solidFill>
                <a:latin typeface="Raleway" pitchFamily="2" charset="77"/>
                <a:ea typeface="+mn-ea"/>
                <a:cs typeface="Gill Sans"/>
              </a:defRPr>
            </a:lvl4pPr>
            <a:lvl5pPr marL="1523985" indent="0" algn="ctr" defTabSz="761992" rtl="0" eaLnBrk="1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None/>
              <a:defRPr sz="1417" kern="1200" spc="26" baseline="0">
                <a:solidFill>
                  <a:schemeClr val="tx1">
                    <a:tint val="75000"/>
                  </a:schemeClr>
                </a:solidFill>
                <a:latin typeface="Raleway" pitchFamily="2" charset="77"/>
                <a:ea typeface="+mn-ea"/>
                <a:cs typeface="Gill Sans"/>
              </a:defRPr>
            </a:lvl5pPr>
            <a:lvl6pPr marL="1904981" indent="0" algn="ctr" defTabSz="761992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>
                <a:schemeClr val="tx2"/>
              </a:buClr>
              <a:buFont typeface="Arial" pitchFamily="34" charset="0"/>
              <a:buNone/>
              <a:defRPr sz="141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85977" indent="0" algn="ctr" defTabSz="761992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>
                <a:schemeClr val="tx2"/>
              </a:buClr>
              <a:buFont typeface="Arial" pitchFamily="34" charset="0"/>
              <a:buNone/>
              <a:defRPr sz="141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66973" indent="0" algn="ctr" defTabSz="761992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>
                <a:schemeClr val="tx2"/>
              </a:buClr>
              <a:buFont typeface="Arial" pitchFamily="34" charset="0"/>
              <a:buNone/>
              <a:defRPr sz="141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47970" indent="0" algn="ctr" defTabSz="761992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>
                <a:schemeClr val="tx2"/>
              </a:buClr>
              <a:buFont typeface="Arial" pitchFamily="34" charset="0"/>
              <a:buNone/>
              <a:defRPr sz="141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 u="sng" dirty="0">
                <a:solidFill>
                  <a:srgbClr val="800000"/>
                </a:solidFill>
                <a:cs typeface="Arial" panose="020B0604020202020204" pitchFamily="34" charset="0"/>
              </a:rPr>
              <a:t>Daniar H. Kurniawan</a:t>
            </a:r>
            <a:r>
              <a:rPr lang="en-US" sz="2400" b="1" dirty="0"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0097C3"/>
                </a:solidFill>
                <a:cs typeface="Arial" panose="020B0604020202020204" pitchFamily="34" charset="0"/>
              </a:rPr>
              <a:t>Ruipu Wang</a:t>
            </a:r>
            <a:r>
              <a:rPr lang="en-US" sz="2400" b="1" dirty="0">
                <a:cs typeface="Arial" panose="020B0604020202020204" pitchFamily="34" charset="0"/>
              </a:rPr>
              <a:t>, 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1462AD"/>
                </a:solidFill>
                <a:cs typeface="Arial" panose="020B0604020202020204" pitchFamily="34" charset="0"/>
              </a:rPr>
              <a:t>Kahfi Zulkifli</a:t>
            </a:r>
            <a:r>
              <a:rPr lang="en-US" sz="2400" b="1" dirty="0"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1462AD"/>
                </a:solidFill>
                <a:cs typeface="Arial" panose="020B0604020202020204" pitchFamily="34" charset="0"/>
              </a:rPr>
              <a:t>Fandi Wiranata</a:t>
            </a:r>
            <a:r>
              <a:rPr lang="en-US" sz="2400" b="1" dirty="0">
                <a:cs typeface="Arial" panose="020B0604020202020204" pitchFamily="34" charset="0"/>
              </a:rPr>
              <a:t>, 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74BB51"/>
                </a:solidFill>
                <a:cs typeface="Arial" panose="020B0604020202020204" pitchFamily="34" charset="0"/>
              </a:rPr>
              <a:t>John Bent</a:t>
            </a:r>
            <a:r>
              <a:rPr lang="en-US" sz="2400" b="1" dirty="0">
                <a:cs typeface="Arial" panose="020B0604020202020204" pitchFamily="34" charset="0"/>
              </a:rPr>
              <a:t>, Ymir Vigfusson, </a:t>
            </a:r>
            <a:r>
              <a:rPr lang="en-US" sz="2400" b="1" dirty="0">
                <a:solidFill>
                  <a:srgbClr val="7F0000"/>
                </a:solidFill>
                <a:cs typeface="Arial" panose="020B0604020202020204" pitchFamily="34" charset="0"/>
              </a:rPr>
              <a:t>Haryadi S. Gunawi</a:t>
            </a:r>
            <a:endParaRPr lang="en-US" sz="1800" dirty="0">
              <a:solidFill>
                <a:srgbClr val="7F0000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7F0F39-C62D-16F0-1D11-901030F19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187" y="-125559"/>
            <a:ext cx="116823" cy="2939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BC8E66-2803-AFC6-978C-C959D5BE6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206" y="-125559"/>
            <a:ext cx="116823" cy="2939440"/>
          </a:xfrm>
          <a:prstGeom prst="rect">
            <a:avLst/>
          </a:prstGeom>
        </p:spPr>
      </p:pic>
      <p:pic>
        <p:nvPicPr>
          <p:cNvPr id="1026" name="Picture 2" descr="Beijing University of Technology - Wikipedia">
            <a:extLst>
              <a:ext uri="{FF2B5EF4-FFF2-40B4-BE49-F238E27FC236}">
                <a16:creationId xmlns:a16="http://schemas.microsoft.com/office/drawing/2014/main" id="{2FA4251E-F806-DCC3-513E-FC3C0C08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93" y="4632601"/>
            <a:ext cx="684075" cy="68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dung Institute of Technology - Wikipedia">
            <a:extLst>
              <a:ext uri="{FF2B5EF4-FFF2-40B4-BE49-F238E27FC236}">
                <a16:creationId xmlns:a16="http://schemas.microsoft.com/office/drawing/2014/main" id="{8276400D-5102-B2C7-65BE-69CB71D8F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245" y="4646215"/>
            <a:ext cx="684075" cy="68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agate Living Logo | Seagate US">
            <a:extLst>
              <a:ext uri="{FF2B5EF4-FFF2-40B4-BE49-F238E27FC236}">
                <a16:creationId xmlns:a16="http://schemas.microsoft.com/office/drawing/2014/main" id="{CEC9AE92-CF79-2B6B-43AB-B477B4826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00"/>
          <a:stretch/>
        </p:blipFill>
        <p:spPr bwMode="auto">
          <a:xfrm>
            <a:off x="7161151" y="4499195"/>
            <a:ext cx="961793" cy="8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mory University - Wikipedia">
            <a:extLst>
              <a:ext uri="{FF2B5EF4-FFF2-40B4-BE49-F238E27FC236}">
                <a16:creationId xmlns:a16="http://schemas.microsoft.com/office/drawing/2014/main" id="{E566C712-8284-B3B5-E468-5F719220E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" t="7606" r="7974" b="6977"/>
          <a:stretch/>
        </p:blipFill>
        <p:spPr bwMode="auto">
          <a:xfrm>
            <a:off x="6500188" y="4646215"/>
            <a:ext cx="684075" cy="6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oat of arms of the University of Chicago - Wikipedia">
            <a:extLst>
              <a:ext uri="{FF2B5EF4-FFF2-40B4-BE49-F238E27FC236}">
                <a16:creationId xmlns:a16="http://schemas.microsoft.com/office/drawing/2014/main" id="{8E4AB240-09E9-5912-1C84-4A483264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50" y="4646215"/>
            <a:ext cx="539089" cy="68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wnload University of Chicago (U of C, UChicago) Logo in SVG Vector or PNG  File Format - Logo.wine">
            <a:extLst>
              <a:ext uri="{FF2B5EF4-FFF2-40B4-BE49-F238E27FC236}">
                <a16:creationId xmlns:a16="http://schemas.microsoft.com/office/drawing/2014/main" id="{02D00372-2DA3-D25F-BA8A-B09590F66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80" y="3891575"/>
            <a:ext cx="3249187" cy="216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32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E1FF-2000-B201-8112-8120DCCC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7" y="228866"/>
            <a:ext cx="4999094" cy="850676"/>
          </a:xfrm>
        </p:spPr>
        <p:txBody>
          <a:bodyPr anchor="ctr"/>
          <a:lstStyle/>
          <a:p>
            <a:r>
              <a:rPr lang="en-US" sz="2800" dirty="0" err="1">
                <a:ln w="12700" cmpd="sng">
                  <a:solidFill>
                    <a:srgbClr val="000000"/>
                  </a:solidFill>
                  <a:prstDash val="solid"/>
                </a:ln>
                <a:ea typeface="+mn-ea"/>
              </a:rPr>
              <a:t>Groupability</a:t>
            </a:r>
            <a:r>
              <a:rPr lang="en-US" sz="2800" dirty="0">
                <a:ln w="12700" cmpd="sng">
                  <a:solidFill>
                    <a:srgbClr val="000000"/>
                  </a:solidFill>
                  <a:prstDash val="solid"/>
                </a:ln>
                <a:ea typeface="+mn-ea"/>
              </a:rPr>
              <a:t> Scoring (1/3)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9A56F-0310-B2E4-0607-8BE3F7B4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3F7397F-BA4D-D0E0-0F2E-A076FA2748BF}"/>
              </a:ext>
            </a:extLst>
          </p:cNvPr>
          <p:cNvGrpSpPr/>
          <p:nvPr/>
        </p:nvGrpSpPr>
        <p:grpSpPr>
          <a:xfrm>
            <a:off x="3689173" y="897818"/>
            <a:ext cx="1947773" cy="4622037"/>
            <a:chOff x="3689173" y="897818"/>
            <a:chExt cx="1947773" cy="462203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C7BC4AE-6B47-3B50-93D5-03A8FE763156}"/>
                </a:ext>
              </a:extLst>
            </p:cNvPr>
            <p:cNvSpPr txBox="1"/>
            <p:nvPr/>
          </p:nvSpPr>
          <p:spPr>
            <a:xfrm>
              <a:off x="3851643" y="1616855"/>
              <a:ext cx="1581133" cy="3903000"/>
            </a:xfrm>
            <a:prstGeom prst="rect">
              <a:avLst/>
            </a:prstGeom>
            <a:solidFill>
              <a:srgbClr val="00B0F0">
                <a:alpha val="20000"/>
              </a:srgbClr>
            </a:solidFill>
            <a:ln w="28575"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b="1" dirty="0">
                <a:latin typeface="Raleway" pitchFamily="2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F553BE-C2A5-64A7-0393-13B880621DFD}"/>
                </a:ext>
              </a:extLst>
            </p:cNvPr>
            <p:cNvSpPr txBox="1"/>
            <p:nvPr/>
          </p:nvSpPr>
          <p:spPr>
            <a:xfrm>
              <a:off x="3689173" y="897818"/>
              <a:ext cx="19477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Raleway" pitchFamily="2" charset="77"/>
                </a:rPr>
                <a:t>Cache State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Raleway" pitchFamily="2" charset="77"/>
                </a:rPr>
                <a:t>(</a:t>
              </a:r>
              <a:r>
                <a:rPr lang="en-US" sz="2000" b="1" dirty="0">
                  <a:solidFill>
                    <a:schemeClr val="bg1"/>
                  </a:solidFill>
                  <a:latin typeface="Raleway" pitchFamily="2" charset="77"/>
                </a:rPr>
                <a:t>prior</a:t>
              </a:r>
              <a:r>
                <a:rPr lang="en-US" sz="2000" dirty="0">
                  <a:solidFill>
                    <a:schemeClr val="bg1"/>
                  </a:solidFill>
                  <a:latin typeface="Raleway" pitchFamily="2" charset="77"/>
                </a:rPr>
                <a:t> lookup)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A89239D6-9657-833E-ADF4-275E4DE09C92}"/>
              </a:ext>
            </a:extLst>
          </p:cNvPr>
          <p:cNvSpPr/>
          <p:nvPr/>
        </p:nvSpPr>
        <p:spPr>
          <a:xfrm>
            <a:off x="519717" y="2683107"/>
            <a:ext cx="501331" cy="501805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  <a:latin typeface="Raleway" pitchFamily="2" charset="77"/>
              </a:rPr>
              <a:t>A1</a:t>
            </a:r>
            <a:endParaRPr sz="1800" b="1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1DA845-2500-5912-405A-102604B04E21}"/>
              </a:ext>
            </a:extLst>
          </p:cNvPr>
          <p:cNvSpPr/>
          <p:nvPr/>
        </p:nvSpPr>
        <p:spPr>
          <a:xfrm>
            <a:off x="1096327" y="2683107"/>
            <a:ext cx="501331" cy="501805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  <a:latin typeface="Raleway" pitchFamily="2" charset="77"/>
              </a:rPr>
              <a:t>B1</a:t>
            </a:r>
            <a:endParaRPr sz="1800" b="1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4EACBE-D67A-FDED-E699-8E35FFD37AA4}"/>
              </a:ext>
            </a:extLst>
          </p:cNvPr>
          <p:cNvSpPr/>
          <p:nvPr/>
        </p:nvSpPr>
        <p:spPr>
          <a:xfrm>
            <a:off x="1669697" y="2683107"/>
            <a:ext cx="501331" cy="501805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  <a:latin typeface="Raleway" pitchFamily="2" charset="77"/>
              </a:rPr>
              <a:t>C1</a:t>
            </a:r>
            <a:endParaRPr sz="1800" b="1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BEA5A5-E0F5-48FD-D650-59CF0EA20155}"/>
              </a:ext>
            </a:extLst>
          </p:cNvPr>
          <p:cNvSpPr/>
          <p:nvPr/>
        </p:nvSpPr>
        <p:spPr>
          <a:xfrm>
            <a:off x="2243067" y="2683108"/>
            <a:ext cx="501331" cy="501805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  <a:latin typeface="Raleway" pitchFamily="2" charset="77"/>
              </a:rPr>
              <a:t>D1</a:t>
            </a:r>
            <a:endParaRPr sz="1800" b="1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ED9FCCD-4BB0-20E9-664F-65D5813D7C7E}"/>
              </a:ext>
            </a:extLst>
          </p:cNvPr>
          <p:cNvSpPr/>
          <p:nvPr/>
        </p:nvSpPr>
        <p:spPr>
          <a:xfrm>
            <a:off x="2816437" y="2683106"/>
            <a:ext cx="501331" cy="501805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  <a:latin typeface="Raleway" pitchFamily="2" charset="77"/>
              </a:rPr>
              <a:t>E1</a:t>
            </a:r>
            <a:endParaRPr sz="1800" b="1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4CC9D4-FC6F-8E8C-4869-7839BDDCA54E}"/>
              </a:ext>
            </a:extLst>
          </p:cNvPr>
          <p:cNvSpPr txBox="1"/>
          <p:nvPr/>
        </p:nvSpPr>
        <p:spPr>
          <a:xfrm>
            <a:off x="495968" y="2089135"/>
            <a:ext cx="282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</a:rPr>
              <a:t>The </a:t>
            </a:r>
            <a:r>
              <a:rPr lang="en-US" sz="2000" b="1" dirty="0">
                <a:solidFill>
                  <a:schemeClr val="bg1"/>
                </a:solidFill>
                <a:latin typeface="Raleway" pitchFamily="2" charset="77"/>
              </a:rPr>
              <a:t>1</a:t>
            </a:r>
            <a:r>
              <a:rPr lang="en-US" sz="2000" b="1" baseline="30000" dirty="0">
                <a:solidFill>
                  <a:schemeClr val="bg1"/>
                </a:solidFill>
                <a:latin typeface="Raleway" pitchFamily="2" charset="77"/>
              </a:rPr>
              <a:t>st</a:t>
            </a:r>
            <a:r>
              <a:rPr lang="en-US" sz="2000" dirty="0">
                <a:solidFill>
                  <a:schemeClr val="bg1"/>
                </a:solidFill>
                <a:latin typeface="Raleway" pitchFamily="2" charset="77"/>
              </a:rPr>
              <a:t> Lookup</a:t>
            </a:r>
            <a:endParaRPr sz="1100" i="1" dirty="0">
              <a:solidFill>
                <a:schemeClr val="bg1"/>
              </a:solidFill>
              <a:latin typeface="Raleway" pitchFamily="2" charset="77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FC747E4-8248-2743-2ABF-CA3404D362BD}"/>
              </a:ext>
            </a:extLst>
          </p:cNvPr>
          <p:cNvGrpSpPr/>
          <p:nvPr/>
        </p:nvGrpSpPr>
        <p:grpSpPr>
          <a:xfrm>
            <a:off x="655162" y="3260956"/>
            <a:ext cx="2542072" cy="831294"/>
            <a:chOff x="655162" y="3260956"/>
            <a:chExt cx="2542072" cy="831294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B597CB39-441F-EEC8-95BC-A560658E8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162" y="3273357"/>
              <a:ext cx="235632" cy="235632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9707FA8-016D-98B6-CEDE-05AC40665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1772" y="3268161"/>
              <a:ext cx="235632" cy="23563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482772B-3E34-9576-5E05-1124B073B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5743" y="3268161"/>
              <a:ext cx="235632" cy="235632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F2F71439-A05E-B2EC-D3B3-88F195722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4992" y="3262616"/>
              <a:ext cx="235632" cy="235632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3F363C0B-792D-D7FE-8234-79D8EA8E8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1602" y="3260956"/>
              <a:ext cx="235632" cy="23563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35D469D-AC8A-50CD-6F06-EE8D860CD335}"/>
                </a:ext>
              </a:extLst>
            </p:cNvPr>
            <p:cNvSpPr txBox="1"/>
            <p:nvPr/>
          </p:nvSpPr>
          <p:spPr>
            <a:xfrm>
              <a:off x="959672" y="3722918"/>
              <a:ext cx="1947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Raleway" pitchFamily="2" charset="77"/>
                </a:rPr>
                <a:t>#hit = 0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646DA2E-D9BF-A281-9685-CAEC4859AF59}"/>
              </a:ext>
            </a:extLst>
          </p:cNvPr>
          <p:cNvGrpSpPr/>
          <p:nvPr/>
        </p:nvGrpSpPr>
        <p:grpSpPr>
          <a:xfrm>
            <a:off x="6186463" y="1625229"/>
            <a:ext cx="3039114" cy="2510376"/>
            <a:chOff x="6186463" y="1625229"/>
            <a:chExt cx="3039114" cy="251037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2C83936-34F8-B3DA-57D9-D2419C58BAB0}"/>
                </a:ext>
              </a:extLst>
            </p:cNvPr>
            <p:cNvSpPr/>
            <p:nvPr/>
          </p:nvSpPr>
          <p:spPr>
            <a:xfrm>
              <a:off x="6186463" y="1668260"/>
              <a:ext cx="457200" cy="4572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b="1" dirty="0">
                  <a:solidFill>
                    <a:sysClr val="windowText" lastClr="000000"/>
                  </a:solidFill>
                  <a:latin typeface="Raleway" pitchFamily="2" charset="77"/>
                </a:rPr>
                <a:t>A1</a:t>
              </a:r>
              <a:endParaRPr sz="1800" b="1" dirty="0">
                <a:solidFill>
                  <a:sysClr val="windowText" lastClr="000000"/>
                </a:solidFill>
                <a:latin typeface="Raleway" pitchFamily="2" charset="77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C49A760-B8E9-354F-90AE-EF31B4473102}"/>
                </a:ext>
              </a:extLst>
            </p:cNvPr>
            <p:cNvSpPr/>
            <p:nvPr/>
          </p:nvSpPr>
          <p:spPr>
            <a:xfrm>
              <a:off x="6186463" y="2171438"/>
              <a:ext cx="457200" cy="4572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b="1" dirty="0">
                  <a:solidFill>
                    <a:sysClr val="windowText" lastClr="000000"/>
                  </a:solidFill>
                  <a:latin typeface="Raleway" pitchFamily="2" charset="77"/>
                </a:rPr>
                <a:t>B1</a:t>
              </a:r>
              <a:endParaRPr sz="1800" b="1" dirty="0">
                <a:solidFill>
                  <a:sysClr val="windowText" lastClr="000000"/>
                </a:solidFill>
                <a:latin typeface="Raleway" pitchFamily="2" charset="77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F6E3424-BA7F-750E-FD76-D10FAC3534AA}"/>
                </a:ext>
              </a:extLst>
            </p:cNvPr>
            <p:cNvSpPr/>
            <p:nvPr/>
          </p:nvSpPr>
          <p:spPr>
            <a:xfrm>
              <a:off x="6186463" y="2670097"/>
              <a:ext cx="457200" cy="4572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b="1" dirty="0">
                  <a:solidFill>
                    <a:sysClr val="windowText" lastClr="000000"/>
                  </a:solidFill>
                  <a:latin typeface="Raleway" pitchFamily="2" charset="77"/>
                </a:rPr>
                <a:t>C1</a:t>
              </a:r>
              <a:endParaRPr sz="1800" b="1" dirty="0">
                <a:solidFill>
                  <a:sysClr val="windowText" lastClr="000000"/>
                </a:solidFill>
                <a:latin typeface="Raleway" pitchFamily="2" charset="77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FD9DC19-293A-79EE-9B9D-7E44781185F1}"/>
                </a:ext>
              </a:extLst>
            </p:cNvPr>
            <p:cNvSpPr/>
            <p:nvPr/>
          </p:nvSpPr>
          <p:spPr>
            <a:xfrm>
              <a:off x="6186463" y="3168756"/>
              <a:ext cx="457200" cy="4572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b="1" dirty="0">
                  <a:solidFill>
                    <a:sysClr val="windowText" lastClr="000000"/>
                  </a:solidFill>
                  <a:latin typeface="Raleway" pitchFamily="2" charset="77"/>
                </a:rPr>
                <a:t>D1</a:t>
              </a:r>
              <a:endParaRPr sz="1800" b="1" dirty="0">
                <a:solidFill>
                  <a:sysClr val="windowText" lastClr="000000"/>
                </a:solidFill>
                <a:latin typeface="Raleway" pitchFamily="2" charset="77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B3BCD60-B9C5-D21C-C0D8-CE862C9006A7}"/>
                </a:ext>
              </a:extLst>
            </p:cNvPr>
            <p:cNvSpPr/>
            <p:nvPr/>
          </p:nvSpPr>
          <p:spPr>
            <a:xfrm>
              <a:off x="6186463" y="3667415"/>
              <a:ext cx="457200" cy="4572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b="1" dirty="0">
                  <a:solidFill>
                    <a:sysClr val="windowText" lastClr="000000"/>
                  </a:solidFill>
                  <a:latin typeface="Raleway" pitchFamily="2" charset="77"/>
                </a:rPr>
                <a:t>E1</a:t>
              </a:r>
              <a:endParaRPr sz="1800" b="1" dirty="0">
                <a:solidFill>
                  <a:sysClr val="windowText" lastClr="000000"/>
                </a:solidFill>
                <a:latin typeface="Raleway" pitchFamily="2" charset="7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A5EF10-5567-C80A-40B1-428F9E5A7CC9}"/>
                </a:ext>
              </a:extLst>
            </p:cNvPr>
            <p:cNvSpPr txBox="1"/>
            <p:nvPr/>
          </p:nvSpPr>
          <p:spPr>
            <a:xfrm>
              <a:off x="6465619" y="1625229"/>
              <a:ext cx="1035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 </a:t>
              </a:r>
              <a:r>
                <a:rPr lang="en-US" sz="2800" b="1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0</a:t>
              </a:r>
              <a:endParaRPr sz="11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F140FD-AD7C-35B5-4C86-4792682739B3}"/>
                </a:ext>
              </a:extLst>
            </p:cNvPr>
            <p:cNvSpPr txBox="1"/>
            <p:nvPr/>
          </p:nvSpPr>
          <p:spPr>
            <a:xfrm>
              <a:off x="6463937" y="2143569"/>
              <a:ext cx="1035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 </a:t>
              </a:r>
              <a:r>
                <a:rPr lang="en-US" sz="2800" b="1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0</a:t>
              </a:r>
              <a:endParaRPr sz="11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098267-4D8D-4622-BD89-25886FAEB8FA}"/>
                </a:ext>
              </a:extLst>
            </p:cNvPr>
            <p:cNvSpPr txBox="1"/>
            <p:nvPr/>
          </p:nvSpPr>
          <p:spPr>
            <a:xfrm>
              <a:off x="6463937" y="2618807"/>
              <a:ext cx="1035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 </a:t>
              </a:r>
              <a:r>
                <a:rPr lang="en-US" sz="2800" b="1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0</a:t>
              </a:r>
              <a:endParaRPr sz="11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003E89-EEB6-BE66-A024-590C8F7CD89B}"/>
                </a:ext>
              </a:extLst>
            </p:cNvPr>
            <p:cNvSpPr txBox="1"/>
            <p:nvPr/>
          </p:nvSpPr>
          <p:spPr>
            <a:xfrm>
              <a:off x="6465615" y="3102736"/>
              <a:ext cx="1035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 </a:t>
              </a:r>
              <a:r>
                <a:rPr lang="en-US" sz="2800" b="1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0</a:t>
              </a:r>
              <a:endParaRPr sz="11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5C671FE-8D92-6F06-82C8-8A080201B37D}"/>
                </a:ext>
              </a:extLst>
            </p:cNvPr>
            <p:cNvSpPr txBox="1"/>
            <p:nvPr/>
          </p:nvSpPr>
          <p:spPr>
            <a:xfrm>
              <a:off x="6465615" y="3612385"/>
              <a:ext cx="1035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 </a:t>
              </a:r>
              <a:r>
                <a:rPr lang="en-US" sz="2800" b="1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0</a:t>
              </a:r>
              <a:endParaRPr sz="11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21DD9F3-F4D0-0AEC-3317-39459EEF2268}"/>
                </a:ext>
              </a:extLst>
            </p:cNvPr>
            <p:cNvSpPr txBox="1"/>
            <p:nvPr/>
          </p:nvSpPr>
          <p:spPr>
            <a:xfrm>
              <a:off x="7454908" y="1752478"/>
              <a:ext cx="175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Raleway" pitchFamily="2" charset="77"/>
                </a:rPr>
                <a:t>Newly inserted</a:t>
              </a:r>
              <a:endParaRPr lang="en-US" sz="18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BBE50CA-E1CF-72D8-7942-20E6776AEEDD}"/>
                </a:ext>
              </a:extLst>
            </p:cNvPr>
            <p:cNvSpPr txBox="1"/>
            <p:nvPr/>
          </p:nvSpPr>
          <p:spPr>
            <a:xfrm>
              <a:off x="7454908" y="2243906"/>
              <a:ext cx="175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Raleway" pitchFamily="2" charset="77"/>
                </a:rPr>
                <a:t>Newly inserted</a:t>
              </a:r>
              <a:endParaRPr lang="en-US" sz="18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737D595-CD96-2D46-EBBF-C7D577C8F537}"/>
                </a:ext>
              </a:extLst>
            </p:cNvPr>
            <p:cNvSpPr txBox="1"/>
            <p:nvPr/>
          </p:nvSpPr>
          <p:spPr>
            <a:xfrm>
              <a:off x="7450711" y="2731098"/>
              <a:ext cx="175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Raleway" pitchFamily="2" charset="77"/>
                </a:rPr>
                <a:t>Newly inserted</a:t>
              </a:r>
              <a:endParaRPr lang="en-US" sz="18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6F89632-37A0-70DA-DAD6-974A3393A50E}"/>
                </a:ext>
              </a:extLst>
            </p:cNvPr>
            <p:cNvSpPr txBox="1"/>
            <p:nvPr/>
          </p:nvSpPr>
          <p:spPr>
            <a:xfrm>
              <a:off x="7469577" y="3229801"/>
              <a:ext cx="175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Raleway" pitchFamily="2" charset="77"/>
                </a:rPr>
                <a:t>Newly inserted</a:t>
              </a:r>
              <a:endParaRPr lang="en-US" sz="18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5ECC167-5714-8FE6-065C-BDB3D368D6F5}"/>
                </a:ext>
              </a:extLst>
            </p:cNvPr>
            <p:cNvSpPr txBox="1"/>
            <p:nvPr/>
          </p:nvSpPr>
          <p:spPr>
            <a:xfrm>
              <a:off x="7469577" y="3739450"/>
              <a:ext cx="175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Raleway" pitchFamily="2" charset="77"/>
                </a:rPr>
                <a:t>Newly inserted</a:t>
              </a:r>
              <a:endParaRPr lang="en-US" sz="18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B7EB1CB5-8E4A-6545-78B6-22D8FAC78A73}"/>
              </a:ext>
            </a:extLst>
          </p:cNvPr>
          <p:cNvSpPr txBox="1"/>
          <p:nvPr/>
        </p:nvSpPr>
        <p:spPr>
          <a:xfrm>
            <a:off x="4011934" y="3229801"/>
            <a:ext cx="1264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Raleway" pitchFamily="2" charset="77"/>
              </a:rPr>
              <a:t>EMPTY</a:t>
            </a:r>
            <a:endParaRPr sz="1100" b="1" i="1" dirty="0">
              <a:solidFill>
                <a:schemeClr val="bg1"/>
              </a:solidFill>
              <a:latin typeface="Raleway" pitchFamily="2" charset="77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7FCDF36-BFB5-6057-9065-76D168B11AFD}"/>
              </a:ext>
            </a:extLst>
          </p:cNvPr>
          <p:cNvGrpSpPr/>
          <p:nvPr/>
        </p:nvGrpSpPr>
        <p:grpSpPr>
          <a:xfrm>
            <a:off x="5676640" y="910674"/>
            <a:ext cx="2014682" cy="4754151"/>
            <a:chOff x="5676640" y="910674"/>
            <a:chExt cx="2014682" cy="475415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B06B309-A4EE-F05A-DFCA-89C1C8CCC0A9}"/>
                </a:ext>
              </a:extLst>
            </p:cNvPr>
            <p:cNvSpPr txBox="1"/>
            <p:nvPr/>
          </p:nvSpPr>
          <p:spPr>
            <a:xfrm>
              <a:off x="5926870" y="1616855"/>
              <a:ext cx="1581133" cy="3904391"/>
            </a:xfrm>
            <a:prstGeom prst="rect">
              <a:avLst/>
            </a:prstGeom>
            <a:solidFill>
              <a:srgbClr val="00B0F0">
                <a:alpha val="20000"/>
              </a:srgbClr>
            </a:solidFill>
            <a:ln w="28575"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b="1" dirty="0">
                <a:latin typeface="Raleway" pitchFamily="2" charset="7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100452-2895-7D9C-0F5B-728D42451CEE}"/>
                </a:ext>
              </a:extLst>
            </p:cNvPr>
            <p:cNvSpPr txBox="1"/>
            <p:nvPr/>
          </p:nvSpPr>
          <p:spPr>
            <a:xfrm>
              <a:off x="5743549" y="910674"/>
              <a:ext cx="19477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Raleway" pitchFamily="2" charset="77"/>
                </a:rPr>
                <a:t>Cache State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Raleway" pitchFamily="2" charset="77"/>
                </a:rPr>
                <a:t>(</a:t>
              </a:r>
              <a:r>
                <a:rPr lang="en-US" sz="2000" b="1" dirty="0">
                  <a:solidFill>
                    <a:srgbClr val="304EEC"/>
                  </a:solidFill>
                  <a:latin typeface="Raleway" pitchFamily="2" charset="77"/>
                </a:rPr>
                <a:t>after</a:t>
              </a:r>
              <a:r>
                <a:rPr lang="en-US" sz="2000" dirty="0">
                  <a:solidFill>
                    <a:schemeClr val="bg1"/>
                  </a:solidFill>
                  <a:latin typeface="Raleway" pitchFamily="2" charset="77"/>
                </a:rPr>
                <a:t> lookup)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50AC9DC-7E70-A99B-7EAF-0A6D3BDD5C22}"/>
                </a:ext>
              </a:extLst>
            </p:cNvPr>
            <p:cNvCxnSpPr>
              <a:cxnSpLocks/>
            </p:cNvCxnSpPr>
            <p:nvPr/>
          </p:nvCxnSpPr>
          <p:spPr>
            <a:xfrm>
              <a:off x="5676640" y="987026"/>
              <a:ext cx="0" cy="4677799"/>
            </a:xfrm>
            <a:prstGeom prst="line">
              <a:avLst/>
            </a:prstGeom>
            <a:ln w="38100">
              <a:solidFill>
                <a:schemeClr val="tx1">
                  <a:lumMod val="6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831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BB06B309-A4EE-F05A-DFCA-89C1C8CCC0A9}"/>
              </a:ext>
            </a:extLst>
          </p:cNvPr>
          <p:cNvSpPr txBox="1"/>
          <p:nvPr/>
        </p:nvSpPr>
        <p:spPr>
          <a:xfrm>
            <a:off x="5926870" y="1616855"/>
            <a:ext cx="1581133" cy="3904391"/>
          </a:xfrm>
          <a:prstGeom prst="rect">
            <a:avLst/>
          </a:prstGeom>
          <a:solidFill>
            <a:srgbClr val="00B0F0">
              <a:alpha val="20000"/>
            </a:srgbClr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endParaRPr lang="en-US" sz="1600" b="1" dirty="0">
              <a:latin typeface="Raleway" pitchFamily="2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100452-2895-7D9C-0F5B-728D42451CEE}"/>
              </a:ext>
            </a:extLst>
          </p:cNvPr>
          <p:cNvSpPr txBox="1"/>
          <p:nvPr/>
        </p:nvSpPr>
        <p:spPr>
          <a:xfrm>
            <a:off x="5743549" y="910674"/>
            <a:ext cx="1947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</a:rPr>
              <a:t>Cache State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</a:rPr>
              <a:t>(</a:t>
            </a:r>
            <a:r>
              <a:rPr lang="en-US" sz="2000" b="1" dirty="0">
                <a:solidFill>
                  <a:srgbClr val="304EEC"/>
                </a:solidFill>
                <a:latin typeface="Raleway" pitchFamily="2" charset="77"/>
              </a:rPr>
              <a:t>after</a:t>
            </a:r>
            <a:r>
              <a:rPr lang="en-US" sz="2000" dirty="0">
                <a:solidFill>
                  <a:schemeClr val="bg1"/>
                </a:solidFill>
                <a:latin typeface="Raleway" pitchFamily="2" charset="77"/>
              </a:rPr>
              <a:t> lookup)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7BC4AE-6B47-3B50-93D5-03A8FE763156}"/>
              </a:ext>
            </a:extLst>
          </p:cNvPr>
          <p:cNvSpPr txBox="1"/>
          <p:nvPr/>
        </p:nvSpPr>
        <p:spPr>
          <a:xfrm>
            <a:off x="3851641" y="1616855"/>
            <a:ext cx="1581133" cy="3903000"/>
          </a:xfrm>
          <a:prstGeom prst="rect">
            <a:avLst/>
          </a:prstGeom>
          <a:solidFill>
            <a:srgbClr val="00B0F0">
              <a:alpha val="20000"/>
            </a:srgbClr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endParaRPr lang="en-US" sz="1600" b="1" dirty="0">
              <a:latin typeface="Raleway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EE1FF-2000-B201-8112-8120DCCC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7" y="228866"/>
            <a:ext cx="4996926" cy="850676"/>
          </a:xfrm>
        </p:spPr>
        <p:txBody>
          <a:bodyPr anchor="ctr"/>
          <a:lstStyle/>
          <a:p>
            <a:r>
              <a:rPr lang="en-US" sz="2800" dirty="0" err="1">
                <a:ln w="12700" cmpd="sng">
                  <a:solidFill>
                    <a:srgbClr val="000000"/>
                  </a:solidFill>
                  <a:prstDash val="solid"/>
                </a:ln>
                <a:ea typeface="+mn-ea"/>
              </a:rPr>
              <a:t>Groupability</a:t>
            </a:r>
            <a:r>
              <a:rPr lang="en-US" sz="2800" dirty="0">
                <a:ln w="12700" cmpd="sng">
                  <a:solidFill>
                    <a:srgbClr val="000000"/>
                  </a:solidFill>
                  <a:prstDash val="solid"/>
                </a:ln>
                <a:ea typeface="+mn-ea"/>
              </a:rPr>
              <a:t> Scoring (2/3)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9A56F-0310-B2E4-0607-8BE3F7B4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F553BE-C2A5-64A7-0393-13B880621DFD}"/>
              </a:ext>
            </a:extLst>
          </p:cNvPr>
          <p:cNvSpPr txBox="1"/>
          <p:nvPr/>
        </p:nvSpPr>
        <p:spPr>
          <a:xfrm>
            <a:off x="3689171" y="897818"/>
            <a:ext cx="1947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</a:rPr>
              <a:t>Cache State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Raleway" pitchFamily="2" charset="77"/>
              </a:rPr>
              <a:t>prior</a:t>
            </a:r>
            <a:r>
              <a:rPr lang="en-US" sz="2000" dirty="0">
                <a:solidFill>
                  <a:schemeClr val="bg1"/>
                </a:solidFill>
                <a:latin typeface="Raleway" pitchFamily="2" charset="77"/>
              </a:rPr>
              <a:t> lookup)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C83936-34F8-B3DA-57D9-D2419C58BAB0}"/>
              </a:ext>
            </a:extLst>
          </p:cNvPr>
          <p:cNvSpPr/>
          <p:nvPr/>
        </p:nvSpPr>
        <p:spPr>
          <a:xfrm>
            <a:off x="4146258" y="1704975"/>
            <a:ext cx="457200" cy="45720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  <a:latin typeface="Raleway" pitchFamily="2" charset="77"/>
              </a:rPr>
              <a:t>A1</a:t>
            </a:r>
            <a:endParaRPr sz="1800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49A760-B8E9-354F-90AE-EF31B4473102}"/>
              </a:ext>
            </a:extLst>
          </p:cNvPr>
          <p:cNvSpPr/>
          <p:nvPr/>
        </p:nvSpPr>
        <p:spPr>
          <a:xfrm>
            <a:off x="4146258" y="2208153"/>
            <a:ext cx="457200" cy="45720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  <a:latin typeface="Raleway" pitchFamily="2" charset="77"/>
              </a:rPr>
              <a:t>B1</a:t>
            </a:r>
            <a:endParaRPr sz="1800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6E3424-BA7F-750E-FD76-D10FAC3534AA}"/>
              </a:ext>
            </a:extLst>
          </p:cNvPr>
          <p:cNvSpPr/>
          <p:nvPr/>
        </p:nvSpPr>
        <p:spPr>
          <a:xfrm>
            <a:off x="4146258" y="2706812"/>
            <a:ext cx="457200" cy="45720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  <a:latin typeface="Raleway" pitchFamily="2" charset="77"/>
              </a:rPr>
              <a:t>C1</a:t>
            </a:r>
            <a:endParaRPr sz="1800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D9DC19-293A-79EE-9B9D-7E44781185F1}"/>
              </a:ext>
            </a:extLst>
          </p:cNvPr>
          <p:cNvSpPr/>
          <p:nvPr/>
        </p:nvSpPr>
        <p:spPr>
          <a:xfrm>
            <a:off x="4146258" y="3205471"/>
            <a:ext cx="457200" cy="45720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  <a:latin typeface="Raleway" pitchFamily="2" charset="77"/>
              </a:rPr>
              <a:t>D1</a:t>
            </a:r>
            <a:endParaRPr sz="1800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3BCD60-B9C5-D21C-C0D8-CE862C9006A7}"/>
              </a:ext>
            </a:extLst>
          </p:cNvPr>
          <p:cNvSpPr/>
          <p:nvPr/>
        </p:nvSpPr>
        <p:spPr>
          <a:xfrm>
            <a:off x="4146258" y="3704130"/>
            <a:ext cx="457200" cy="45720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  <a:latin typeface="Raleway" pitchFamily="2" charset="77"/>
              </a:rPr>
              <a:t>E1</a:t>
            </a:r>
            <a:endParaRPr sz="1800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A5EF10-5567-C80A-40B1-428F9E5A7CC9}"/>
              </a:ext>
            </a:extLst>
          </p:cNvPr>
          <p:cNvSpPr txBox="1"/>
          <p:nvPr/>
        </p:nvSpPr>
        <p:spPr>
          <a:xfrm>
            <a:off x="4425414" y="1661944"/>
            <a:ext cx="103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0</a:t>
            </a:r>
            <a:endParaRPr sz="11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F140FD-AD7C-35B5-4C86-4792682739B3}"/>
              </a:ext>
            </a:extLst>
          </p:cNvPr>
          <p:cNvSpPr txBox="1"/>
          <p:nvPr/>
        </p:nvSpPr>
        <p:spPr>
          <a:xfrm>
            <a:off x="4423732" y="2180284"/>
            <a:ext cx="103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0</a:t>
            </a:r>
            <a:endParaRPr sz="11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098267-4D8D-4622-BD89-25886FAEB8FA}"/>
              </a:ext>
            </a:extLst>
          </p:cNvPr>
          <p:cNvSpPr txBox="1"/>
          <p:nvPr/>
        </p:nvSpPr>
        <p:spPr>
          <a:xfrm>
            <a:off x="4423732" y="2655522"/>
            <a:ext cx="103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0</a:t>
            </a:r>
            <a:endParaRPr sz="11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003E89-EEB6-BE66-A024-590C8F7CD89B}"/>
              </a:ext>
            </a:extLst>
          </p:cNvPr>
          <p:cNvSpPr txBox="1"/>
          <p:nvPr/>
        </p:nvSpPr>
        <p:spPr>
          <a:xfrm>
            <a:off x="4425410" y="3139451"/>
            <a:ext cx="103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0</a:t>
            </a:r>
            <a:endParaRPr sz="11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C671FE-8D92-6F06-82C8-8A080201B37D}"/>
              </a:ext>
            </a:extLst>
          </p:cNvPr>
          <p:cNvSpPr txBox="1"/>
          <p:nvPr/>
        </p:nvSpPr>
        <p:spPr>
          <a:xfrm>
            <a:off x="4425410" y="3649100"/>
            <a:ext cx="103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0</a:t>
            </a:r>
            <a:endParaRPr sz="1100" dirty="0">
              <a:solidFill>
                <a:schemeClr val="bg1"/>
              </a:solidFill>
              <a:latin typeface="Raleway" pitchFamily="2" charset="77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C40812A-6763-C89F-B62A-DA56EC2E287B}"/>
              </a:ext>
            </a:extLst>
          </p:cNvPr>
          <p:cNvGrpSpPr/>
          <p:nvPr/>
        </p:nvGrpSpPr>
        <p:grpSpPr>
          <a:xfrm>
            <a:off x="6193114" y="1633243"/>
            <a:ext cx="2471552" cy="2521527"/>
            <a:chOff x="6193114" y="1633243"/>
            <a:chExt cx="2471552" cy="252152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26D3A77-5243-F5F8-F16A-C341A8C9CCD3}"/>
                </a:ext>
              </a:extLst>
            </p:cNvPr>
            <p:cNvSpPr/>
            <p:nvPr/>
          </p:nvSpPr>
          <p:spPr>
            <a:xfrm>
              <a:off x="6193114" y="1687425"/>
              <a:ext cx="457200" cy="4572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dirty="0">
                  <a:solidFill>
                    <a:sysClr val="windowText" lastClr="000000"/>
                  </a:solidFill>
                  <a:latin typeface="Raleway" pitchFamily="2" charset="77"/>
                </a:rPr>
                <a:t>A1</a:t>
              </a:r>
              <a:endParaRPr sz="1800" dirty="0">
                <a:solidFill>
                  <a:sysClr val="windowText" lastClr="000000"/>
                </a:solidFill>
                <a:latin typeface="Raleway" pitchFamily="2" charset="77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CF8296-8461-B1D4-CBC4-0684B45C173D}"/>
                </a:ext>
              </a:extLst>
            </p:cNvPr>
            <p:cNvSpPr/>
            <p:nvPr/>
          </p:nvSpPr>
          <p:spPr>
            <a:xfrm>
              <a:off x="6193114" y="2190603"/>
              <a:ext cx="457200" cy="4572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dirty="0">
                  <a:solidFill>
                    <a:sysClr val="windowText" lastClr="000000"/>
                  </a:solidFill>
                  <a:latin typeface="Raleway" pitchFamily="2" charset="77"/>
                </a:rPr>
                <a:t>B1</a:t>
              </a:r>
              <a:endParaRPr sz="1800" dirty="0">
                <a:solidFill>
                  <a:sysClr val="windowText" lastClr="000000"/>
                </a:solidFill>
                <a:latin typeface="Raleway" pitchFamily="2" charset="77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471FBC3-A152-431F-E858-8A1A0A133AFA}"/>
                </a:ext>
              </a:extLst>
            </p:cNvPr>
            <p:cNvSpPr/>
            <p:nvPr/>
          </p:nvSpPr>
          <p:spPr>
            <a:xfrm>
              <a:off x="6193114" y="2689262"/>
              <a:ext cx="457200" cy="4572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dirty="0">
                  <a:solidFill>
                    <a:sysClr val="windowText" lastClr="000000"/>
                  </a:solidFill>
                  <a:latin typeface="Raleway" pitchFamily="2" charset="77"/>
                </a:rPr>
                <a:t>C1</a:t>
              </a:r>
              <a:endParaRPr sz="1800" dirty="0">
                <a:solidFill>
                  <a:sysClr val="windowText" lastClr="000000"/>
                </a:solidFill>
                <a:latin typeface="Raleway" pitchFamily="2" charset="77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E278015-51BF-EA1A-0FBE-8231F7F713C5}"/>
                </a:ext>
              </a:extLst>
            </p:cNvPr>
            <p:cNvSpPr/>
            <p:nvPr/>
          </p:nvSpPr>
          <p:spPr>
            <a:xfrm>
              <a:off x="6193114" y="3187921"/>
              <a:ext cx="457200" cy="4572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dirty="0">
                  <a:solidFill>
                    <a:sysClr val="windowText" lastClr="000000"/>
                  </a:solidFill>
                  <a:latin typeface="Raleway" pitchFamily="2" charset="77"/>
                </a:rPr>
                <a:t>D1</a:t>
              </a:r>
              <a:endParaRPr sz="1800" dirty="0">
                <a:solidFill>
                  <a:sysClr val="windowText" lastClr="000000"/>
                </a:solidFill>
                <a:latin typeface="Raleway" pitchFamily="2" charset="77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ECCD76C-0555-4723-4CE9-E0E696AA5F11}"/>
                </a:ext>
              </a:extLst>
            </p:cNvPr>
            <p:cNvSpPr/>
            <p:nvPr/>
          </p:nvSpPr>
          <p:spPr>
            <a:xfrm>
              <a:off x="6193114" y="3686580"/>
              <a:ext cx="457200" cy="4572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dirty="0">
                  <a:solidFill>
                    <a:sysClr val="windowText" lastClr="000000"/>
                  </a:solidFill>
                  <a:latin typeface="Raleway" pitchFamily="2" charset="77"/>
                </a:rPr>
                <a:t>E1</a:t>
              </a:r>
              <a:endParaRPr sz="1800" dirty="0">
                <a:solidFill>
                  <a:sysClr val="windowText" lastClr="000000"/>
                </a:solidFill>
                <a:latin typeface="Raleway" pitchFamily="2" charset="7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151257-4E98-38F0-B2CD-ECC43A52A043}"/>
                </a:ext>
              </a:extLst>
            </p:cNvPr>
            <p:cNvSpPr txBox="1"/>
            <p:nvPr/>
          </p:nvSpPr>
          <p:spPr>
            <a:xfrm>
              <a:off x="6472270" y="1633243"/>
              <a:ext cx="1035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 </a:t>
              </a:r>
              <a:r>
                <a:rPr lang="en-US" sz="2800" b="1" dirty="0">
                  <a:solidFill>
                    <a:srgbClr val="304EEC"/>
                  </a:solidFill>
                  <a:latin typeface="Raleway" pitchFamily="2" charset="77"/>
                  <a:sym typeface="Wingdings" pitchFamily="2" charset="2"/>
                </a:rPr>
                <a:t>3</a:t>
              </a:r>
              <a:endParaRPr sz="1100" b="1" dirty="0">
                <a:solidFill>
                  <a:srgbClr val="304EEC"/>
                </a:solidFill>
                <a:latin typeface="Raleway" pitchFamily="2" charset="7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02F2D8F-F459-683E-219C-CEB17A038ACF}"/>
                </a:ext>
              </a:extLst>
            </p:cNvPr>
            <p:cNvSpPr txBox="1"/>
            <p:nvPr/>
          </p:nvSpPr>
          <p:spPr>
            <a:xfrm>
              <a:off x="6470588" y="2151583"/>
              <a:ext cx="1035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 </a:t>
              </a:r>
              <a:r>
                <a:rPr lang="en-US" sz="2800" b="1" dirty="0">
                  <a:solidFill>
                    <a:srgbClr val="304EEC"/>
                  </a:solidFill>
                  <a:latin typeface="Raleway" pitchFamily="2" charset="77"/>
                  <a:sym typeface="Wingdings" pitchFamily="2" charset="2"/>
                </a:rPr>
                <a:t>3</a:t>
              </a:r>
              <a:endParaRPr sz="1100" b="1" dirty="0">
                <a:solidFill>
                  <a:srgbClr val="304EEC"/>
                </a:solidFill>
                <a:latin typeface="Raleway" pitchFamily="2" charset="7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587675E-F356-1773-2F9A-0B168E935B72}"/>
                </a:ext>
              </a:extLst>
            </p:cNvPr>
            <p:cNvSpPr txBox="1"/>
            <p:nvPr/>
          </p:nvSpPr>
          <p:spPr>
            <a:xfrm>
              <a:off x="6470588" y="2626821"/>
              <a:ext cx="1035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 </a:t>
              </a:r>
              <a:r>
                <a:rPr lang="en-US" sz="2800" b="1" dirty="0">
                  <a:solidFill>
                    <a:srgbClr val="304EEC"/>
                  </a:solidFill>
                  <a:latin typeface="Raleway" pitchFamily="2" charset="77"/>
                  <a:sym typeface="Wingdings" pitchFamily="2" charset="2"/>
                </a:rPr>
                <a:t>3</a:t>
              </a:r>
              <a:endParaRPr sz="1100" b="1" dirty="0">
                <a:solidFill>
                  <a:srgbClr val="304EEC"/>
                </a:solidFill>
                <a:latin typeface="Raleway" pitchFamily="2" charset="77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BED491B-7BAA-5D6B-4A25-8CCEEA666C3B}"/>
                </a:ext>
              </a:extLst>
            </p:cNvPr>
            <p:cNvSpPr txBox="1"/>
            <p:nvPr/>
          </p:nvSpPr>
          <p:spPr>
            <a:xfrm>
              <a:off x="6472266" y="3121901"/>
              <a:ext cx="1035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 </a:t>
              </a:r>
              <a:r>
                <a:rPr lang="en-US" sz="2800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0</a:t>
              </a:r>
              <a:endParaRPr sz="11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8FFB199-ABAD-FA46-05CC-87970EB5F62B}"/>
                </a:ext>
              </a:extLst>
            </p:cNvPr>
            <p:cNvSpPr txBox="1"/>
            <p:nvPr/>
          </p:nvSpPr>
          <p:spPr>
            <a:xfrm>
              <a:off x="6472266" y="3631550"/>
              <a:ext cx="1035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 </a:t>
              </a:r>
              <a:r>
                <a:rPr lang="en-US" sz="2800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0</a:t>
              </a:r>
              <a:endParaRPr sz="11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53D155D-FF69-18D1-5297-DFC36137F59D}"/>
                </a:ext>
              </a:extLst>
            </p:cNvPr>
            <p:cNvSpPr txBox="1"/>
            <p:nvPr/>
          </p:nvSpPr>
          <p:spPr>
            <a:xfrm>
              <a:off x="7434293" y="1772685"/>
              <a:ext cx="12303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304EEC"/>
                  </a:solidFill>
                  <a:latin typeface="Raleway" pitchFamily="2" charset="77"/>
                </a:rPr>
                <a:t>Updated</a:t>
              </a:r>
              <a:endParaRPr lang="en-US" sz="1800" b="1" dirty="0">
                <a:solidFill>
                  <a:srgbClr val="304EEC"/>
                </a:solidFill>
                <a:latin typeface="Raleway" pitchFamily="2" charset="77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208B17C-F571-B2D3-6946-769959C3937C}"/>
                </a:ext>
              </a:extLst>
            </p:cNvPr>
            <p:cNvSpPr txBox="1"/>
            <p:nvPr/>
          </p:nvSpPr>
          <p:spPr>
            <a:xfrm>
              <a:off x="7434292" y="2259983"/>
              <a:ext cx="12303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304EEC"/>
                  </a:solidFill>
                  <a:latin typeface="Raleway" pitchFamily="2" charset="77"/>
                </a:rPr>
                <a:t>Updated</a:t>
              </a:r>
              <a:endParaRPr lang="en-US" sz="1800" b="1" dirty="0">
                <a:solidFill>
                  <a:srgbClr val="304EEC"/>
                </a:solidFill>
                <a:latin typeface="Raleway" pitchFamily="2" charset="77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1BACF25-0BA3-6CBC-0264-BB6180E82528}"/>
                </a:ext>
              </a:extLst>
            </p:cNvPr>
            <p:cNvSpPr txBox="1"/>
            <p:nvPr/>
          </p:nvSpPr>
          <p:spPr>
            <a:xfrm>
              <a:off x="7434291" y="2769632"/>
              <a:ext cx="12303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304EEC"/>
                  </a:solidFill>
                  <a:latin typeface="Raleway" pitchFamily="2" charset="77"/>
                </a:rPr>
                <a:t>Updated</a:t>
              </a:r>
              <a:endParaRPr lang="en-US" sz="1800" b="1" dirty="0">
                <a:solidFill>
                  <a:srgbClr val="304EEC"/>
                </a:solidFill>
                <a:latin typeface="Raleway" pitchFamily="2" charset="77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0954CBC-7864-AB4D-4E1D-76E1F229902A}"/>
              </a:ext>
            </a:extLst>
          </p:cNvPr>
          <p:cNvGrpSpPr/>
          <p:nvPr/>
        </p:nvGrpSpPr>
        <p:grpSpPr>
          <a:xfrm>
            <a:off x="5915229" y="4131125"/>
            <a:ext cx="3284528" cy="1059472"/>
            <a:chOff x="5915229" y="4131125"/>
            <a:chExt cx="3284528" cy="105947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A61C22F-1F62-B6CB-B6A1-D5E5C7D4BCA9}"/>
                </a:ext>
              </a:extLst>
            </p:cNvPr>
            <p:cNvSpPr txBox="1"/>
            <p:nvPr/>
          </p:nvSpPr>
          <p:spPr>
            <a:xfrm>
              <a:off x="5915229" y="4173191"/>
              <a:ext cx="1600288" cy="1017406"/>
            </a:xfrm>
            <a:prstGeom prst="rect">
              <a:avLst/>
            </a:prstGeom>
            <a:solidFill>
              <a:srgbClr val="F2C5C7"/>
            </a:solidFill>
            <a:ln w="28575"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b="1" dirty="0">
                <a:latin typeface="Raleway" pitchFamily="2" charset="77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6B3F08D-F162-3159-25DB-89CBD57A8B6D}"/>
                </a:ext>
              </a:extLst>
            </p:cNvPr>
            <p:cNvGrpSpPr/>
            <p:nvPr/>
          </p:nvGrpSpPr>
          <p:grpSpPr>
            <a:xfrm>
              <a:off x="6188145" y="4131125"/>
              <a:ext cx="3011612" cy="1034686"/>
              <a:chOff x="6188145" y="4131125"/>
              <a:chExt cx="3011612" cy="1034686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8A71EDF-FED5-B285-8FED-28BBDE7B6F7F}"/>
                  </a:ext>
                </a:extLst>
              </p:cNvPr>
              <p:cNvSpPr/>
              <p:nvPr/>
            </p:nvSpPr>
            <p:spPr>
              <a:xfrm>
                <a:off x="6188145" y="4195222"/>
                <a:ext cx="457200" cy="457200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800" b="1" dirty="0">
                    <a:solidFill>
                      <a:sysClr val="windowText" lastClr="000000"/>
                    </a:solidFill>
                    <a:latin typeface="Raleway" pitchFamily="2" charset="77"/>
                  </a:rPr>
                  <a:t>D2</a:t>
                </a:r>
                <a:endParaRPr sz="1800" b="1" dirty="0">
                  <a:solidFill>
                    <a:sysClr val="windowText" lastClr="000000"/>
                  </a:solidFill>
                  <a:latin typeface="Raleway" pitchFamily="2" charset="77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4227B28-2D56-102B-BBB1-5E41A8B33D19}"/>
                  </a:ext>
                </a:extLst>
              </p:cNvPr>
              <p:cNvSpPr/>
              <p:nvPr/>
            </p:nvSpPr>
            <p:spPr>
              <a:xfrm>
                <a:off x="6188145" y="4693881"/>
                <a:ext cx="457200" cy="457200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800" b="1" dirty="0">
                    <a:solidFill>
                      <a:sysClr val="windowText" lastClr="000000"/>
                    </a:solidFill>
                    <a:latin typeface="Raleway" pitchFamily="2" charset="77"/>
                  </a:rPr>
                  <a:t>E2</a:t>
                </a:r>
                <a:endParaRPr sz="1800" b="1" dirty="0">
                  <a:solidFill>
                    <a:sysClr val="windowText" lastClr="000000"/>
                  </a:solidFill>
                  <a:latin typeface="Raleway" pitchFamily="2" charset="77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011F6C9-4CF0-5147-3E03-9F6BB1939E4C}"/>
                  </a:ext>
                </a:extLst>
              </p:cNvPr>
              <p:cNvSpPr txBox="1"/>
              <p:nvPr/>
            </p:nvSpPr>
            <p:spPr>
              <a:xfrm>
                <a:off x="6465619" y="4131125"/>
                <a:ext cx="10357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Raleway" pitchFamily="2" charset="77"/>
                    <a:sym typeface="Wingdings" pitchFamily="2" charset="2"/>
                  </a:rPr>
                  <a:t> </a:t>
                </a:r>
                <a:r>
                  <a:rPr lang="en-US" sz="2800" b="1" dirty="0">
                    <a:solidFill>
                      <a:srgbClr val="304EEC"/>
                    </a:solidFill>
                    <a:latin typeface="Raleway" pitchFamily="2" charset="77"/>
                    <a:sym typeface="Wingdings" pitchFamily="2" charset="2"/>
                  </a:rPr>
                  <a:t>3</a:t>
                </a:r>
                <a:endParaRPr sz="1100" b="1" dirty="0">
                  <a:solidFill>
                    <a:srgbClr val="304EEC"/>
                  </a:solidFill>
                  <a:latin typeface="Raleway" pitchFamily="2" charset="77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E8B1467-7CB8-633E-DB53-786A1C4C0EC0}"/>
                  </a:ext>
                </a:extLst>
              </p:cNvPr>
              <p:cNvSpPr txBox="1"/>
              <p:nvPr/>
            </p:nvSpPr>
            <p:spPr>
              <a:xfrm>
                <a:off x="6465619" y="4642591"/>
                <a:ext cx="10357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Raleway" pitchFamily="2" charset="77"/>
                    <a:sym typeface="Wingdings" pitchFamily="2" charset="2"/>
                  </a:rPr>
                  <a:t> </a:t>
                </a:r>
                <a:r>
                  <a:rPr lang="en-US" sz="2800" b="1" dirty="0">
                    <a:solidFill>
                      <a:srgbClr val="304EEC"/>
                    </a:solidFill>
                    <a:latin typeface="Raleway" pitchFamily="2" charset="77"/>
                    <a:sym typeface="Wingdings" pitchFamily="2" charset="2"/>
                  </a:rPr>
                  <a:t>3</a:t>
                </a:r>
                <a:endParaRPr sz="1100" b="1" dirty="0">
                  <a:solidFill>
                    <a:srgbClr val="304EEC"/>
                  </a:solidFill>
                  <a:latin typeface="Raleway" pitchFamily="2" charset="77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21DD9F3-F4D0-0AEC-3317-39459EEF2268}"/>
                  </a:ext>
                </a:extLst>
              </p:cNvPr>
              <p:cNvSpPr txBox="1"/>
              <p:nvPr/>
            </p:nvSpPr>
            <p:spPr>
              <a:xfrm>
                <a:off x="7456592" y="4297746"/>
                <a:ext cx="17431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Raleway" pitchFamily="2" charset="77"/>
                  </a:rPr>
                  <a:t>Newly inserted</a:t>
                </a:r>
                <a:endParaRPr lang="en-US" sz="1800" b="1" dirty="0">
                  <a:solidFill>
                    <a:schemeClr val="bg1"/>
                  </a:solidFill>
                  <a:latin typeface="Raleway" pitchFamily="2" charset="77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BBE50CA-E1CF-72D8-7942-20E6776AEEDD}"/>
                  </a:ext>
                </a:extLst>
              </p:cNvPr>
              <p:cNvSpPr txBox="1"/>
              <p:nvPr/>
            </p:nvSpPr>
            <p:spPr>
              <a:xfrm>
                <a:off x="7456591" y="4755435"/>
                <a:ext cx="17431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Raleway" pitchFamily="2" charset="77"/>
                  </a:rPr>
                  <a:t>Newly inserted</a:t>
                </a:r>
                <a:endParaRPr lang="en-US" sz="1800" b="1" dirty="0">
                  <a:solidFill>
                    <a:schemeClr val="bg1"/>
                  </a:solidFill>
                  <a:latin typeface="Raleway" pitchFamily="2" charset="77"/>
                </a:endParaRPr>
              </a:p>
            </p:txBody>
          </p:sp>
        </p:grp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A89239D6-9657-833E-ADF4-275E4DE09C92}"/>
              </a:ext>
            </a:extLst>
          </p:cNvPr>
          <p:cNvSpPr/>
          <p:nvPr/>
        </p:nvSpPr>
        <p:spPr>
          <a:xfrm>
            <a:off x="519713" y="2683101"/>
            <a:ext cx="501331" cy="501805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  <a:latin typeface="Raleway" pitchFamily="2" charset="77"/>
              </a:rPr>
              <a:t>A1</a:t>
            </a:r>
            <a:endParaRPr sz="1800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1DA845-2500-5912-405A-102604B04E21}"/>
              </a:ext>
            </a:extLst>
          </p:cNvPr>
          <p:cNvSpPr/>
          <p:nvPr/>
        </p:nvSpPr>
        <p:spPr>
          <a:xfrm>
            <a:off x="1096323" y="2683101"/>
            <a:ext cx="501331" cy="501805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  <a:latin typeface="Raleway" pitchFamily="2" charset="77"/>
              </a:rPr>
              <a:t>B1</a:t>
            </a:r>
            <a:endParaRPr sz="1800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4EACBE-D67A-FDED-E699-8E35FFD37AA4}"/>
              </a:ext>
            </a:extLst>
          </p:cNvPr>
          <p:cNvSpPr/>
          <p:nvPr/>
        </p:nvSpPr>
        <p:spPr>
          <a:xfrm>
            <a:off x="1669693" y="2683101"/>
            <a:ext cx="501331" cy="501805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  <a:latin typeface="Raleway" pitchFamily="2" charset="77"/>
              </a:rPr>
              <a:t>C1</a:t>
            </a:r>
            <a:endParaRPr sz="1800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BEA5A5-E0F5-48FD-D650-59CF0EA20155}"/>
              </a:ext>
            </a:extLst>
          </p:cNvPr>
          <p:cNvSpPr/>
          <p:nvPr/>
        </p:nvSpPr>
        <p:spPr>
          <a:xfrm>
            <a:off x="2243063" y="2683102"/>
            <a:ext cx="501331" cy="501805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  <a:latin typeface="Raleway" pitchFamily="2" charset="77"/>
              </a:rPr>
              <a:t>D2</a:t>
            </a:r>
            <a:endParaRPr sz="1800" b="1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ED9FCCD-4BB0-20E9-664F-65D5813D7C7E}"/>
              </a:ext>
            </a:extLst>
          </p:cNvPr>
          <p:cNvSpPr/>
          <p:nvPr/>
        </p:nvSpPr>
        <p:spPr>
          <a:xfrm>
            <a:off x="2816433" y="2683100"/>
            <a:ext cx="501331" cy="501805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  <a:latin typeface="Raleway" pitchFamily="2" charset="77"/>
              </a:rPr>
              <a:t>E2</a:t>
            </a:r>
            <a:endParaRPr sz="1800" b="1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4CC9D4-FC6F-8E8C-4869-7839BDDCA54E}"/>
              </a:ext>
            </a:extLst>
          </p:cNvPr>
          <p:cNvSpPr txBox="1"/>
          <p:nvPr/>
        </p:nvSpPr>
        <p:spPr>
          <a:xfrm>
            <a:off x="495964" y="2089129"/>
            <a:ext cx="282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</a:rPr>
              <a:t>The </a:t>
            </a:r>
            <a:r>
              <a:rPr lang="en-US" sz="2000" b="1" dirty="0">
                <a:solidFill>
                  <a:schemeClr val="bg1"/>
                </a:solidFill>
                <a:latin typeface="Raleway" pitchFamily="2" charset="77"/>
              </a:rPr>
              <a:t>2</a:t>
            </a:r>
            <a:r>
              <a:rPr lang="en-US" sz="2000" b="1" baseline="30000" dirty="0">
                <a:solidFill>
                  <a:schemeClr val="bg1"/>
                </a:solidFill>
                <a:latin typeface="Raleway" pitchFamily="2" charset="77"/>
              </a:rPr>
              <a:t>nd</a:t>
            </a:r>
            <a:r>
              <a:rPr lang="en-US" sz="2000" dirty="0">
                <a:solidFill>
                  <a:schemeClr val="bg1"/>
                </a:solidFill>
                <a:latin typeface="Raleway" pitchFamily="2" charset="77"/>
              </a:rPr>
              <a:t> Lookup</a:t>
            </a:r>
            <a:endParaRPr sz="1100" i="1" dirty="0">
              <a:solidFill>
                <a:schemeClr val="bg1"/>
              </a:solidFill>
              <a:latin typeface="Raleway" pitchFamily="2" charset="77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A47A638-43EE-A972-290B-D997684C42B3}"/>
              </a:ext>
            </a:extLst>
          </p:cNvPr>
          <p:cNvGrpSpPr/>
          <p:nvPr/>
        </p:nvGrpSpPr>
        <p:grpSpPr>
          <a:xfrm>
            <a:off x="642425" y="3252060"/>
            <a:ext cx="2554805" cy="838936"/>
            <a:chOff x="642425" y="3252060"/>
            <a:chExt cx="2554805" cy="8389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CC75139-F129-1791-6BD2-5B4132281410}"/>
                </a:ext>
              </a:extLst>
            </p:cNvPr>
            <p:cNvSpPr txBox="1"/>
            <p:nvPr/>
          </p:nvSpPr>
          <p:spPr>
            <a:xfrm>
              <a:off x="957072" y="3721664"/>
              <a:ext cx="1947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Raleway" pitchFamily="2" charset="77"/>
                </a:rPr>
                <a:t>#hit = </a:t>
              </a:r>
              <a:r>
                <a:rPr lang="en-US" sz="1800" b="1" dirty="0">
                  <a:solidFill>
                    <a:srgbClr val="304EEC"/>
                  </a:solidFill>
                  <a:latin typeface="Raleway" pitchFamily="2" charset="77"/>
                </a:rPr>
                <a:t>3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443B4AF-C713-CFB6-F33D-7CB37DE79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25" y="3259702"/>
              <a:ext cx="262982" cy="23563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976753E-64EC-D6FC-92B8-55534FFA7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7631" y="3255881"/>
              <a:ext cx="262982" cy="23563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C1B887E-CF42-500D-55D0-CAB221557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2837" y="3252060"/>
              <a:ext cx="262982" cy="23563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7A3E4D-7EC7-C6B2-7B88-1FA69EB47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4988" y="3262610"/>
              <a:ext cx="235632" cy="23563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FEA3984-3C14-5885-8B2A-047DA6444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1598" y="3260950"/>
              <a:ext cx="235632" cy="235632"/>
            </a:xfrm>
            <a:prstGeom prst="rect">
              <a:avLst/>
            </a:prstGeom>
          </p:spPr>
        </p:pic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1D71444-925A-7E3E-1E13-F464760B6404}"/>
              </a:ext>
            </a:extLst>
          </p:cNvPr>
          <p:cNvCxnSpPr>
            <a:cxnSpLocks/>
          </p:cNvCxnSpPr>
          <p:nvPr/>
        </p:nvCxnSpPr>
        <p:spPr>
          <a:xfrm>
            <a:off x="5676640" y="987026"/>
            <a:ext cx="0" cy="4677799"/>
          </a:xfrm>
          <a:prstGeom prst="line">
            <a:avLst/>
          </a:prstGeom>
          <a:ln w="38100">
            <a:solidFill>
              <a:schemeClr val="tx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15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BB06B309-A4EE-F05A-DFCA-89C1C8CCC0A9}"/>
              </a:ext>
            </a:extLst>
          </p:cNvPr>
          <p:cNvSpPr txBox="1"/>
          <p:nvPr/>
        </p:nvSpPr>
        <p:spPr>
          <a:xfrm>
            <a:off x="5926870" y="1616855"/>
            <a:ext cx="1581133" cy="4098145"/>
          </a:xfrm>
          <a:prstGeom prst="rect">
            <a:avLst/>
          </a:prstGeom>
          <a:solidFill>
            <a:srgbClr val="00B0F0">
              <a:alpha val="20000"/>
            </a:srgbClr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endParaRPr lang="en-US" sz="1600" b="1" dirty="0">
              <a:latin typeface="Raleway" pitchFamily="2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100452-2895-7D9C-0F5B-728D42451CEE}"/>
              </a:ext>
            </a:extLst>
          </p:cNvPr>
          <p:cNvSpPr txBox="1"/>
          <p:nvPr/>
        </p:nvSpPr>
        <p:spPr>
          <a:xfrm>
            <a:off x="5743549" y="910674"/>
            <a:ext cx="1947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</a:rPr>
              <a:t>Cache State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</a:rPr>
              <a:t>(</a:t>
            </a:r>
            <a:r>
              <a:rPr lang="en-US" sz="2000" b="1" dirty="0">
                <a:solidFill>
                  <a:srgbClr val="304EEC"/>
                </a:solidFill>
                <a:latin typeface="Raleway" pitchFamily="2" charset="77"/>
              </a:rPr>
              <a:t>after</a:t>
            </a:r>
            <a:r>
              <a:rPr lang="en-US" sz="2000" dirty="0">
                <a:solidFill>
                  <a:schemeClr val="bg1"/>
                </a:solidFill>
                <a:latin typeface="Raleway" pitchFamily="2" charset="77"/>
              </a:rPr>
              <a:t> lookup)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7BC4AE-6B47-3B50-93D5-03A8FE763156}"/>
              </a:ext>
            </a:extLst>
          </p:cNvPr>
          <p:cNvSpPr txBox="1"/>
          <p:nvPr/>
        </p:nvSpPr>
        <p:spPr>
          <a:xfrm>
            <a:off x="3851640" y="1616855"/>
            <a:ext cx="1581133" cy="4098144"/>
          </a:xfrm>
          <a:prstGeom prst="rect">
            <a:avLst/>
          </a:prstGeom>
          <a:solidFill>
            <a:srgbClr val="00B0F0">
              <a:alpha val="20000"/>
            </a:srgbClr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endParaRPr lang="en-US" sz="1600" b="1" dirty="0">
              <a:latin typeface="Raleway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EE1FF-2000-B201-8112-8120DCCC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6" y="228866"/>
            <a:ext cx="4878393" cy="850676"/>
          </a:xfrm>
        </p:spPr>
        <p:txBody>
          <a:bodyPr anchor="ctr"/>
          <a:lstStyle/>
          <a:p>
            <a:r>
              <a:rPr lang="en-US" sz="2800" dirty="0" err="1">
                <a:ln w="12700" cmpd="sng">
                  <a:solidFill>
                    <a:srgbClr val="000000"/>
                  </a:solidFill>
                  <a:prstDash val="solid"/>
                </a:ln>
                <a:ea typeface="+mn-ea"/>
              </a:rPr>
              <a:t>Groupability</a:t>
            </a:r>
            <a:r>
              <a:rPr lang="en-US" sz="2800" dirty="0">
                <a:ln w="12700" cmpd="sng">
                  <a:solidFill>
                    <a:srgbClr val="000000"/>
                  </a:solidFill>
                  <a:prstDash val="solid"/>
                </a:ln>
                <a:ea typeface="+mn-ea"/>
              </a:rPr>
              <a:t> Scoring (3/3)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9A56F-0310-B2E4-0607-8BE3F7B4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F553BE-C2A5-64A7-0393-13B880621DFD}"/>
              </a:ext>
            </a:extLst>
          </p:cNvPr>
          <p:cNvSpPr txBox="1"/>
          <p:nvPr/>
        </p:nvSpPr>
        <p:spPr>
          <a:xfrm>
            <a:off x="3689170" y="897818"/>
            <a:ext cx="1947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</a:rPr>
              <a:t>Cache State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Raleway" pitchFamily="2" charset="77"/>
              </a:rPr>
              <a:t>prior</a:t>
            </a:r>
            <a:r>
              <a:rPr lang="en-US" sz="2000" dirty="0">
                <a:solidFill>
                  <a:schemeClr val="bg1"/>
                </a:solidFill>
                <a:latin typeface="Raleway" pitchFamily="2" charset="77"/>
              </a:rPr>
              <a:t> lookup)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28CF74F-4A98-6418-1DB1-03EF358A820D}"/>
              </a:ext>
            </a:extLst>
          </p:cNvPr>
          <p:cNvSpPr/>
          <p:nvPr/>
        </p:nvSpPr>
        <p:spPr>
          <a:xfrm>
            <a:off x="4104029" y="1687425"/>
            <a:ext cx="457200" cy="45720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Raleway" pitchFamily="2" charset="77"/>
              </a:rPr>
              <a:t>A1</a:t>
            </a:r>
            <a:endParaRPr sz="18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2ACF191-A7B1-23B5-CE3D-2B7AC78C2E7C}"/>
              </a:ext>
            </a:extLst>
          </p:cNvPr>
          <p:cNvSpPr/>
          <p:nvPr/>
        </p:nvSpPr>
        <p:spPr>
          <a:xfrm>
            <a:off x="4104029" y="2190603"/>
            <a:ext cx="457200" cy="45720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Raleway" pitchFamily="2" charset="77"/>
              </a:rPr>
              <a:t>B1</a:t>
            </a:r>
            <a:endParaRPr sz="18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1882632-E11B-643C-7E1F-5941190B5FD8}"/>
              </a:ext>
            </a:extLst>
          </p:cNvPr>
          <p:cNvSpPr/>
          <p:nvPr/>
        </p:nvSpPr>
        <p:spPr>
          <a:xfrm>
            <a:off x="4104029" y="2689262"/>
            <a:ext cx="457200" cy="45720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Raleway" pitchFamily="2" charset="77"/>
              </a:rPr>
              <a:t>C1</a:t>
            </a:r>
            <a:endParaRPr sz="18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39B9E76-DE54-C6AB-2348-27F476702724}"/>
              </a:ext>
            </a:extLst>
          </p:cNvPr>
          <p:cNvSpPr/>
          <p:nvPr/>
        </p:nvSpPr>
        <p:spPr>
          <a:xfrm>
            <a:off x="4104029" y="3187921"/>
            <a:ext cx="457200" cy="45720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Raleway" pitchFamily="2" charset="77"/>
              </a:rPr>
              <a:t>D1</a:t>
            </a:r>
            <a:endParaRPr sz="18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6B0EDA1-E85C-F0E4-5312-6871248BFE5C}"/>
              </a:ext>
            </a:extLst>
          </p:cNvPr>
          <p:cNvSpPr/>
          <p:nvPr/>
        </p:nvSpPr>
        <p:spPr>
          <a:xfrm>
            <a:off x="4104029" y="3686580"/>
            <a:ext cx="457200" cy="45720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Raleway" pitchFamily="2" charset="77"/>
              </a:rPr>
              <a:t>E1</a:t>
            </a:r>
            <a:endParaRPr sz="18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631563-5307-97AD-CCAD-8E36D35ED64D}"/>
              </a:ext>
            </a:extLst>
          </p:cNvPr>
          <p:cNvSpPr txBox="1"/>
          <p:nvPr/>
        </p:nvSpPr>
        <p:spPr>
          <a:xfrm>
            <a:off x="4383185" y="1633243"/>
            <a:ext cx="103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3</a:t>
            </a:r>
            <a:endParaRPr sz="11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F81B6D-E18F-60E1-DD6E-6E1C29F531CF}"/>
              </a:ext>
            </a:extLst>
          </p:cNvPr>
          <p:cNvSpPr txBox="1"/>
          <p:nvPr/>
        </p:nvSpPr>
        <p:spPr>
          <a:xfrm>
            <a:off x="4381503" y="2151583"/>
            <a:ext cx="103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3</a:t>
            </a:r>
            <a:endParaRPr sz="11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29261B3-24CE-765E-439F-AC3EAA399E17}"/>
              </a:ext>
            </a:extLst>
          </p:cNvPr>
          <p:cNvSpPr txBox="1"/>
          <p:nvPr/>
        </p:nvSpPr>
        <p:spPr>
          <a:xfrm>
            <a:off x="4381503" y="2626821"/>
            <a:ext cx="103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3</a:t>
            </a:r>
            <a:endParaRPr sz="11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F62A87F-FC08-8648-97E5-8DA4BEAF4287}"/>
              </a:ext>
            </a:extLst>
          </p:cNvPr>
          <p:cNvSpPr txBox="1"/>
          <p:nvPr/>
        </p:nvSpPr>
        <p:spPr>
          <a:xfrm>
            <a:off x="4383181" y="3121901"/>
            <a:ext cx="103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0</a:t>
            </a:r>
            <a:endParaRPr sz="11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339266-C877-33B6-81CD-4A096A111FDC}"/>
              </a:ext>
            </a:extLst>
          </p:cNvPr>
          <p:cNvSpPr txBox="1"/>
          <p:nvPr/>
        </p:nvSpPr>
        <p:spPr>
          <a:xfrm>
            <a:off x="4383181" y="3631550"/>
            <a:ext cx="103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0</a:t>
            </a:r>
            <a:endParaRPr sz="11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8DBA1DD-1BC0-7D0A-1C51-FEBDF756FE48}"/>
              </a:ext>
            </a:extLst>
          </p:cNvPr>
          <p:cNvSpPr/>
          <p:nvPr/>
        </p:nvSpPr>
        <p:spPr>
          <a:xfrm>
            <a:off x="4099060" y="4195222"/>
            <a:ext cx="457200" cy="45720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Raleway" pitchFamily="2" charset="77"/>
              </a:rPr>
              <a:t>D2</a:t>
            </a:r>
            <a:endParaRPr sz="18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3CF76B9-94EF-7ADD-75FB-1465F19288D8}"/>
              </a:ext>
            </a:extLst>
          </p:cNvPr>
          <p:cNvSpPr/>
          <p:nvPr/>
        </p:nvSpPr>
        <p:spPr>
          <a:xfrm>
            <a:off x="4099060" y="4693881"/>
            <a:ext cx="457200" cy="45720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Raleway" pitchFamily="2" charset="77"/>
              </a:rPr>
              <a:t>E2</a:t>
            </a:r>
            <a:endParaRPr sz="18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51A30A-6913-EE7E-DD50-743D94A848B0}"/>
              </a:ext>
            </a:extLst>
          </p:cNvPr>
          <p:cNvSpPr txBox="1"/>
          <p:nvPr/>
        </p:nvSpPr>
        <p:spPr>
          <a:xfrm>
            <a:off x="4365223" y="4132595"/>
            <a:ext cx="103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3</a:t>
            </a:r>
            <a:endParaRPr sz="11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DD61FE6-5EE9-CA43-A45E-A7F4A4AD22AF}"/>
              </a:ext>
            </a:extLst>
          </p:cNvPr>
          <p:cNvSpPr txBox="1"/>
          <p:nvPr/>
        </p:nvSpPr>
        <p:spPr>
          <a:xfrm>
            <a:off x="4376534" y="4642591"/>
            <a:ext cx="103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3</a:t>
            </a:r>
            <a:endParaRPr sz="11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9239D6-9657-833E-ADF4-275E4DE09C92}"/>
              </a:ext>
            </a:extLst>
          </p:cNvPr>
          <p:cNvSpPr/>
          <p:nvPr/>
        </p:nvSpPr>
        <p:spPr>
          <a:xfrm>
            <a:off x="519711" y="2683103"/>
            <a:ext cx="501331" cy="501805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  <a:latin typeface="Raleway" pitchFamily="2" charset="77"/>
              </a:rPr>
              <a:t>A1</a:t>
            </a:r>
            <a:endParaRPr sz="1800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1DA845-2500-5912-405A-102604B04E21}"/>
              </a:ext>
            </a:extLst>
          </p:cNvPr>
          <p:cNvSpPr/>
          <p:nvPr/>
        </p:nvSpPr>
        <p:spPr>
          <a:xfrm>
            <a:off x="1096321" y="2683103"/>
            <a:ext cx="501331" cy="501805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  <a:latin typeface="Raleway" pitchFamily="2" charset="77"/>
              </a:rPr>
              <a:t>B1</a:t>
            </a:r>
            <a:endParaRPr sz="1800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4EACBE-D67A-FDED-E699-8E35FFD37AA4}"/>
              </a:ext>
            </a:extLst>
          </p:cNvPr>
          <p:cNvSpPr/>
          <p:nvPr/>
        </p:nvSpPr>
        <p:spPr>
          <a:xfrm>
            <a:off x="1669691" y="2683103"/>
            <a:ext cx="501331" cy="501805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  <a:latin typeface="Raleway" pitchFamily="2" charset="77"/>
              </a:rPr>
              <a:t>C1</a:t>
            </a:r>
            <a:endParaRPr sz="1800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BEA5A5-E0F5-48FD-D650-59CF0EA20155}"/>
              </a:ext>
            </a:extLst>
          </p:cNvPr>
          <p:cNvSpPr/>
          <p:nvPr/>
        </p:nvSpPr>
        <p:spPr>
          <a:xfrm>
            <a:off x="2243061" y="2683104"/>
            <a:ext cx="501331" cy="501805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  <a:latin typeface="Raleway" pitchFamily="2" charset="77"/>
              </a:rPr>
              <a:t>D2</a:t>
            </a:r>
            <a:endParaRPr sz="1800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ED9FCCD-4BB0-20E9-664F-65D5813D7C7E}"/>
              </a:ext>
            </a:extLst>
          </p:cNvPr>
          <p:cNvSpPr/>
          <p:nvPr/>
        </p:nvSpPr>
        <p:spPr>
          <a:xfrm>
            <a:off x="2816431" y="2683102"/>
            <a:ext cx="501331" cy="501805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  <a:latin typeface="Raleway" pitchFamily="2" charset="77"/>
              </a:rPr>
              <a:t>E3</a:t>
            </a:r>
            <a:endParaRPr sz="1800" b="1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4CC9D4-FC6F-8E8C-4869-7839BDDCA54E}"/>
              </a:ext>
            </a:extLst>
          </p:cNvPr>
          <p:cNvSpPr txBox="1"/>
          <p:nvPr/>
        </p:nvSpPr>
        <p:spPr>
          <a:xfrm>
            <a:off x="495962" y="2089131"/>
            <a:ext cx="282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</a:rPr>
              <a:t>The </a:t>
            </a:r>
            <a:r>
              <a:rPr lang="en-US" sz="2000" b="1" dirty="0">
                <a:solidFill>
                  <a:schemeClr val="bg1"/>
                </a:solidFill>
                <a:latin typeface="Raleway" pitchFamily="2" charset="77"/>
              </a:rPr>
              <a:t>3</a:t>
            </a:r>
            <a:r>
              <a:rPr lang="en-US" sz="2000" b="1" baseline="30000" dirty="0">
                <a:solidFill>
                  <a:schemeClr val="bg1"/>
                </a:solidFill>
                <a:latin typeface="Raleway" pitchFamily="2" charset="77"/>
              </a:rPr>
              <a:t>rd</a:t>
            </a:r>
            <a:r>
              <a:rPr lang="en-US" sz="2000" dirty="0">
                <a:solidFill>
                  <a:schemeClr val="bg1"/>
                </a:solidFill>
                <a:latin typeface="Raleway" pitchFamily="2" charset="77"/>
              </a:rPr>
              <a:t> Lookup</a:t>
            </a:r>
            <a:endParaRPr sz="1100" i="1" dirty="0">
              <a:solidFill>
                <a:schemeClr val="bg1"/>
              </a:solidFill>
              <a:latin typeface="Raleway" pitchFamily="2" charset="77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5ECC68D-2CF7-479C-2ABC-CD9F568BDFC5}"/>
              </a:ext>
            </a:extLst>
          </p:cNvPr>
          <p:cNvGrpSpPr/>
          <p:nvPr/>
        </p:nvGrpSpPr>
        <p:grpSpPr>
          <a:xfrm>
            <a:off x="642423" y="3252062"/>
            <a:ext cx="2554805" cy="838936"/>
            <a:chOff x="642423" y="3252062"/>
            <a:chExt cx="2554805" cy="8389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CC75139-F129-1791-6BD2-5B4132281410}"/>
                </a:ext>
              </a:extLst>
            </p:cNvPr>
            <p:cNvSpPr txBox="1"/>
            <p:nvPr/>
          </p:nvSpPr>
          <p:spPr>
            <a:xfrm>
              <a:off x="957070" y="3721666"/>
              <a:ext cx="1947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Raleway" pitchFamily="2" charset="77"/>
                </a:rPr>
                <a:t>#hit = </a:t>
              </a:r>
              <a:r>
                <a:rPr lang="en-US" sz="1800" b="1" dirty="0">
                  <a:solidFill>
                    <a:srgbClr val="304EEC"/>
                  </a:solidFill>
                  <a:latin typeface="Raleway" pitchFamily="2" charset="77"/>
                </a:rPr>
                <a:t>4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443B4AF-C713-CFB6-F33D-7CB37DE79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23" y="3259704"/>
              <a:ext cx="262982" cy="23563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976753E-64EC-D6FC-92B8-55534FFA7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7629" y="3255883"/>
              <a:ext cx="262982" cy="23563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C1B887E-CF42-500D-55D0-CAB221557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2835" y="3252062"/>
              <a:ext cx="262982" cy="23563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FEA3984-3C14-5885-8B2A-047DA6444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1596" y="3260952"/>
              <a:ext cx="235632" cy="23563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7485A2F4-00C6-4612-0A2F-992BC5166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0522" y="3259704"/>
              <a:ext cx="262982" cy="235632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6F092FE-34AD-AEE9-2EC0-8DF4618C05F5}"/>
              </a:ext>
            </a:extLst>
          </p:cNvPr>
          <p:cNvGrpSpPr/>
          <p:nvPr/>
        </p:nvGrpSpPr>
        <p:grpSpPr>
          <a:xfrm>
            <a:off x="6188145" y="1633243"/>
            <a:ext cx="2476521" cy="3532568"/>
            <a:chOff x="6188145" y="1633243"/>
            <a:chExt cx="2476521" cy="353256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26D3A77-5243-F5F8-F16A-C341A8C9CCD3}"/>
                </a:ext>
              </a:extLst>
            </p:cNvPr>
            <p:cNvSpPr/>
            <p:nvPr/>
          </p:nvSpPr>
          <p:spPr>
            <a:xfrm>
              <a:off x="6193114" y="1687425"/>
              <a:ext cx="457200" cy="4572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dirty="0">
                  <a:solidFill>
                    <a:sysClr val="windowText" lastClr="000000"/>
                  </a:solidFill>
                  <a:latin typeface="Raleway" pitchFamily="2" charset="77"/>
                </a:rPr>
                <a:t>A1</a:t>
              </a:r>
              <a:endParaRPr sz="1800" dirty="0">
                <a:solidFill>
                  <a:sysClr val="windowText" lastClr="000000"/>
                </a:solidFill>
                <a:latin typeface="Raleway" pitchFamily="2" charset="77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CF8296-8461-B1D4-CBC4-0684B45C173D}"/>
                </a:ext>
              </a:extLst>
            </p:cNvPr>
            <p:cNvSpPr/>
            <p:nvPr/>
          </p:nvSpPr>
          <p:spPr>
            <a:xfrm>
              <a:off x="6193114" y="2190603"/>
              <a:ext cx="457200" cy="4572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dirty="0">
                  <a:solidFill>
                    <a:sysClr val="windowText" lastClr="000000"/>
                  </a:solidFill>
                  <a:latin typeface="Raleway" pitchFamily="2" charset="77"/>
                </a:rPr>
                <a:t>B1</a:t>
              </a:r>
              <a:endParaRPr sz="1800" dirty="0">
                <a:solidFill>
                  <a:sysClr val="windowText" lastClr="000000"/>
                </a:solidFill>
                <a:latin typeface="Raleway" pitchFamily="2" charset="77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471FBC3-A152-431F-E858-8A1A0A133AFA}"/>
                </a:ext>
              </a:extLst>
            </p:cNvPr>
            <p:cNvSpPr/>
            <p:nvPr/>
          </p:nvSpPr>
          <p:spPr>
            <a:xfrm>
              <a:off x="6193114" y="2689262"/>
              <a:ext cx="457200" cy="4572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dirty="0">
                  <a:solidFill>
                    <a:sysClr val="windowText" lastClr="000000"/>
                  </a:solidFill>
                  <a:latin typeface="Raleway" pitchFamily="2" charset="77"/>
                </a:rPr>
                <a:t>C1</a:t>
              </a:r>
              <a:endParaRPr sz="1800" dirty="0">
                <a:solidFill>
                  <a:sysClr val="windowText" lastClr="000000"/>
                </a:solidFill>
                <a:latin typeface="Raleway" pitchFamily="2" charset="77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E278015-51BF-EA1A-0FBE-8231F7F713C5}"/>
                </a:ext>
              </a:extLst>
            </p:cNvPr>
            <p:cNvSpPr/>
            <p:nvPr/>
          </p:nvSpPr>
          <p:spPr>
            <a:xfrm>
              <a:off x="6193114" y="3187921"/>
              <a:ext cx="457200" cy="4572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dirty="0">
                  <a:solidFill>
                    <a:sysClr val="windowText" lastClr="000000"/>
                  </a:solidFill>
                  <a:latin typeface="Raleway" pitchFamily="2" charset="77"/>
                </a:rPr>
                <a:t>D1</a:t>
              </a:r>
              <a:endParaRPr sz="1800" dirty="0">
                <a:solidFill>
                  <a:sysClr val="windowText" lastClr="000000"/>
                </a:solidFill>
                <a:latin typeface="Raleway" pitchFamily="2" charset="77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ECCD76C-0555-4723-4CE9-E0E696AA5F11}"/>
                </a:ext>
              </a:extLst>
            </p:cNvPr>
            <p:cNvSpPr/>
            <p:nvPr/>
          </p:nvSpPr>
          <p:spPr>
            <a:xfrm>
              <a:off x="6193114" y="3686580"/>
              <a:ext cx="457200" cy="4572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dirty="0">
                  <a:solidFill>
                    <a:sysClr val="windowText" lastClr="000000"/>
                  </a:solidFill>
                  <a:latin typeface="Raleway" pitchFamily="2" charset="77"/>
                </a:rPr>
                <a:t>E1</a:t>
              </a:r>
              <a:endParaRPr sz="1800" dirty="0">
                <a:solidFill>
                  <a:sysClr val="windowText" lastClr="000000"/>
                </a:solidFill>
                <a:latin typeface="Raleway" pitchFamily="2" charset="7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151257-4E98-38F0-B2CD-ECC43A52A043}"/>
                </a:ext>
              </a:extLst>
            </p:cNvPr>
            <p:cNvSpPr txBox="1"/>
            <p:nvPr/>
          </p:nvSpPr>
          <p:spPr>
            <a:xfrm>
              <a:off x="6472270" y="1633243"/>
              <a:ext cx="1035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 </a:t>
              </a:r>
              <a:r>
                <a:rPr lang="en-US" sz="2800" b="1" dirty="0">
                  <a:solidFill>
                    <a:srgbClr val="304EEC"/>
                  </a:solidFill>
                  <a:latin typeface="Raleway" pitchFamily="2" charset="77"/>
                  <a:sym typeface="Wingdings" pitchFamily="2" charset="2"/>
                </a:rPr>
                <a:t>4</a:t>
              </a:r>
              <a:endParaRPr sz="1100" b="1" dirty="0">
                <a:solidFill>
                  <a:srgbClr val="304EEC"/>
                </a:solidFill>
                <a:latin typeface="Raleway" pitchFamily="2" charset="7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02F2D8F-F459-683E-219C-CEB17A038ACF}"/>
                </a:ext>
              </a:extLst>
            </p:cNvPr>
            <p:cNvSpPr txBox="1"/>
            <p:nvPr/>
          </p:nvSpPr>
          <p:spPr>
            <a:xfrm>
              <a:off x="6470588" y="2151583"/>
              <a:ext cx="1035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 </a:t>
              </a:r>
              <a:r>
                <a:rPr lang="en-US" sz="2800" b="1" dirty="0">
                  <a:solidFill>
                    <a:srgbClr val="304EEC"/>
                  </a:solidFill>
                  <a:latin typeface="Raleway" pitchFamily="2" charset="77"/>
                  <a:sym typeface="Wingdings" pitchFamily="2" charset="2"/>
                </a:rPr>
                <a:t>4</a:t>
              </a:r>
              <a:endParaRPr sz="1100" b="1" dirty="0">
                <a:solidFill>
                  <a:srgbClr val="304EEC"/>
                </a:solidFill>
                <a:latin typeface="Raleway" pitchFamily="2" charset="7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587675E-F356-1773-2F9A-0B168E935B72}"/>
                </a:ext>
              </a:extLst>
            </p:cNvPr>
            <p:cNvSpPr txBox="1"/>
            <p:nvPr/>
          </p:nvSpPr>
          <p:spPr>
            <a:xfrm>
              <a:off x="6470588" y="2626821"/>
              <a:ext cx="1035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 </a:t>
              </a:r>
              <a:r>
                <a:rPr lang="en-US" sz="2800" b="1" dirty="0">
                  <a:solidFill>
                    <a:srgbClr val="304EEC"/>
                  </a:solidFill>
                  <a:latin typeface="Raleway" pitchFamily="2" charset="77"/>
                  <a:sym typeface="Wingdings" pitchFamily="2" charset="2"/>
                </a:rPr>
                <a:t>4</a:t>
              </a:r>
              <a:endParaRPr sz="1100" b="1" dirty="0">
                <a:solidFill>
                  <a:srgbClr val="304EEC"/>
                </a:solidFill>
                <a:latin typeface="Raleway" pitchFamily="2" charset="77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BED491B-7BAA-5D6B-4A25-8CCEEA666C3B}"/>
                </a:ext>
              </a:extLst>
            </p:cNvPr>
            <p:cNvSpPr txBox="1"/>
            <p:nvPr/>
          </p:nvSpPr>
          <p:spPr>
            <a:xfrm>
              <a:off x="6472266" y="3121901"/>
              <a:ext cx="1035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 </a:t>
              </a:r>
              <a:r>
                <a:rPr lang="en-US" sz="2800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0</a:t>
              </a:r>
              <a:endParaRPr sz="11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8FFB199-ABAD-FA46-05CC-87970EB5F62B}"/>
                </a:ext>
              </a:extLst>
            </p:cNvPr>
            <p:cNvSpPr txBox="1"/>
            <p:nvPr/>
          </p:nvSpPr>
          <p:spPr>
            <a:xfrm>
              <a:off x="6472266" y="3631550"/>
              <a:ext cx="1035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 </a:t>
              </a:r>
              <a:r>
                <a:rPr lang="en-US" sz="2800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0</a:t>
              </a:r>
              <a:endParaRPr sz="11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8A71EDF-FED5-B285-8FED-28BBDE7B6F7F}"/>
                </a:ext>
              </a:extLst>
            </p:cNvPr>
            <p:cNvSpPr/>
            <p:nvPr/>
          </p:nvSpPr>
          <p:spPr>
            <a:xfrm>
              <a:off x="6188145" y="4195222"/>
              <a:ext cx="457200" cy="4572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dirty="0">
                  <a:solidFill>
                    <a:sysClr val="windowText" lastClr="000000"/>
                  </a:solidFill>
                  <a:latin typeface="Raleway" pitchFamily="2" charset="77"/>
                </a:rPr>
                <a:t>D2</a:t>
              </a:r>
              <a:endParaRPr sz="1800" dirty="0">
                <a:solidFill>
                  <a:sysClr val="windowText" lastClr="000000"/>
                </a:solidFill>
                <a:latin typeface="Raleway" pitchFamily="2" charset="77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4227B28-2D56-102B-BBB1-5E41A8B33D19}"/>
                </a:ext>
              </a:extLst>
            </p:cNvPr>
            <p:cNvSpPr/>
            <p:nvPr/>
          </p:nvSpPr>
          <p:spPr>
            <a:xfrm>
              <a:off x="6188145" y="4693881"/>
              <a:ext cx="457200" cy="4572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dirty="0">
                  <a:solidFill>
                    <a:sysClr val="windowText" lastClr="000000"/>
                  </a:solidFill>
                  <a:latin typeface="Raleway" pitchFamily="2" charset="77"/>
                </a:rPr>
                <a:t>E2</a:t>
              </a:r>
              <a:endParaRPr sz="1800" dirty="0">
                <a:solidFill>
                  <a:sysClr val="windowText" lastClr="000000"/>
                </a:solidFill>
                <a:latin typeface="Raleway" pitchFamily="2" charset="77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011F6C9-4CF0-5147-3E03-9F6BB1939E4C}"/>
                </a:ext>
              </a:extLst>
            </p:cNvPr>
            <p:cNvSpPr txBox="1"/>
            <p:nvPr/>
          </p:nvSpPr>
          <p:spPr>
            <a:xfrm>
              <a:off x="6465619" y="4167353"/>
              <a:ext cx="1035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 </a:t>
              </a:r>
              <a:r>
                <a:rPr lang="en-US" sz="2800" b="1" dirty="0">
                  <a:solidFill>
                    <a:srgbClr val="304EEC"/>
                  </a:solidFill>
                  <a:latin typeface="Raleway" pitchFamily="2" charset="77"/>
                  <a:sym typeface="Wingdings" pitchFamily="2" charset="2"/>
                </a:rPr>
                <a:t>4</a:t>
              </a:r>
              <a:endParaRPr sz="1100" b="1" dirty="0">
                <a:solidFill>
                  <a:srgbClr val="304EEC"/>
                </a:solidFill>
                <a:latin typeface="Raleway" pitchFamily="2" charset="77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E8B1467-7CB8-633E-DB53-786A1C4C0EC0}"/>
                </a:ext>
              </a:extLst>
            </p:cNvPr>
            <p:cNvSpPr txBox="1"/>
            <p:nvPr/>
          </p:nvSpPr>
          <p:spPr>
            <a:xfrm>
              <a:off x="6465619" y="4642591"/>
              <a:ext cx="1035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 </a:t>
              </a:r>
              <a:r>
                <a:rPr lang="en-US" sz="2800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3</a:t>
              </a:r>
              <a:endParaRPr sz="11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53D155D-FF69-18D1-5297-DFC36137F59D}"/>
                </a:ext>
              </a:extLst>
            </p:cNvPr>
            <p:cNvSpPr txBox="1"/>
            <p:nvPr/>
          </p:nvSpPr>
          <p:spPr>
            <a:xfrm>
              <a:off x="7434293" y="1772685"/>
              <a:ext cx="12303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304EEC"/>
                  </a:solidFill>
                  <a:latin typeface="Raleway" pitchFamily="2" charset="77"/>
                </a:rPr>
                <a:t>Updated</a:t>
              </a:r>
              <a:endParaRPr lang="en-US" sz="1800" b="1" dirty="0">
                <a:solidFill>
                  <a:srgbClr val="304EEC"/>
                </a:solidFill>
                <a:latin typeface="Raleway" pitchFamily="2" charset="77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208B17C-F571-B2D3-6946-769959C3937C}"/>
                </a:ext>
              </a:extLst>
            </p:cNvPr>
            <p:cNvSpPr txBox="1"/>
            <p:nvPr/>
          </p:nvSpPr>
          <p:spPr>
            <a:xfrm>
              <a:off x="7434292" y="2259983"/>
              <a:ext cx="12303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304EEC"/>
                  </a:solidFill>
                  <a:latin typeface="Raleway" pitchFamily="2" charset="77"/>
                </a:rPr>
                <a:t>Updated</a:t>
              </a:r>
              <a:endParaRPr lang="en-US" sz="1800" b="1" dirty="0">
                <a:solidFill>
                  <a:srgbClr val="304EEC"/>
                </a:solidFill>
                <a:latin typeface="Raleway" pitchFamily="2" charset="77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1BACF25-0BA3-6CBC-0264-BB6180E82528}"/>
                </a:ext>
              </a:extLst>
            </p:cNvPr>
            <p:cNvSpPr txBox="1"/>
            <p:nvPr/>
          </p:nvSpPr>
          <p:spPr>
            <a:xfrm>
              <a:off x="7434291" y="2769632"/>
              <a:ext cx="12303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304EEC"/>
                  </a:solidFill>
                  <a:latin typeface="Raleway" pitchFamily="2" charset="77"/>
                </a:rPr>
                <a:t>Updated</a:t>
              </a:r>
              <a:endParaRPr lang="en-US" sz="1800" b="1" dirty="0">
                <a:solidFill>
                  <a:srgbClr val="304EEC"/>
                </a:solidFill>
                <a:latin typeface="Raleway" pitchFamily="2" charset="77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634C87-7F59-3EB4-61E9-4ABCE56A3C1B}"/>
                </a:ext>
              </a:extLst>
            </p:cNvPr>
            <p:cNvSpPr txBox="1"/>
            <p:nvPr/>
          </p:nvSpPr>
          <p:spPr>
            <a:xfrm>
              <a:off x="7432143" y="4293348"/>
              <a:ext cx="12303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304EEC"/>
                  </a:solidFill>
                  <a:latin typeface="Raleway" pitchFamily="2" charset="77"/>
                </a:rPr>
                <a:t>Updated</a:t>
              </a:r>
              <a:endParaRPr lang="en-US" sz="1800" b="1" dirty="0">
                <a:solidFill>
                  <a:srgbClr val="304EEC"/>
                </a:solidFill>
                <a:latin typeface="Raleway" pitchFamily="2" charset="77"/>
              </a:endParaRP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2B1AC18-FBE9-DD1E-E2A2-BF045E15C222}"/>
              </a:ext>
            </a:extLst>
          </p:cNvPr>
          <p:cNvCxnSpPr>
            <a:cxnSpLocks/>
          </p:cNvCxnSpPr>
          <p:nvPr/>
        </p:nvCxnSpPr>
        <p:spPr>
          <a:xfrm>
            <a:off x="5676640" y="987026"/>
            <a:ext cx="0" cy="4677799"/>
          </a:xfrm>
          <a:prstGeom prst="line">
            <a:avLst/>
          </a:prstGeom>
          <a:ln w="38100">
            <a:solidFill>
              <a:schemeClr val="tx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19F9994-E520-27DC-3A6E-3518B32E21A6}"/>
              </a:ext>
            </a:extLst>
          </p:cNvPr>
          <p:cNvGrpSpPr/>
          <p:nvPr/>
        </p:nvGrpSpPr>
        <p:grpSpPr>
          <a:xfrm>
            <a:off x="3088164" y="3579101"/>
            <a:ext cx="6156198" cy="2094840"/>
            <a:chOff x="3088164" y="3579101"/>
            <a:chExt cx="6156198" cy="209484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5058E76-2A08-FE12-6C90-32453207C9AF}"/>
                </a:ext>
              </a:extLst>
            </p:cNvPr>
            <p:cNvSpPr txBox="1"/>
            <p:nvPr/>
          </p:nvSpPr>
          <p:spPr>
            <a:xfrm>
              <a:off x="5907715" y="5170796"/>
              <a:ext cx="1600288" cy="502696"/>
            </a:xfrm>
            <a:prstGeom prst="rect">
              <a:avLst/>
            </a:prstGeom>
            <a:solidFill>
              <a:srgbClr val="F2C5C7"/>
            </a:solidFill>
            <a:ln w="28575"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b="1" dirty="0">
                <a:latin typeface="Raleway" pitchFamily="2" charset="7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BBE50CA-E1CF-72D8-7942-20E6776AEEDD}"/>
                </a:ext>
              </a:extLst>
            </p:cNvPr>
            <p:cNvSpPr txBox="1"/>
            <p:nvPr/>
          </p:nvSpPr>
          <p:spPr>
            <a:xfrm>
              <a:off x="7454444" y="5292528"/>
              <a:ext cx="1789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Raleway" pitchFamily="2" charset="77"/>
                </a:rPr>
                <a:t>Newly inserted</a:t>
              </a:r>
              <a:endParaRPr lang="en-US" sz="18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4640ABA-C44E-811F-4E1C-9F4C7A712505}"/>
                </a:ext>
              </a:extLst>
            </p:cNvPr>
            <p:cNvSpPr/>
            <p:nvPr/>
          </p:nvSpPr>
          <p:spPr>
            <a:xfrm>
              <a:off x="6188145" y="5202011"/>
              <a:ext cx="457200" cy="4572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b="1" dirty="0">
                  <a:solidFill>
                    <a:sysClr val="windowText" lastClr="000000"/>
                  </a:solidFill>
                  <a:latin typeface="Raleway" pitchFamily="2" charset="77"/>
                </a:rPr>
                <a:t>E3</a:t>
              </a:r>
              <a:endParaRPr sz="1800" b="1" dirty="0">
                <a:solidFill>
                  <a:sysClr val="windowText" lastClr="000000"/>
                </a:solidFill>
                <a:latin typeface="Raleway" pitchFamily="2" charset="7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48F3DC9-5A5F-6B5E-22B2-252987A94B69}"/>
                </a:ext>
              </a:extLst>
            </p:cNvPr>
            <p:cNvSpPr txBox="1"/>
            <p:nvPr/>
          </p:nvSpPr>
          <p:spPr>
            <a:xfrm>
              <a:off x="6465619" y="5150721"/>
              <a:ext cx="1035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 </a:t>
              </a:r>
              <a:r>
                <a:rPr lang="en-US" sz="2800" b="1" dirty="0">
                  <a:solidFill>
                    <a:srgbClr val="304EEC"/>
                  </a:solidFill>
                  <a:latin typeface="Raleway" pitchFamily="2" charset="77"/>
                  <a:sym typeface="Wingdings" pitchFamily="2" charset="2"/>
                </a:rPr>
                <a:t>4</a:t>
              </a:r>
              <a:endParaRPr sz="1100" b="1" dirty="0">
                <a:solidFill>
                  <a:srgbClr val="304EEC"/>
                </a:solidFill>
                <a:latin typeface="Raleway" pitchFamily="2" charset="77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FF33AE83-D2F8-0123-5760-55723F821EF6}"/>
                </a:ext>
              </a:extLst>
            </p:cNvPr>
            <p:cNvSpPr/>
            <p:nvPr/>
          </p:nvSpPr>
          <p:spPr>
            <a:xfrm>
              <a:off x="3088164" y="3579101"/>
              <a:ext cx="3052390" cy="1880627"/>
            </a:xfrm>
            <a:custGeom>
              <a:avLst/>
              <a:gdLst>
                <a:gd name="connsiteX0" fmla="*/ 0 w 3002507"/>
                <a:gd name="connsiteY0" fmla="*/ 0 h 1965903"/>
                <a:gd name="connsiteX1" fmla="*/ 545910 w 3002507"/>
                <a:gd name="connsiteY1" fmla="*/ 1678675 h 1965903"/>
                <a:gd name="connsiteX2" fmla="*/ 3002507 w 3002507"/>
                <a:gd name="connsiteY2" fmla="*/ 1951630 h 196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507" h="1965903">
                  <a:moveTo>
                    <a:pt x="0" y="0"/>
                  </a:moveTo>
                  <a:cubicBezTo>
                    <a:pt x="22746" y="676701"/>
                    <a:pt x="45492" y="1353403"/>
                    <a:pt x="545910" y="1678675"/>
                  </a:cubicBezTo>
                  <a:cubicBezTo>
                    <a:pt x="1046328" y="2003947"/>
                    <a:pt x="2024417" y="1977788"/>
                    <a:pt x="3002507" y="195163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5F41B5F-1F61-A144-B663-00AB9AF35E6E}"/>
              </a:ext>
            </a:extLst>
          </p:cNvPr>
          <p:cNvGrpSpPr/>
          <p:nvPr/>
        </p:nvGrpSpPr>
        <p:grpSpPr>
          <a:xfrm>
            <a:off x="6086616" y="3604737"/>
            <a:ext cx="1252437" cy="2144403"/>
            <a:chOff x="6086616" y="3604737"/>
            <a:chExt cx="1252437" cy="2144403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954DF1B-FE0F-1B70-7D95-66320CABCC3B}"/>
                </a:ext>
              </a:extLst>
            </p:cNvPr>
            <p:cNvSpPr/>
            <p:nvPr/>
          </p:nvSpPr>
          <p:spPr>
            <a:xfrm>
              <a:off x="6086616" y="3604737"/>
              <a:ext cx="1242485" cy="63158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15C5202-3CA8-7862-1DB3-F18AC2428A76}"/>
                </a:ext>
              </a:extLst>
            </p:cNvPr>
            <p:cNvSpPr/>
            <p:nvPr/>
          </p:nvSpPr>
          <p:spPr>
            <a:xfrm>
              <a:off x="6096568" y="5117555"/>
              <a:ext cx="1242485" cy="63158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63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E1FF-2000-B201-8112-8120DCCC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7" y="228866"/>
            <a:ext cx="9001660" cy="850676"/>
          </a:xfrm>
        </p:spPr>
        <p:txBody>
          <a:bodyPr anchor="ctr"/>
          <a:lstStyle/>
          <a:p>
            <a:r>
              <a:rPr lang="en-US" sz="2800" dirty="0" err="1">
                <a:ln w="12700" cmpd="sng">
                  <a:solidFill>
                    <a:srgbClr val="000000"/>
                  </a:solidFill>
                  <a:prstDash val="solid"/>
                </a:ln>
                <a:ea typeface="+mn-ea"/>
              </a:rPr>
              <a:t>EVCache</a:t>
            </a:r>
            <a:r>
              <a:rPr lang="en-US" sz="2800" dirty="0">
                <a:ln w="12700" cmpd="sng">
                  <a:solidFill>
                    <a:srgbClr val="000000"/>
                  </a:solidFill>
                  <a:prstDash val="solid"/>
                </a:ln>
                <a:ea typeface="+mn-ea"/>
              </a:rPr>
              <a:t> Eviction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9A56F-0310-B2E4-0607-8BE3F7B4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AB428F-5902-82C6-A200-F7B3F73B11E2}"/>
              </a:ext>
            </a:extLst>
          </p:cNvPr>
          <p:cNvSpPr txBox="1"/>
          <p:nvPr/>
        </p:nvSpPr>
        <p:spPr>
          <a:xfrm>
            <a:off x="719247" y="1316676"/>
            <a:ext cx="1581133" cy="4098145"/>
          </a:xfrm>
          <a:prstGeom prst="rect">
            <a:avLst/>
          </a:prstGeom>
          <a:solidFill>
            <a:schemeClr val="tx1">
              <a:lumMod val="75000"/>
              <a:alpha val="20000"/>
            </a:schemeClr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endParaRPr lang="en-US" sz="1600" b="1" dirty="0">
              <a:latin typeface="Raleway" pitchFamily="2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1ED53E-19CD-4A58-E8D1-647F37F06BDD}"/>
              </a:ext>
            </a:extLst>
          </p:cNvPr>
          <p:cNvSpPr/>
          <p:nvPr/>
        </p:nvSpPr>
        <p:spPr>
          <a:xfrm>
            <a:off x="985491" y="1387246"/>
            <a:ext cx="457200" cy="45720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  <a:latin typeface="Raleway" pitchFamily="2" charset="77"/>
              </a:rPr>
              <a:t>A1</a:t>
            </a:r>
            <a:endParaRPr sz="1800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41F5EF-BE3D-5255-1384-BDF10DA54317}"/>
              </a:ext>
            </a:extLst>
          </p:cNvPr>
          <p:cNvSpPr/>
          <p:nvPr/>
        </p:nvSpPr>
        <p:spPr>
          <a:xfrm>
            <a:off x="985491" y="1890424"/>
            <a:ext cx="457200" cy="45720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  <a:latin typeface="Raleway" pitchFamily="2" charset="77"/>
              </a:rPr>
              <a:t>B1</a:t>
            </a:r>
            <a:endParaRPr sz="1800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558A72-220E-FE79-D5B9-63F60AE9CC32}"/>
              </a:ext>
            </a:extLst>
          </p:cNvPr>
          <p:cNvSpPr/>
          <p:nvPr/>
        </p:nvSpPr>
        <p:spPr>
          <a:xfrm>
            <a:off x="985491" y="2389083"/>
            <a:ext cx="457200" cy="45720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  <a:latin typeface="Raleway" pitchFamily="2" charset="77"/>
              </a:rPr>
              <a:t>C1</a:t>
            </a:r>
            <a:endParaRPr sz="1800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EDE872-8321-2179-BAC6-6A0650CAC033}"/>
              </a:ext>
            </a:extLst>
          </p:cNvPr>
          <p:cNvSpPr/>
          <p:nvPr/>
        </p:nvSpPr>
        <p:spPr>
          <a:xfrm>
            <a:off x="985491" y="2887742"/>
            <a:ext cx="457200" cy="45720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  <a:latin typeface="Raleway" pitchFamily="2" charset="77"/>
              </a:rPr>
              <a:t>D1</a:t>
            </a:r>
            <a:endParaRPr sz="1800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DC8927-75BE-F5B6-8333-B30BA084A1BD}"/>
              </a:ext>
            </a:extLst>
          </p:cNvPr>
          <p:cNvSpPr/>
          <p:nvPr/>
        </p:nvSpPr>
        <p:spPr>
          <a:xfrm>
            <a:off x="985491" y="3386401"/>
            <a:ext cx="457200" cy="45720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  <a:latin typeface="Raleway" pitchFamily="2" charset="77"/>
              </a:rPr>
              <a:t>E1</a:t>
            </a:r>
            <a:endParaRPr sz="1800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00CD54-BE7C-06E3-CC60-0C246AE6C6FD}"/>
              </a:ext>
            </a:extLst>
          </p:cNvPr>
          <p:cNvSpPr txBox="1"/>
          <p:nvPr/>
        </p:nvSpPr>
        <p:spPr>
          <a:xfrm>
            <a:off x="1264647" y="1333064"/>
            <a:ext cx="103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4</a:t>
            </a:r>
            <a:endParaRPr sz="11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0A385C-F2DD-3CD3-C6C7-2D6CD103286B}"/>
              </a:ext>
            </a:extLst>
          </p:cNvPr>
          <p:cNvSpPr txBox="1"/>
          <p:nvPr/>
        </p:nvSpPr>
        <p:spPr>
          <a:xfrm>
            <a:off x="1262965" y="1851404"/>
            <a:ext cx="103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4</a:t>
            </a:r>
            <a:endParaRPr sz="11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CB4867-23D8-22E8-6022-78F52F0869F4}"/>
              </a:ext>
            </a:extLst>
          </p:cNvPr>
          <p:cNvSpPr txBox="1"/>
          <p:nvPr/>
        </p:nvSpPr>
        <p:spPr>
          <a:xfrm>
            <a:off x="1262965" y="2326642"/>
            <a:ext cx="103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4</a:t>
            </a:r>
            <a:endParaRPr sz="11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4A9E21-2E84-AC4C-6835-5352541B78DA}"/>
              </a:ext>
            </a:extLst>
          </p:cNvPr>
          <p:cNvSpPr txBox="1"/>
          <p:nvPr/>
        </p:nvSpPr>
        <p:spPr>
          <a:xfrm>
            <a:off x="1264643" y="2821722"/>
            <a:ext cx="103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 </a:t>
            </a:r>
            <a:r>
              <a:rPr lang="en-US" sz="2800" b="1" dirty="0">
                <a:solidFill>
                  <a:srgbClr val="C00000"/>
                </a:solidFill>
                <a:latin typeface="Raleway" pitchFamily="2" charset="77"/>
                <a:sym typeface="Wingdings" pitchFamily="2" charset="2"/>
              </a:rPr>
              <a:t>0</a:t>
            </a:r>
            <a:endParaRPr sz="1100" b="1" dirty="0">
              <a:solidFill>
                <a:srgbClr val="C00000"/>
              </a:solidFill>
              <a:latin typeface="Raleway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54BA7B-B54F-BACF-C722-0C2346087A08}"/>
              </a:ext>
            </a:extLst>
          </p:cNvPr>
          <p:cNvSpPr txBox="1"/>
          <p:nvPr/>
        </p:nvSpPr>
        <p:spPr>
          <a:xfrm>
            <a:off x="1264643" y="3331371"/>
            <a:ext cx="103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 </a:t>
            </a:r>
            <a:r>
              <a:rPr lang="en-US" sz="2800" b="1" dirty="0">
                <a:solidFill>
                  <a:srgbClr val="C00000"/>
                </a:solidFill>
                <a:latin typeface="Raleway" pitchFamily="2" charset="77"/>
                <a:sym typeface="Wingdings" pitchFamily="2" charset="2"/>
              </a:rPr>
              <a:t>0</a:t>
            </a:r>
            <a:endParaRPr sz="1100" b="1" dirty="0">
              <a:solidFill>
                <a:srgbClr val="C00000"/>
              </a:solidFill>
              <a:latin typeface="Raleway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ABE04B-6A20-ADEC-FD3A-81B88758F649}"/>
              </a:ext>
            </a:extLst>
          </p:cNvPr>
          <p:cNvSpPr/>
          <p:nvPr/>
        </p:nvSpPr>
        <p:spPr>
          <a:xfrm>
            <a:off x="980522" y="3895043"/>
            <a:ext cx="457200" cy="45720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  <a:latin typeface="Raleway" pitchFamily="2" charset="77"/>
              </a:rPr>
              <a:t>D2</a:t>
            </a:r>
            <a:endParaRPr sz="1800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8CA43E-49D0-17ED-FEB8-BB9A361EEAEA}"/>
              </a:ext>
            </a:extLst>
          </p:cNvPr>
          <p:cNvSpPr/>
          <p:nvPr/>
        </p:nvSpPr>
        <p:spPr>
          <a:xfrm>
            <a:off x="980522" y="4393702"/>
            <a:ext cx="457200" cy="45720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  <a:latin typeface="Raleway" pitchFamily="2" charset="77"/>
              </a:rPr>
              <a:t>E2</a:t>
            </a:r>
            <a:endParaRPr sz="1800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98FD31-8EDC-D688-A535-9CD83CF5987B}"/>
              </a:ext>
            </a:extLst>
          </p:cNvPr>
          <p:cNvSpPr txBox="1"/>
          <p:nvPr/>
        </p:nvSpPr>
        <p:spPr>
          <a:xfrm>
            <a:off x="1257996" y="3867174"/>
            <a:ext cx="103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4</a:t>
            </a:r>
            <a:endParaRPr sz="11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AB8241-DF7F-F82D-0CEF-CAF30A27F648}"/>
              </a:ext>
            </a:extLst>
          </p:cNvPr>
          <p:cNvSpPr txBox="1"/>
          <p:nvPr/>
        </p:nvSpPr>
        <p:spPr>
          <a:xfrm>
            <a:off x="1257996" y="4342412"/>
            <a:ext cx="103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3</a:t>
            </a:r>
            <a:endParaRPr sz="1100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5748F8B-0DEE-E726-6A30-FA3D0FE14B9F}"/>
              </a:ext>
            </a:extLst>
          </p:cNvPr>
          <p:cNvSpPr/>
          <p:nvPr/>
        </p:nvSpPr>
        <p:spPr>
          <a:xfrm>
            <a:off x="980522" y="4901832"/>
            <a:ext cx="457200" cy="45720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  <a:latin typeface="Raleway" pitchFamily="2" charset="77"/>
              </a:rPr>
              <a:t>E3</a:t>
            </a:r>
            <a:endParaRPr sz="1800" dirty="0">
              <a:solidFill>
                <a:sysClr val="windowText" lastClr="000000"/>
              </a:solidFill>
              <a:latin typeface="Raleway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0AE4B4-8148-5B25-2289-9C9F35A2EB24}"/>
              </a:ext>
            </a:extLst>
          </p:cNvPr>
          <p:cNvSpPr txBox="1"/>
          <p:nvPr/>
        </p:nvSpPr>
        <p:spPr>
          <a:xfrm>
            <a:off x="1257996" y="4850542"/>
            <a:ext cx="103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  <a:t>4</a:t>
            </a:r>
            <a:endParaRPr sz="1100" dirty="0">
              <a:solidFill>
                <a:schemeClr val="bg1"/>
              </a:solidFill>
              <a:latin typeface="Raleway" pitchFamily="2" charset="77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515ABE9-E488-499D-57E0-C7F32ECBC788}"/>
              </a:ext>
            </a:extLst>
          </p:cNvPr>
          <p:cNvGrpSpPr/>
          <p:nvPr/>
        </p:nvGrpSpPr>
        <p:grpSpPr>
          <a:xfrm>
            <a:off x="2754697" y="3016519"/>
            <a:ext cx="1709273" cy="1847671"/>
            <a:chOff x="2754697" y="3016519"/>
            <a:chExt cx="1709273" cy="1847671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9D983EBB-9469-CFF6-189B-9922BF528DDC}"/>
                </a:ext>
              </a:extLst>
            </p:cNvPr>
            <p:cNvSpPr/>
            <p:nvPr/>
          </p:nvSpPr>
          <p:spPr>
            <a:xfrm>
              <a:off x="2767155" y="3627265"/>
              <a:ext cx="1696815" cy="1236925"/>
            </a:xfrm>
            <a:prstGeom prst="roundRect">
              <a:avLst/>
            </a:prstGeom>
            <a:solidFill>
              <a:srgbClr val="FF0000">
                <a:alpha val="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0" name="Rounded Rectangular Callout 39">
              <a:extLst>
                <a:ext uri="{FF2B5EF4-FFF2-40B4-BE49-F238E27FC236}">
                  <a16:creationId xmlns:a16="http://schemas.microsoft.com/office/drawing/2014/main" id="{DC0BFAF4-6506-5A7D-3612-87D5EC946569}"/>
                </a:ext>
              </a:extLst>
            </p:cNvPr>
            <p:cNvSpPr/>
            <p:nvPr/>
          </p:nvSpPr>
          <p:spPr>
            <a:xfrm>
              <a:off x="2754697" y="3016519"/>
              <a:ext cx="1709273" cy="610747"/>
            </a:xfrm>
            <a:prstGeom prst="wedgeRoundRectCallout">
              <a:avLst>
                <a:gd name="adj1" fmla="val -41744"/>
                <a:gd name="adj2" fmla="val -24130"/>
                <a:gd name="adj3" fmla="val 16667"/>
              </a:avLst>
            </a:prstGeom>
            <a:solidFill>
              <a:srgbClr val="F2C5C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/>
              <a:r>
                <a:rPr lang="en-US" sz="1800" kern="0" dirty="0">
                  <a:solidFill>
                    <a:srgbClr val="000000"/>
                  </a:solidFill>
                  <a:latin typeface="Raleway" pitchFamily="2" charset="77"/>
                </a:rPr>
                <a:t>Eviction candidates</a:t>
              </a:r>
              <a:endParaRPr lang="en-US" sz="1800" kern="0" dirty="0">
                <a:latin typeface="Raleway" pitchFamily="2" charset="77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DFEA59D-8EA7-2E7D-43F5-5C8DC2091658}"/>
                </a:ext>
              </a:extLst>
            </p:cNvPr>
            <p:cNvSpPr/>
            <p:nvPr/>
          </p:nvSpPr>
          <p:spPr>
            <a:xfrm>
              <a:off x="3061496" y="3757445"/>
              <a:ext cx="457200" cy="4572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dirty="0">
                  <a:solidFill>
                    <a:sysClr val="windowText" lastClr="000000"/>
                  </a:solidFill>
                  <a:latin typeface="Raleway" pitchFamily="2" charset="77"/>
                </a:rPr>
                <a:t>D1</a:t>
              </a:r>
              <a:endParaRPr sz="1800" dirty="0">
                <a:solidFill>
                  <a:sysClr val="windowText" lastClr="000000"/>
                </a:solidFill>
                <a:latin typeface="Raleway" pitchFamily="2" charset="77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1EFFEC9-8445-D83D-5ED0-9C879ED3E51C}"/>
                </a:ext>
              </a:extLst>
            </p:cNvPr>
            <p:cNvSpPr/>
            <p:nvPr/>
          </p:nvSpPr>
          <p:spPr>
            <a:xfrm>
              <a:off x="3061496" y="4323010"/>
              <a:ext cx="457200" cy="4572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dirty="0">
                  <a:solidFill>
                    <a:sysClr val="windowText" lastClr="000000"/>
                  </a:solidFill>
                  <a:latin typeface="Raleway" pitchFamily="2" charset="77"/>
                </a:rPr>
                <a:t>E1</a:t>
              </a:r>
              <a:endParaRPr sz="1800" dirty="0">
                <a:solidFill>
                  <a:sysClr val="windowText" lastClr="000000"/>
                </a:solidFill>
                <a:latin typeface="Raleway" pitchFamily="2" charset="7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E6CDA0-DE73-9E6F-2778-7E67BC6D3D12}"/>
                </a:ext>
              </a:extLst>
            </p:cNvPr>
            <p:cNvSpPr txBox="1"/>
            <p:nvPr/>
          </p:nvSpPr>
          <p:spPr>
            <a:xfrm>
              <a:off x="3340648" y="3691425"/>
              <a:ext cx="1035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 </a:t>
              </a:r>
              <a:r>
                <a:rPr lang="en-US" sz="2800" b="1" dirty="0">
                  <a:solidFill>
                    <a:srgbClr val="C00000"/>
                  </a:solidFill>
                  <a:latin typeface="Raleway" pitchFamily="2" charset="77"/>
                  <a:sym typeface="Wingdings" pitchFamily="2" charset="2"/>
                </a:rPr>
                <a:t>0</a:t>
              </a:r>
              <a:endParaRPr sz="1100" b="1" dirty="0">
                <a:solidFill>
                  <a:srgbClr val="C00000"/>
                </a:solidFill>
                <a:latin typeface="Raleway" pitchFamily="2" charset="77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CF25237-9AC1-BC2B-C171-3AD3ED49A2A7}"/>
                </a:ext>
              </a:extLst>
            </p:cNvPr>
            <p:cNvSpPr txBox="1"/>
            <p:nvPr/>
          </p:nvSpPr>
          <p:spPr>
            <a:xfrm>
              <a:off x="3340648" y="4267980"/>
              <a:ext cx="1035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Raleway" pitchFamily="2" charset="77"/>
                  <a:sym typeface="Wingdings" pitchFamily="2" charset="2"/>
                </a:rPr>
                <a:t> </a:t>
              </a:r>
              <a:r>
                <a:rPr lang="en-US" sz="2800" b="1" dirty="0">
                  <a:solidFill>
                    <a:srgbClr val="C00000"/>
                  </a:solidFill>
                  <a:latin typeface="Raleway" pitchFamily="2" charset="77"/>
                  <a:sym typeface="Wingdings" pitchFamily="2" charset="2"/>
                </a:rPr>
                <a:t>0</a:t>
              </a:r>
              <a:endParaRPr sz="1100" b="1" dirty="0">
                <a:solidFill>
                  <a:srgbClr val="C00000"/>
                </a:solidFill>
                <a:latin typeface="Raleway" pitchFamily="2" charset="77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B66D22B-9201-E091-F870-B749CEEFD0E6}"/>
              </a:ext>
            </a:extLst>
          </p:cNvPr>
          <p:cNvGrpSpPr/>
          <p:nvPr/>
        </p:nvGrpSpPr>
        <p:grpSpPr>
          <a:xfrm>
            <a:off x="6181035" y="951851"/>
            <a:ext cx="1956296" cy="4488936"/>
            <a:chOff x="6181035" y="951851"/>
            <a:chExt cx="1956296" cy="448893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79A6037-D785-EC66-30A4-BA245B1BB2F4}"/>
                </a:ext>
              </a:extLst>
            </p:cNvPr>
            <p:cNvSpPr txBox="1"/>
            <p:nvPr/>
          </p:nvSpPr>
          <p:spPr>
            <a:xfrm>
              <a:off x="6181035" y="951851"/>
              <a:ext cx="19562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Raleway" pitchFamily="2" charset="77"/>
                </a:rPr>
                <a:t>After</a:t>
              </a:r>
              <a:r>
                <a:rPr lang="en-US" sz="2000" dirty="0">
                  <a:solidFill>
                    <a:schemeClr val="bg1"/>
                  </a:solidFill>
                  <a:latin typeface="Raleway" pitchFamily="2" charset="77"/>
                </a:rPr>
                <a:t> Eviction</a:t>
              </a:r>
              <a:endParaRPr sz="1100" i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0B78D9A-A3CD-8B60-3EE2-DD7078658DD7}"/>
                </a:ext>
              </a:extLst>
            </p:cNvPr>
            <p:cNvGrpSpPr/>
            <p:nvPr/>
          </p:nvGrpSpPr>
          <p:grpSpPr>
            <a:xfrm>
              <a:off x="6346315" y="1342642"/>
              <a:ext cx="1581137" cy="4098145"/>
              <a:chOff x="6346315" y="1342642"/>
              <a:chExt cx="1581137" cy="409814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822FC7-99B3-B918-5B35-2BE6FC7BA047}"/>
                  </a:ext>
                </a:extLst>
              </p:cNvPr>
              <p:cNvSpPr txBox="1"/>
              <p:nvPr/>
            </p:nvSpPr>
            <p:spPr>
              <a:xfrm>
                <a:off x="6346315" y="1342642"/>
                <a:ext cx="1581133" cy="4098145"/>
              </a:xfrm>
              <a:prstGeom prst="rect">
                <a:avLst/>
              </a:prstGeom>
              <a:solidFill>
                <a:schemeClr val="tx1">
                  <a:lumMod val="75000"/>
                  <a:alpha val="20000"/>
                </a:schemeClr>
              </a:solidFill>
              <a:ln w="28575">
                <a:noFill/>
              </a:ln>
            </p:spPr>
            <p:txBody>
              <a:bodyPr wrap="square" rtlCol="0">
                <a:noAutofit/>
              </a:bodyPr>
              <a:lstStyle/>
              <a:p>
                <a:endParaRPr lang="en-US" sz="1600" b="1" dirty="0">
                  <a:latin typeface="Raleway" pitchFamily="2" charset="77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66E7748-3CD3-0F10-68C4-4DD5AF6856F7}"/>
                  </a:ext>
                </a:extLst>
              </p:cNvPr>
              <p:cNvSpPr/>
              <p:nvPr/>
            </p:nvSpPr>
            <p:spPr>
              <a:xfrm>
                <a:off x="6612559" y="1413212"/>
                <a:ext cx="457200" cy="457200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800" dirty="0">
                    <a:solidFill>
                      <a:sysClr val="windowText" lastClr="000000"/>
                    </a:solidFill>
                    <a:latin typeface="Raleway" pitchFamily="2" charset="77"/>
                  </a:rPr>
                  <a:t>A1</a:t>
                </a:r>
                <a:endParaRPr sz="1800" dirty="0">
                  <a:solidFill>
                    <a:sysClr val="windowText" lastClr="000000"/>
                  </a:solidFill>
                  <a:latin typeface="Raleway" pitchFamily="2" charset="77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C03F065-C7C0-0589-8919-87E7061C914F}"/>
                  </a:ext>
                </a:extLst>
              </p:cNvPr>
              <p:cNvSpPr/>
              <p:nvPr/>
            </p:nvSpPr>
            <p:spPr>
              <a:xfrm>
                <a:off x="6612559" y="1916390"/>
                <a:ext cx="457200" cy="457200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800" dirty="0">
                    <a:solidFill>
                      <a:sysClr val="windowText" lastClr="000000"/>
                    </a:solidFill>
                    <a:latin typeface="Raleway" pitchFamily="2" charset="77"/>
                  </a:rPr>
                  <a:t>B1</a:t>
                </a:r>
                <a:endParaRPr sz="1800" dirty="0">
                  <a:solidFill>
                    <a:sysClr val="windowText" lastClr="000000"/>
                  </a:solidFill>
                  <a:latin typeface="Raleway" pitchFamily="2" charset="77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87F7C0C-021A-7666-3DC6-F704677CF869}"/>
                  </a:ext>
                </a:extLst>
              </p:cNvPr>
              <p:cNvSpPr/>
              <p:nvPr/>
            </p:nvSpPr>
            <p:spPr>
              <a:xfrm>
                <a:off x="6612559" y="2415049"/>
                <a:ext cx="457200" cy="457200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800" dirty="0">
                    <a:solidFill>
                      <a:sysClr val="windowText" lastClr="000000"/>
                    </a:solidFill>
                    <a:latin typeface="Raleway" pitchFamily="2" charset="77"/>
                  </a:rPr>
                  <a:t>C1</a:t>
                </a:r>
                <a:endParaRPr sz="1800" dirty="0">
                  <a:solidFill>
                    <a:sysClr val="windowText" lastClr="000000"/>
                  </a:solidFill>
                  <a:latin typeface="Raleway" pitchFamily="2" charset="77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836C4E0-4FD7-A27C-DE3A-AE930BCA9C7C}"/>
                  </a:ext>
                </a:extLst>
              </p:cNvPr>
              <p:cNvSpPr/>
              <p:nvPr/>
            </p:nvSpPr>
            <p:spPr>
              <a:xfrm>
                <a:off x="6612559" y="3412367"/>
                <a:ext cx="457200" cy="457200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800" dirty="0">
                    <a:solidFill>
                      <a:sysClr val="windowText" lastClr="000000"/>
                    </a:solidFill>
                    <a:latin typeface="Raleway" pitchFamily="2" charset="77"/>
                  </a:rPr>
                  <a:t>E1</a:t>
                </a:r>
                <a:endParaRPr sz="1800" dirty="0">
                  <a:solidFill>
                    <a:sysClr val="windowText" lastClr="000000"/>
                  </a:solidFill>
                  <a:latin typeface="Raleway" pitchFamily="2" charset="77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892864D-2A6E-44C3-61DB-3959D7C0480B}"/>
                  </a:ext>
                </a:extLst>
              </p:cNvPr>
              <p:cNvSpPr txBox="1"/>
              <p:nvPr/>
            </p:nvSpPr>
            <p:spPr>
              <a:xfrm>
                <a:off x="6891715" y="1359030"/>
                <a:ext cx="10357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Raleway" pitchFamily="2" charset="77"/>
                    <a:sym typeface="Wingdings" pitchFamily="2" charset="2"/>
                  </a:rPr>
                  <a:t> </a:t>
                </a:r>
                <a:r>
                  <a:rPr lang="en-US" sz="2800" dirty="0">
                    <a:solidFill>
                      <a:schemeClr val="bg1"/>
                    </a:solidFill>
                    <a:latin typeface="Raleway" pitchFamily="2" charset="77"/>
                    <a:sym typeface="Wingdings" pitchFamily="2" charset="2"/>
                  </a:rPr>
                  <a:t>4</a:t>
                </a:r>
                <a:endParaRPr sz="1100" dirty="0">
                  <a:solidFill>
                    <a:schemeClr val="bg1"/>
                  </a:solidFill>
                  <a:latin typeface="Raleway" pitchFamily="2" charset="77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F36EFEA-E4C2-81AD-F4BB-0509570540E1}"/>
                  </a:ext>
                </a:extLst>
              </p:cNvPr>
              <p:cNvSpPr txBox="1"/>
              <p:nvPr/>
            </p:nvSpPr>
            <p:spPr>
              <a:xfrm>
                <a:off x="6890033" y="1877370"/>
                <a:ext cx="10357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Raleway" pitchFamily="2" charset="77"/>
                    <a:sym typeface="Wingdings" pitchFamily="2" charset="2"/>
                  </a:rPr>
                  <a:t> </a:t>
                </a:r>
                <a:r>
                  <a:rPr lang="en-US" sz="2800" dirty="0">
                    <a:solidFill>
                      <a:schemeClr val="bg1"/>
                    </a:solidFill>
                    <a:latin typeface="Raleway" pitchFamily="2" charset="77"/>
                    <a:sym typeface="Wingdings" pitchFamily="2" charset="2"/>
                  </a:rPr>
                  <a:t>4</a:t>
                </a:r>
                <a:endParaRPr sz="1100" dirty="0">
                  <a:solidFill>
                    <a:schemeClr val="bg1"/>
                  </a:solidFill>
                  <a:latin typeface="Raleway" pitchFamily="2" charset="77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4E0A32-33E3-4B7E-AD16-E9B79306E02E}"/>
                  </a:ext>
                </a:extLst>
              </p:cNvPr>
              <p:cNvSpPr txBox="1"/>
              <p:nvPr/>
            </p:nvSpPr>
            <p:spPr>
              <a:xfrm>
                <a:off x="6890033" y="2352608"/>
                <a:ext cx="10357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Raleway" pitchFamily="2" charset="77"/>
                    <a:sym typeface="Wingdings" pitchFamily="2" charset="2"/>
                  </a:rPr>
                  <a:t> </a:t>
                </a:r>
                <a:r>
                  <a:rPr lang="en-US" sz="2800" dirty="0">
                    <a:solidFill>
                      <a:schemeClr val="bg1"/>
                    </a:solidFill>
                    <a:latin typeface="Raleway" pitchFamily="2" charset="77"/>
                    <a:sym typeface="Wingdings" pitchFamily="2" charset="2"/>
                  </a:rPr>
                  <a:t>4</a:t>
                </a:r>
                <a:endParaRPr sz="1100" dirty="0">
                  <a:solidFill>
                    <a:schemeClr val="bg1"/>
                  </a:solidFill>
                  <a:latin typeface="Raleway" pitchFamily="2" charset="77"/>
                </a:endParaRP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3B31BEBB-7D94-8C47-E2FB-DDC30A55E1F4}"/>
                  </a:ext>
                </a:extLst>
              </p:cNvPr>
              <p:cNvGrpSpPr/>
              <p:nvPr/>
            </p:nvGrpSpPr>
            <p:grpSpPr>
              <a:xfrm>
                <a:off x="6612559" y="2847688"/>
                <a:ext cx="1314889" cy="523220"/>
                <a:chOff x="4516468" y="2847688"/>
                <a:chExt cx="1314889" cy="523220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90F834B2-54DF-E2AB-6A35-6B38701AB1ED}"/>
                    </a:ext>
                  </a:extLst>
                </p:cNvPr>
                <p:cNvSpPr/>
                <p:nvPr/>
              </p:nvSpPr>
              <p:spPr>
                <a:xfrm>
                  <a:off x="4516468" y="2913708"/>
                  <a:ext cx="457200" cy="457200"/>
                </a:xfrm>
                <a:prstGeom prst="ellipse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800" dirty="0">
                      <a:solidFill>
                        <a:schemeClr val="tx1">
                          <a:lumMod val="75000"/>
                        </a:schemeClr>
                      </a:solidFill>
                      <a:latin typeface="Raleway" pitchFamily="2" charset="77"/>
                    </a:rPr>
                    <a:t>D1</a:t>
                  </a:r>
                  <a:endParaRPr sz="1800" dirty="0">
                    <a:solidFill>
                      <a:schemeClr val="tx1">
                        <a:lumMod val="75000"/>
                      </a:schemeClr>
                    </a:solidFill>
                    <a:latin typeface="Raleway" pitchFamily="2" charset="77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5FBAE8D-9391-7D21-000E-DC42ED562A0E}"/>
                    </a:ext>
                  </a:extLst>
                </p:cNvPr>
                <p:cNvSpPr txBox="1"/>
                <p:nvPr/>
              </p:nvSpPr>
              <p:spPr>
                <a:xfrm>
                  <a:off x="4795620" y="2847688"/>
                  <a:ext cx="10357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tx1">
                          <a:lumMod val="75000"/>
                        </a:schemeClr>
                      </a:solidFill>
                      <a:latin typeface="Raleway" pitchFamily="2" charset="77"/>
                      <a:sym typeface="Wingdings" pitchFamily="2" charset="2"/>
                    </a:rPr>
                    <a:t> </a:t>
                  </a:r>
                  <a:r>
                    <a:rPr lang="en-US" sz="2800" dirty="0">
                      <a:solidFill>
                        <a:schemeClr val="tx1">
                          <a:lumMod val="75000"/>
                        </a:schemeClr>
                      </a:solidFill>
                      <a:latin typeface="Raleway" pitchFamily="2" charset="77"/>
                      <a:sym typeface="Wingdings" pitchFamily="2" charset="2"/>
                    </a:rPr>
                    <a:t>0</a:t>
                  </a:r>
                  <a:endParaRPr sz="1100" dirty="0">
                    <a:solidFill>
                      <a:schemeClr val="tx1">
                        <a:lumMod val="75000"/>
                      </a:schemeClr>
                    </a:solidFill>
                    <a:latin typeface="Raleway" pitchFamily="2" charset="77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5B4AD47-E540-CBCA-2384-842CEBDD2970}"/>
                  </a:ext>
                </a:extLst>
              </p:cNvPr>
              <p:cNvSpPr txBox="1"/>
              <p:nvPr/>
            </p:nvSpPr>
            <p:spPr>
              <a:xfrm>
                <a:off x="6891711" y="3357337"/>
                <a:ext cx="10357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Raleway" pitchFamily="2" charset="77"/>
                    <a:sym typeface="Wingdings" pitchFamily="2" charset="2"/>
                  </a:rPr>
                  <a:t> </a:t>
                </a:r>
                <a:r>
                  <a:rPr lang="en-US" sz="2800" dirty="0">
                    <a:solidFill>
                      <a:schemeClr val="bg1"/>
                    </a:solidFill>
                    <a:latin typeface="Raleway" pitchFamily="2" charset="77"/>
                    <a:sym typeface="Wingdings" pitchFamily="2" charset="2"/>
                  </a:rPr>
                  <a:t>0</a:t>
                </a:r>
                <a:endParaRPr sz="1100" dirty="0">
                  <a:solidFill>
                    <a:schemeClr val="bg1"/>
                  </a:solidFill>
                  <a:latin typeface="Raleway" pitchFamily="2" charset="77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2FA6CE1-8150-B3E3-DBDF-ACA88E468038}"/>
                  </a:ext>
                </a:extLst>
              </p:cNvPr>
              <p:cNvSpPr/>
              <p:nvPr/>
            </p:nvSpPr>
            <p:spPr>
              <a:xfrm>
                <a:off x="6607590" y="3921009"/>
                <a:ext cx="457200" cy="457200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800" dirty="0">
                    <a:solidFill>
                      <a:sysClr val="windowText" lastClr="000000"/>
                    </a:solidFill>
                    <a:latin typeface="Raleway" pitchFamily="2" charset="77"/>
                  </a:rPr>
                  <a:t>D2</a:t>
                </a:r>
                <a:endParaRPr sz="1800" dirty="0">
                  <a:solidFill>
                    <a:sysClr val="windowText" lastClr="000000"/>
                  </a:solidFill>
                  <a:latin typeface="Raleway" pitchFamily="2" charset="77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F5E6AE4-E246-C903-1186-745231808837}"/>
                  </a:ext>
                </a:extLst>
              </p:cNvPr>
              <p:cNvSpPr/>
              <p:nvPr/>
            </p:nvSpPr>
            <p:spPr>
              <a:xfrm>
                <a:off x="6607590" y="4419668"/>
                <a:ext cx="457200" cy="457200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800" dirty="0">
                    <a:solidFill>
                      <a:sysClr val="windowText" lastClr="000000"/>
                    </a:solidFill>
                    <a:latin typeface="Raleway" pitchFamily="2" charset="77"/>
                  </a:rPr>
                  <a:t>E2</a:t>
                </a:r>
                <a:endParaRPr sz="1800" dirty="0">
                  <a:solidFill>
                    <a:sysClr val="windowText" lastClr="000000"/>
                  </a:solidFill>
                  <a:latin typeface="Raleway" pitchFamily="2" charset="77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487C367-C4AB-4588-DE0C-59FE0385D637}"/>
                  </a:ext>
                </a:extLst>
              </p:cNvPr>
              <p:cNvSpPr txBox="1"/>
              <p:nvPr/>
            </p:nvSpPr>
            <p:spPr>
              <a:xfrm>
                <a:off x="6885064" y="3893140"/>
                <a:ext cx="10357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Raleway" pitchFamily="2" charset="77"/>
                    <a:sym typeface="Wingdings" pitchFamily="2" charset="2"/>
                  </a:rPr>
                  <a:t> </a:t>
                </a:r>
                <a:r>
                  <a:rPr lang="en-US" sz="2800" dirty="0">
                    <a:solidFill>
                      <a:schemeClr val="bg1"/>
                    </a:solidFill>
                    <a:latin typeface="Raleway" pitchFamily="2" charset="77"/>
                    <a:sym typeface="Wingdings" pitchFamily="2" charset="2"/>
                  </a:rPr>
                  <a:t>4</a:t>
                </a:r>
                <a:endParaRPr sz="1100" dirty="0">
                  <a:solidFill>
                    <a:schemeClr val="bg1"/>
                  </a:solidFill>
                  <a:latin typeface="Raleway" pitchFamily="2" charset="77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6044CF4-A5CB-8A89-0EE2-F3ECADAC2E50}"/>
                  </a:ext>
                </a:extLst>
              </p:cNvPr>
              <p:cNvSpPr txBox="1"/>
              <p:nvPr/>
            </p:nvSpPr>
            <p:spPr>
              <a:xfrm>
                <a:off x="6885064" y="4368378"/>
                <a:ext cx="10357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Raleway" pitchFamily="2" charset="77"/>
                    <a:sym typeface="Wingdings" pitchFamily="2" charset="2"/>
                  </a:rPr>
                  <a:t> </a:t>
                </a:r>
                <a:r>
                  <a:rPr lang="en-US" sz="2800" dirty="0">
                    <a:solidFill>
                      <a:schemeClr val="bg1"/>
                    </a:solidFill>
                    <a:latin typeface="Raleway" pitchFamily="2" charset="77"/>
                    <a:sym typeface="Wingdings" pitchFamily="2" charset="2"/>
                  </a:rPr>
                  <a:t>3</a:t>
                </a:r>
                <a:endParaRPr sz="1100" dirty="0">
                  <a:solidFill>
                    <a:schemeClr val="bg1"/>
                  </a:solidFill>
                  <a:latin typeface="Raleway" pitchFamily="2" charset="77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A461707-E768-232E-D173-B63966528A33}"/>
                  </a:ext>
                </a:extLst>
              </p:cNvPr>
              <p:cNvSpPr/>
              <p:nvPr/>
            </p:nvSpPr>
            <p:spPr>
              <a:xfrm>
                <a:off x="6607590" y="4927798"/>
                <a:ext cx="457200" cy="457200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800" dirty="0">
                    <a:solidFill>
                      <a:sysClr val="windowText" lastClr="000000"/>
                    </a:solidFill>
                    <a:latin typeface="Raleway" pitchFamily="2" charset="77"/>
                  </a:rPr>
                  <a:t>E3</a:t>
                </a:r>
                <a:endParaRPr sz="1800" dirty="0">
                  <a:solidFill>
                    <a:sysClr val="windowText" lastClr="000000"/>
                  </a:solidFill>
                  <a:latin typeface="Raleway" pitchFamily="2" charset="77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175C5D6-2961-28AB-B6F5-60C32672D2DF}"/>
                  </a:ext>
                </a:extLst>
              </p:cNvPr>
              <p:cNvSpPr txBox="1"/>
              <p:nvPr/>
            </p:nvSpPr>
            <p:spPr>
              <a:xfrm>
                <a:off x="6885064" y="4876508"/>
                <a:ext cx="10357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Raleway" pitchFamily="2" charset="77"/>
                    <a:sym typeface="Wingdings" pitchFamily="2" charset="2"/>
                  </a:rPr>
                  <a:t> </a:t>
                </a:r>
                <a:r>
                  <a:rPr lang="en-US" sz="2800" dirty="0">
                    <a:solidFill>
                      <a:schemeClr val="bg1"/>
                    </a:solidFill>
                    <a:latin typeface="Raleway" pitchFamily="2" charset="77"/>
                    <a:sym typeface="Wingdings" pitchFamily="2" charset="2"/>
                  </a:rPr>
                  <a:t>4</a:t>
                </a:r>
                <a:endParaRPr sz="1100" dirty="0">
                  <a:solidFill>
                    <a:schemeClr val="bg1"/>
                  </a:solidFill>
                  <a:latin typeface="Raleway" pitchFamily="2" charset="77"/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E30372F4-9374-8780-DF42-88FB2B2DF8F6}"/>
                  </a:ext>
                </a:extLst>
              </p:cNvPr>
              <p:cNvGrpSpPr/>
              <p:nvPr/>
            </p:nvGrpSpPr>
            <p:grpSpPr>
              <a:xfrm>
                <a:off x="6701317" y="3002411"/>
                <a:ext cx="907285" cy="299323"/>
                <a:chOff x="3155357" y="1384511"/>
                <a:chExt cx="907285" cy="299323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906C951C-7D01-8C58-3C76-F219FED451DA}"/>
                    </a:ext>
                  </a:extLst>
                </p:cNvPr>
                <p:cNvCxnSpPr/>
                <p:nvPr/>
              </p:nvCxnSpPr>
              <p:spPr>
                <a:xfrm>
                  <a:off x="3155795" y="1387246"/>
                  <a:ext cx="906847" cy="296588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C28946AC-B464-F2C3-7D41-7838590ADF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55357" y="1384511"/>
                  <a:ext cx="906847" cy="296588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9A99717D-5404-2BC9-D908-B1249AEA180A}"/>
              </a:ext>
            </a:extLst>
          </p:cNvPr>
          <p:cNvSpPr txBox="1"/>
          <p:nvPr/>
        </p:nvSpPr>
        <p:spPr>
          <a:xfrm>
            <a:off x="2768204" y="1413450"/>
            <a:ext cx="2681831" cy="1290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  <a:latin typeface="Raleway" pitchFamily="2" charset="77"/>
              </a:rPr>
              <a:t>Eviction algorithm: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Raleway" pitchFamily="2" charset="77"/>
              </a:rPr>
              <a:t>Check </a:t>
            </a:r>
            <a:r>
              <a:rPr lang="en-US" sz="1800" b="1" dirty="0" err="1">
                <a:solidFill>
                  <a:srgbClr val="C00000"/>
                </a:solidFill>
                <a:latin typeface="Raleway" pitchFamily="2" charset="77"/>
              </a:rPr>
              <a:t>Groupability</a:t>
            </a:r>
            <a:endParaRPr lang="en-US" sz="800" dirty="0">
              <a:solidFill>
                <a:srgbClr val="C00000"/>
              </a:solidFill>
              <a:latin typeface="Raleway" pitchFamily="2" charset="7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Raleway" pitchFamily="2" charset="77"/>
              </a:rPr>
              <a:t>Check </a:t>
            </a:r>
            <a:r>
              <a:rPr lang="en-US" sz="1800" b="1" dirty="0">
                <a:solidFill>
                  <a:schemeClr val="bg1"/>
                </a:solidFill>
                <a:latin typeface="Raleway" pitchFamily="2" charset="77"/>
              </a:rPr>
              <a:t>Recency</a:t>
            </a:r>
            <a:endParaRPr lang="en-US" sz="2000" b="1" dirty="0">
              <a:solidFill>
                <a:schemeClr val="bg1"/>
              </a:solidFill>
              <a:latin typeface="Raleway" pitchFamily="2" charset="77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E9DDA3C-7FD3-D0D3-C8E4-C4C52E214258}"/>
              </a:ext>
            </a:extLst>
          </p:cNvPr>
          <p:cNvGrpSpPr/>
          <p:nvPr/>
        </p:nvGrpSpPr>
        <p:grpSpPr>
          <a:xfrm>
            <a:off x="2962856" y="3544923"/>
            <a:ext cx="3014635" cy="747733"/>
            <a:chOff x="2962856" y="3544923"/>
            <a:chExt cx="3014635" cy="74773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3150C64-7877-C931-5E4A-EADD0558F3B7}"/>
                </a:ext>
              </a:extLst>
            </p:cNvPr>
            <p:cNvGrpSpPr/>
            <p:nvPr/>
          </p:nvGrpSpPr>
          <p:grpSpPr>
            <a:xfrm>
              <a:off x="4229679" y="3544923"/>
              <a:ext cx="1747812" cy="449025"/>
              <a:chOff x="-327143" y="1528588"/>
              <a:chExt cx="1747812" cy="449025"/>
            </a:xfrm>
          </p:grpSpPr>
          <p:sp>
            <p:nvSpPr>
              <p:cNvPr id="57" name="Triangle 56">
                <a:extLst>
                  <a:ext uri="{FF2B5EF4-FFF2-40B4-BE49-F238E27FC236}">
                    <a16:creationId xmlns:a16="http://schemas.microsoft.com/office/drawing/2014/main" id="{A917B6C6-92FF-0566-7979-3735B2B951FB}"/>
                  </a:ext>
                </a:extLst>
              </p:cNvPr>
              <p:cNvSpPr/>
              <p:nvPr/>
            </p:nvSpPr>
            <p:spPr>
              <a:xfrm rot="14247791">
                <a:off x="-168479" y="1599692"/>
                <a:ext cx="219257" cy="536585"/>
              </a:xfrm>
              <a:prstGeom prst="triangle">
                <a:avLst>
                  <a:gd name="adj" fmla="val 10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58" name="Rectangular Callout 57">
                <a:extLst>
                  <a:ext uri="{FF2B5EF4-FFF2-40B4-BE49-F238E27FC236}">
                    <a16:creationId xmlns:a16="http://schemas.microsoft.com/office/drawing/2014/main" id="{998D5081-6FE7-06F8-3094-E454E5E7759B}"/>
                  </a:ext>
                </a:extLst>
              </p:cNvPr>
              <p:cNvSpPr/>
              <p:nvPr/>
            </p:nvSpPr>
            <p:spPr>
              <a:xfrm>
                <a:off x="-1225" y="1528588"/>
                <a:ext cx="1421894" cy="408778"/>
              </a:xfrm>
              <a:prstGeom prst="wedgeRectCallout">
                <a:avLst>
                  <a:gd name="adj1" fmla="val -12670"/>
                  <a:gd name="adj2" fmla="val 8020"/>
                </a:avLst>
              </a:prstGeom>
              <a:solidFill>
                <a:srgbClr val="FF00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 dirty="0">
                    <a:solidFill>
                      <a:schemeClr val="tx1"/>
                    </a:solidFill>
                    <a:latin typeface="Raleway" pitchFamily="2" charset="77"/>
                  </a:rPr>
                  <a:t>Least recent!</a:t>
                </a:r>
                <a:endParaRPr sz="1500" dirty="0">
                  <a:solidFill>
                    <a:schemeClr val="tx1"/>
                  </a:solidFill>
                  <a:latin typeface="Raleway" pitchFamily="2" charset="77"/>
                </a:endParaRPr>
              </a:p>
            </p:txBody>
          </p:sp>
        </p:grp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EE7226F-93D5-4AB6-4803-33717E1654F6}"/>
                </a:ext>
              </a:extLst>
            </p:cNvPr>
            <p:cNvSpPr/>
            <p:nvPr/>
          </p:nvSpPr>
          <p:spPr>
            <a:xfrm>
              <a:off x="2962856" y="3661071"/>
              <a:ext cx="1242485" cy="63158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9AF2A50-F68F-9513-CDBE-3F5B2CDE827B}"/>
              </a:ext>
            </a:extLst>
          </p:cNvPr>
          <p:cNvGrpSpPr/>
          <p:nvPr/>
        </p:nvGrpSpPr>
        <p:grpSpPr>
          <a:xfrm>
            <a:off x="7615155" y="2722836"/>
            <a:ext cx="1260029" cy="449025"/>
            <a:chOff x="-327143" y="1528588"/>
            <a:chExt cx="1260029" cy="449025"/>
          </a:xfrm>
        </p:grpSpPr>
        <p:sp>
          <p:nvSpPr>
            <p:cNvPr id="62" name="Triangle 61">
              <a:extLst>
                <a:ext uri="{FF2B5EF4-FFF2-40B4-BE49-F238E27FC236}">
                  <a16:creationId xmlns:a16="http://schemas.microsoft.com/office/drawing/2014/main" id="{C04C714E-54E9-6523-CB72-673CDFAD0229}"/>
                </a:ext>
              </a:extLst>
            </p:cNvPr>
            <p:cNvSpPr/>
            <p:nvPr/>
          </p:nvSpPr>
          <p:spPr>
            <a:xfrm rot="14247791">
              <a:off x="-168479" y="1599692"/>
              <a:ext cx="219257" cy="536585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3" name="Rectangular Callout 62">
              <a:extLst>
                <a:ext uri="{FF2B5EF4-FFF2-40B4-BE49-F238E27FC236}">
                  <a16:creationId xmlns:a16="http://schemas.microsoft.com/office/drawing/2014/main" id="{4B46462B-E845-4333-55DD-0F346FBC6F99}"/>
                </a:ext>
              </a:extLst>
            </p:cNvPr>
            <p:cNvSpPr/>
            <p:nvPr/>
          </p:nvSpPr>
          <p:spPr>
            <a:xfrm>
              <a:off x="-1225" y="1528588"/>
              <a:ext cx="934111" cy="408778"/>
            </a:xfrm>
            <a:prstGeom prst="wedgeRectCallout">
              <a:avLst>
                <a:gd name="adj1" fmla="val -12670"/>
                <a:gd name="adj2" fmla="val 8020"/>
              </a:avLst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  <a:latin typeface="Raleway" pitchFamily="2" charset="77"/>
                </a:rPr>
                <a:t>Evicted!</a:t>
              </a:r>
              <a:endParaRPr sz="1500" dirty="0">
                <a:solidFill>
                  <a:schemeClr val="tx1"/>
                </a:solidFill>
                <a:latin typeface="Raleway" pitchFamily="2" charset="77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9B43F8C-1528-A8CE-4854-46F3A7662F8F}"/>
              </a:ext>
            </a:extLst>
          </p:cNvPr>
          <p:cNvSpPr txBox="1"/>
          <p:nvPr/>
        </p:nvSpPr>
        <p:spPr>
          <a:xfrm>
            <a:off x="531665" y="951400"/>
            <a:ext cx="1956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Raleway" pitchFamily="2" charset="77"/>
              </a:rPr>
              <a:t>Prior</a:t>
            </a:r>
            <a:r>
              <a:rPr lang="en-US" sz="2000" dirty="0">
                <a:solidFill>
                  <a:schemeClr val="bg1"/>
                </a:solidFill>
                <a:latin typeface="Raleway" pitchFamily="2" charset="77"/>
              </a:rPr>
              <a:t> Eviction</a:t>
            </a:r>
            <a:endParaRPr sz="1100" i="1" dirty="0">
              <a:solidFill>
                <a:schemeClr val="bg1"/>
              </a:solidFill>
              <a:latin typeface="Ralew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91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B603C61-D25B-EEFE-3A6A-AF6B2BAF15A3}"/>
              </a:ext>
            </a:extLst>
          </p:cNvPr>
          <p:cNvGrpSpPr/>
          <p:nvPr/>
        </p:nvGrpSpPr>
        <p:grpSpPr>
          <a:xfrm>
            <a:off x="1575996" y="3227253"/>
            <a:ext cx="2876346" cy="2438860"/>
            <a:chOff x="249001" y="3227253"/>
            <a:chExt cx="2876346" cy="243886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90146E9-AFC1-1DA4-C971-7B119FCC4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354" y="3227253"/>
              <a:ext cx="2693993" cy="2254598"/>
            </a:xfrm>
            <a:prstGeom prst="rect">
              <a:avLst/>
            </a:prstGeom>
          </p:spPr>
        </p:pic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13A5AFFD-374D-E09F-A760-24C19DCA48AB}"/>
                </a:ext>
              </a:extLst>
            </p:cNvPr>
            <p:cNvSpPr/>
            <p:nvPr/>
          </p:nvSpPr>
          <p:spPr>
            <a:xfrm>
              <a:off x="1767199" y="5437247"/>
              <a:ext cx="490226" cy="228866"/>
            </a:xfrm>
            <a:prstGeom prst="rightArrow">
              <a:avLst/>
            </a:prstGeom>
            <a:gradFill flip="none" rotWithShape="1">
              <a:gsLst>
                <a:gs pos="9000">
                  <a:srgbClr val="FF0000"/>
                </a:gs>
                <a:gs pos="47000">
                  <a:srgbClr val="FFC000"/>
                </a:gs>
                <a:gs pos="99000">
                  <a:srgbClr val="02FE2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6" name="Right Arrow 35">
              <a:extLst>
                <a:ext uri="{FF2B5EF4-FFF2-40B4-BE49-F238E27FC236}">
                  <a16:creationId xmlns:a16="http://schemas.microsoft.com/office/drawing/2014/main" id="{0B5F6E79-E2C1-79CE-562C-14EBAFCBE479}"/>
                </a:ext>
              </a:extLst>
            </p:cNvPr>
            <p:cNvSpPr/>
            <p:nvPr/>
          </p:nvSpPr>
          <p:spPr>
            <a:xfrm rot="5400000">
              <a:off x="118321" y="3925147"/>
              <a:ext cx="490226" cy="228866"/>
            </a:xfrm>
            <a:prstGeom prst="rightArrow">
              <a:avLst/>
            </a:prstGeom>
            <a:gradFill flip="none" rotWithShape="1">
              <a:gsLst>
                <a:gs pos="9000">
                  <a:srgbClr val="FF0000"/>
                </a:gs>
                <a:gs pos="47000">
                  <a:srgbClr val="FFC000"/>
                </a:gs>
                <a:gs pos="99000">
                  <a:srgbClr val="02FE2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1EE1FF-2000-B201-8112-8120DCCC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7" y="228866"/>
            <a:ext cx="8621875" cy="850676"/>
          </a:xfrm>
        </p:spPr>
        <p:txBody>
          <a:bodyPr anchor="ctr"/>
          <a:lstStyle/>
          <a:p>
            <a:r>
              <a:rPr lang="en-US" sz="3200" dirty="0"/>
              <a:t>EVStore</a:t>
            </a:r>
            <a:r>
              <a:rPr lang="en-US" sz="3200" baseline="-25000" dirty="0"/>
              <a:t>2 </a:t>
            </a:r>
            <a:r>
              <a:rPr lang="en-US" sz="2800" dirty="0"/>
              <a:t>: Mixed</a:t>
            </a:r>
            <a:r>
              <a:rPr lang="en-US" sz="2800" b="0" dirty="0"/>
              <a:t>-precision caching </a:t>
            </a:r>
            <a:r>
              <a:rPr lang="en-US" sz="2800" dirty="0"/>
              <a:t>(</a:t>
            </a:r>
            <a:r>
              <a:rPr lang="en-US" sz="2800" dirty="0" err="1"/>
              <a:t>EVMix</a:t>
            </a:r>
            <a:r>
              <a:rPr lang="en-US" sz="2800" dirty="0"/>
              <a:t>)</a:t>
            </a:r>
            <a:endParaRPr lang="en-US" sz="28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9A56F-0310-B2E4-0607-8BE3F7B4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401219E-0092-03E2-D876-87DCB65E6183}"/>
              </a:ext>
            </a:extLst>
          </p:cNvPr>
          <p:cNvGrpSpPr/>
          <p:nvPr/>
        </p:nvGrpSpPr>
        <p:grpSpPr>
          <a:xfrm>
            <a:off x="4691660" y="3646068"/>
            <a:ext cx="2654726" cy="1277249"/>
            <a:chOff x="3363930" y="3448613"/>
            <a:chExt cx="2654726" cy="1277249"/>
          </a:xfrm>
        </p:grpSpPr>
        <p:sp>
          <p:nvSpPr>
            <p:cNvPr id="29" name="Rounded Rectangular Callout 28">
              <a:extLst>
                <a:ext uri="{FF2B5EF4-FFF2-40B4-BE49-F238E27FC236}">
                  <a16:creationId xmlns:a16="http://schemas.microsoft.com/office/drawing/2014/main" id="{AAE84197-611E-D66C-8B13-C325DF218FC2}"/>
                </a:ext>
              </a:extLst>
            </p:cNvPr>
            <p:cNvSpPr/>
            <p:nvPr/>
          </p:nvSpPr>
          <p:spPr>
            <a:xfrm>
              <a:off x="3363930" y="3448613"/>
              <a:ext cx="2654726" cy="670540"/>
            </a:xfrm>
            <a:prstGeom prst="wedgeRoundRectCallout">
              <a:avLst>
                <a:gd name="adj1" fmla="val -70730"/>
                <a:gd name="adj2" fmla="val -45856"/>
                <a:gd name="adj3" fmla="val 16667"/>
              </a:avLst>
            </a:prstGeom>
            <a:solidFill>
              <a:srgbClr val="00B050">
                <a:alpha val="27843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aleway" pitchFamily="2" charset="77"/>
                  <a:cs typeface="Gill Sans"/>
                </a:rPr>
                <a:t>Lower precision = </a:t>
              </a:r>
              <a:r>
                <a:rPr lang="en-US" sz="1600" b="1" dirty="0">
                  <a:solidFill>
                    <a:schemeClr val="bg1"/>
                  </a:solidFill>
                  <a:latin typeface="Raleway" pitchFamily="2" charset="77"/>
                  <a:cs typeface="Gill Sans"/>
                </a:rPr>
                <a:t>faster inference </a:t>
              </a:r>
              <a:r>
                <a:rPr lang="en-US" sz="1600" dirty="0">
                  <a:solidFill>
                    <a:schemeClr val="bg1"/>
                  </a:solidFill>
                  <a:latin typeface="Raleway" pitchFamily="2" charset="77"/>
                  <a:cs typeface="Gill Sans"/>
                </a:rPr>
                <a:t>latency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49E77B2-8708-0A04-2C05-C40701720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1893" y="4167062"/>
              <a:ext cx="558800" cy="5588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F08E536-ED90-9E27-8D91-4D057C8AB6AE}"/>
              </a:ext>
            </a:extLst>
          </p:cNvPr>
          <p:cNvGrpSpPr/>
          <p:nvPr/>
        </p:nvGrpSpPr>
        <p:grpSpPr>
          <a:xfrm>
            <a:off x="403597" y="1236395"/>
            <a:ext cx="6986196" cy="791559"/>
            <a:chOff x="533400" y="1309642"/>
            <a:chExt cx="6986196" cy="7915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430B9B-13B2-8258-BC75-230701E9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0521" y="1422397"/>
              <a:ext cx="615839" cy="611174"/>
            </a:xfrm>
            <a:prstGeom prst="rect">
              <a:avLst/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DD2C178-379D-BBED-6543-8B460B60DDD9}"/>
                </a:ext>
              </a:extLst>
            </p:cNvPr>
            <p:cNvSpPr/>
            <p:nvPr/>
          </p:nvSpPr>
          <p:spPr>
            <a:xfrm>
              <a:off x="533400" y="1309642"/>
              <a:ext cx="6979074" cy="791559"/>
            </a:xfrm>
            <a:prstGeom prst="roundRect">
              <a:avLst/>
            </a:prstGeom>
            <a:noFill/>
            <a:ln w="28575" cmpd="sng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50" b="1" i="1" dirty="0">
                <a:solidFill>
                  <a:schemeClr val="tx1"/>
                </a:solidFill>
                <a:latin typeface="Raleway" pitchFamily="2" charset="7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DB6F01-F004-2E7E-4B55-6FE782D92B25}"/>
                </a:ext>
              </a:extLst>
            </p:cNvPr>
            <p:cNvSpPr txBox="1"/>
            <p:nvPr/>
          </p:nvSpPr>
          <p:spPr>
            <a:xfrm>
              <a:off x="2873004" y="1404140"/>
              <a:ext cx="464659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Extract </a:t>
              </a: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groupability relationships 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between items to improve perfect-hit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97A1E3-4DEC-F13F-8270-83B11B0EE0F6}"/>
                </a:ext>
              </a:extLst>
            </p:cNvPr>
            <p:cNvSpPr txBox="1"/>
            <p:nvPr/>
          </p:nvSpPr>
          <p:spPr>
            <a:xfrm>
              <a:off x="1079563" y="1479734"/>
              <a:ext cx="2031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latin typeface="Raleway" pitchFamily="2" charset="77"/>
                </a:rPr>
                <a:t>EVCache</a:t>
              </a:r>
              <a:r>
                <a:rPr lang="en-US" sz="2800" b="1" dirty="0">
                  <a:solidFill>
                    <a:schemeClr val="bg1"/>
                  </a:solidFill>
                  <a:latin typeface="Raleway" pitchFamily="2" charset="77"/>
                </a:rPr>
                <a:t> : </a:t>
              </a:r>
              <a:endParaRPr sz="14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622E028-E214-6EDA-207D-A2E3B8B54C19}"/>
              </a:ext>
            </a:extLst>
          </p:cNvPr>
          <p:cNvGrpSpPr/>
          <p:nvPr/>
        </p:nvGrpSpPr>
        <p:grpSpPr>
          <a:xfrm>
            <a:off x="403597" y="2329745"/>
            <a:ext cx="6979074" cy="791559"/>
            <a:chOff x="533400" y="1309642"/>
            <a:chExt cx="6979074" cy="7915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55C9DC1-592B-93B4-1359-59A152DBD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0521" y="1384475"/>
              <a:ext cx="615839" cy="611174"/>
            </a:xfrm>
            <a:prstGeom prst="rect">
              <a:avLst/>
            </a:prstGeom>
          </p:spPr>
        </p:pic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1425ED76-B502-31A1-21B8-58C1CBC35F9F}"/>
                </a:ext>
              </a:extLst>
            </p:cNvPr>
            <p:cNvSpPr/>
            <p:nvPr/>
          </p:nvSpPr>
          <p:spPr>
            <a:xfrm>
              <a:off x="533400" y="1309642"/>
              <a:ext cx="6979074" cy="791559"/>
            </a:xfrm>
            <a:prstGeom prst="roundRect">
              <a:avLst/>
            </a:prstGeom>
            <a:noFill/>
            <a:ln w="28575" cmpd="sng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50" b="1" i="1" dirty="0">
                <a:solidFill>
                  <a:schemeClr val="tx1"/>
                </a:solidFill>
                <a:latin typeface="Raleway" pitchFamily="2" charset="7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3636D2-13FC-D5F3-A7E2-B592CCFAEC10}"/>
                </a:ext>
              </a:extLst>
            </p:cNvPr>
            <p:cNvSpPr txBox="1"/>
            <p:nvPr/>
          </p:nvSpPr>
          <p:spPr>
            <a:xfrm>
              <a:off x="2781115" y="1382255"/>
              <a:ext cx="473135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>
                  <a:solidFill>
                    <a:schemeClr val="bg1"/>
                  </a:solidFill>
                  <a:latin typeface="Raleway" pitchFamily="2" charset="77"/>
                </a:rPr>
                <a:t>Split the cache into </a:t>
              </a:r>
              <a:r>
                <a:rPr lang="en-US" sz="1900" b="1" dirty="0">
                  <a:solidFill>
                    <a:srgbClr val="00B050"/>
                  </a:solidFill>
                  <a:latin typeface="Raleway" pitchFamily="2" charset="77"/>
                </a:rPr>
                <a:t>two</a:t>
              </a:r>
              <a:r>
                <a:rPr lang="en-US" sz="1900" dirty="0">
                  <a:solidFill>
                    <a:schemeClr val="bg1"/>
                  </a:solidFill>
                  <a:latin typeface="Raleway" pitchFamily="2" charset="77"/>
                </a:rPr>
                <a:t> layers, with each layer storing </a:t>
              </a:r>
              <a:r>
                <a:rPr lang="en-US" sz="1900" b="1" dirty="0">
                  <a:solidFill>
                    <a:srgbClr val="00B050"/>
                  </a:solidFill>
                  <a:latin typeface="Raleway" pitchFamily="2" charset="77"/>
                </a:rPr>
                <a:t>different precision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BC938F-7EEB-8B43-3EA1-01DA894A24D8}"/>
                </a:ext>
              </a:extLst>
            </p:cNvPr>
            <p:cNvSpPr txBox="1"/>
            <p:nvPr/>
          </p:nvSpPr>
          <p:spPr>
            <a:xfrm>
              <a:off x="1079563" y="1443811"/>
              <a:ext cx="164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latin typeface="Raleway" pitchFamily="2" charset="77"/>
                </a:rPr>
                <a:t>EVMix</a:t>
              </a:r>
              <a:r>
                <a:rPr lang="en-US" sz="2800" b="1" dirty="0">
                  <a:solidFill>
                    <a:schemeClr val="bg1"/>
                  </a:solidFill>
                  <a:latin typeface="Raleway" pitchFamily="2" charset="77"/>
                </a:rPr>
                <a:t> : </a:t>
              </a:r>
              <a:endParaRPr sz="14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D36A9D-09D4-1519-B30B-5725AD267D32}"/>
              </a:ext>
            </a:extLst>
          </p:cNvPr>
          <p:cNvGrpSpPr/>
          <p:nvPr/>
        </p:nvGrpSpPr>
        <p:grpSpPr>
          <a:xfrm>
            <a:off x="7616579" y="1441678"/>
            <a:ext cx="1121006" cy="369332"/>
            <a:chOff x="6060631" y="3464579"/>
            <a:chExt cx="1121006" cy="3693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5C7475-6022-1276-7D7D-1E0EDC5FE680}"/>
                </a:ext>
              </a:extLst>
            </p:cNvPr>
            <p:cNvSpPr/>
            <p:nvPr/>
          </p:nvSpPr>
          <p:spPr>
            <a:xfrm>
              <a:off x="6060631" y="3496773"/>
              <a:ext cx="1121006" cy="330488"/>
            </a:xfrm>
            <a:prstGeom prst="rect">
              <a:avLst/>
            </a:prstGeom>
            <a:solidFill>
              <a:srgbClr val="304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86AC2A-7C76-A831-09F5-F307B90E0400}"/>
                </a:ext>
              </a:extLst>
            </p:cNvPr>
            <p:cNvSpPr txBox="1"/>
            <p:nvPr/>
          </p:nvSpPr>
          <p:spPr>
            <a:xfrm>
              <a:off x="6387366" y="3464579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Raleway" pitchFamily="2" charset="77"/>
                </a:rPr>
                <a:t>L1</a:t>
              </a:r>
              <a:endParaRPr sz="1800" b="1" dirty="0">
                <a:latin typeface="Raleway" pitchFamily="2" charset="77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8EC0489-715D-A9AA-8608-D3D5E3A5C75C}"/>
              </a:ext>
            </a:extLst>
          </p:cNvPr>
          <p:cNvGrpSpPr/>
          <p:nvPr/>
        </p:nvGrpSpPr>
        <p:grpSpPr>
          <a:xfrm>
            <a:off x="7633950" y="1952403"/>
            <a:ext cx="1127814" cy="921785"/>
            <a:chOff x="7633950" y="1952403"/>
            <a:chExt cx="1127814" cy="921785"/>
          </a:xfrm>
        </p:grpSpPr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3AEDF063-30ED-1D5A-C3EB-1360F7421F86}"/>
                </a:ext>
              </a:extLst>
            </p:cNvPr>
            <p:cNvSpPr/>
            <p:nvPr/>
          </p:nvSpPr>
          <p:spPr>
            <a:xfrm rot="5400000">
              <a:off x="7940682" y="2063964"/>
              <a:ext cx="500743" cy="277621"/>
            </a:xfrm>
            <a:prstGeom prst="rightArrow">
              <a:avLst>
                <a:gd name="adj1" fmla="val 42159"/>
                <a:gd name="adj2" fmla="val 76531"/>
              </a:avLst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25C4DB4-68F6-DD72-18C4-74F95899BE00}"/>
                </a:ext>
              </a:extLst>
            </p:cNvPr>
            <p:cNvGrpSpPr/>
            <p:nvPr/>
          </p:nvGrpSpPr>
          <p:grpSpPr>
            <a:xfrm>
              <a:off x="7633950" y="2497694"/>
              <a:ext cx="1127814" cy="376494"/>
              <a:chOff x="6053823" y="3815981"/>
              <a:chExt cx="1127814" cy="37649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94DF8BA-B73B-B20C-BC41-31E8D4FBC365}"/>
                  </a:ext>
                </a:extLst>
              </p:cNvPr>
              <p:cNvSpPr/>
              <p:nvPr/>
            </p:nvSpPr>
            <p:spPr>
              <a:xfrm>
                <a:off x="6053823" y="3846279"/>
                <a:ext cx="568245" cy="323200"/>
              </a:xfrm>
              <a:prstGeom prst="rect">
                <a:avLst/>
              </a:prstGeom>
              <a:solidFill>
                <a:srgbClr val="304E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0B28DDB-2028-4BDC-70A0-8FD6DBC6D79B}"/>
                  </a:ext>
                </a:extLst>
              </p:cNvPr>
              <p:cNvSpPr/>
              <p:nvPr/>
            </p:nvSpPr>
            <p:spPr>
              <a:xfrm>
                <a:off x="6613392" y="3846486"/>
                <a:ext cx="568245" cy="323201"/>
              </a:xfrm>
              <a:prstGeom prst="rect">
                <a:avLst/>
              </a:prstGeom>
              <a:solidFill>
                <a:srgbClr val="239C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509E86-7D2D-7A9D-E322-38AA7BB379B6}"/>
                  </a:ext>
                </a:extLst>
              </p:cNvPr>
              <p:cNvSpPr txBox="1"/>
              <p:nvPr/>
            </p:nvSpPr>
            <p:spPr>
              <a:xfrm>
                <a:off x="6131192" y="3815981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Raleway" pitchFamily="2" charset="77"/>
                  </a:rPr>
                  <a:t>L1</a:t>
                </a:r>
                <a:endParaRPr sz="1800" b="1" dirty="0">
                  <a:latin typeface="Raleway" pitchFamily="2" charset="77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0669E5-095F-0515-BDE6-338C7FF9BB26}"/>
                  </a:ext>
                </a:extLst>
              </p:cNvPr>
              <p:cNvSpPr txBox="1"/>
              <p:nvPr/>
            </p:nvSpPr>
            <p:spPr>
              <a:xfrm>
                <a:off x="6669864" y="3823143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Raleway" pitchFamily="2" charset="77"/>
                  </a:rPr>
                  <a:t>L2</a:t>
                </a:r>
                <a:endParaRPr sz="1800" b="1" dirty="0">
                  <a:latin typeface="Raleway" pitchFamily="2" charset="77"/>
                </a:endParaRPr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CFEB611-1055-2F01-5EFE-AFC026ABBC4C}"/>
              </a:ext>
            </a:extLst>
          </p:cNvPr>
          <p:cNvSpPr/>
          <p:nvPr/>
        </p:nvSpPr>
        <p:spPr>
          <a:xfrm>
            <a:off x="252252" y="1185284"/>
            <a:ext cx="7201392" cy="943700"/>
          </a:xfrm>
          <a:prstGeom prst="rect">
            <a:avLst/>
          </a:prstGeom>
          <a:solidFill>
            <a:srgbClr val="FFFFFF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1CE28B-1896-F919-ABF3-37E9309B3202}"/>
              </a:ext>
            </a:extLst>
          </p:cNvPr>
          <p:cNvSpPr txBox="1"/>
          <p:nvPr/>
        </p:nvSpPr>
        <p:spPr>
          <a:xfrm>
            <a:off x="3680576" y="1928046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Gill Sans Ultra Bold" panose="020B0A02020104020203" pitchFamily="34" charset="77"/>
              </a:rPr>
              <a:t>+</a:t>
            </a:r>
            <a:endParaRPr sz="2800" b="1" dirty="0">
              <a:solidFill>
                <a:schemeClr val="bg1">
                  <a:lumMod val="50000"/>
                  <a:lumOff val="50000"/>
                </a:schemeClr>
              </a:solidFill>
              <a:latin typeface="Gill Sans Ultra Bold" panose="020B0A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3860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E1FF-2000-B201-8112-8120DCCC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7" y="228866"/>
            <a:ext cx="8621875" cy="850676"/>
          </a:xfrm>
        </p:spPr>
        <p:txBody>
          <a:bodyPr anchor="ctr"/>
          <a:lstStyle/>
          <a:p>
            <a:r>
              <a:rPr lang="en-US" sz="3200" dirty="0"/>
              <a:t>EVStore</a:t>
            </a:r>
            <a:r>
              <a:rPr lang="en-US" sz="3200" baseline="-25000" dirty="0"/>
              <a:t>2 </a:t>
            </a:r>
            <a:r>
              <a:rPr lang="en-US" sz="2800" dirty="0"/>
              <a:t>: Mixed</a:t>
            </a:r>
            <a:r>
              <a:rPr lang="en-US" sz="2800" b="0" dirty="0"/>
              <a:t>-precision caching </a:t>
            </a:r>
            <a:r>
              <a:rPr lang="en-US" sz="2800" dirty="0"/>
              <a:t>(</a:t>
            </a:r>
            <a:r>
              <a:rPr lang="en-US" sz="2800" dirty="0" err="1"/>
              <a:t>EVMix</a:t>
            </a:r>
            <a:r>
              <a:rPr lang="en-US" sz="2800" dirty="0"/>
              <a:t>)</a:t>
            </a:r>
            <a:endParaRPr lang="en-US" sz="28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9A56F-0310-B2E4-0607-8BE3F7B4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08E536-ED90-9E27-8D91-4D057C8AB6AE}"/>
              </a:ext>
            </a:extLst>
          </p:cNvPr>
          <p:cNvGrpSpPr/>
          <p:nvPr/>
        </p:nvGrpSpPr>
        <p:grpSpPr>
          <a:xfrm>
            <a:off x="403597" y="1236395"/>
            <a:ext cx="6986196" cy="791559"/>
            <a:chOff x="533400" y="1309642"/>
            <a:chExt cx="6986196" cy="7915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430B9B-13B2-8258-BC75-230701E9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521" y="1422397"/>
              <a:ext cx="615839" cy="611174"/>
            </a:xfrm>
            <a:prstGeom prst="rect">
              <a:avLst/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DD2C178-379D-BBED-6543-8B460B60DDD9}"/>
                </a:ext>
              </a:extLst>
            </p:cNvPr>
            <p:cNvSpPr/>
            <p:nvPr/>
          </p:nvSpPr>
          <p:spPr>
            <a:xfrm>
              <a:off x="533400" y="1309642"/>
              <a:ext cx="6979074" cy="791559"/>
            </a:xfrm>
            <a:prstGeom prst="roundRect">
              <a:avLst/>
            </a:prstGeom>
            <a:noFill/>
            <a:ln w="28575" cmpd="sng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50" b="1" i="1" dirty="0">
                <a:solidFill>
                  <a:schemeClr val="tx1"/>
                </a:solidFill>
                <a:latin typeface="Raleway" pitchFamily="2" charset="7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DB6F01-F004-2E7E-4B55-6FE782D92B25}"/>
                </a:ext>
              </a:extLst>
            </p:cNvPr>
            <p:cNvSpPr txBox="1"/>
            <p:nvPr/>
          </p:nvSpPr>
          <p:spPr>
            <a:xfrm>
              <a:off x="2873004" y="1404140"/>
              <a:ext cx="464659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Extract </a:t>
              </a: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groupability relationships 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between items to improve perfect-hit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97A1E3-4DEC-F13F-8270-83B11B0EE0F6}"/>
                </a:ext>
              </a:extLst>
            </p:cNvPr>
            <p:cNvSpPr txBox="1"/>
            <p:nvPr/>
          </p:nvSpPr>
          <p:spPr>
            <a:xfrm>
              <a:off x="1079563" y="1479734"/>
              <a:ext cx="2031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latin typeface="Raleway" pitchFamily="2" charset="77"/>
                </a:rPr>
                <a:t>EVCache</a:t>
              </a:r>
              <a:r>
                <a:rPr lang="en-US" sz="2800" b="1" dirty="0">
                  <a:solidFill>
                    <a:schemeClr val="bg1"/>
                  </a:solidFill>
                  <a:latin typeface="Raleway" pitchFamily="2" charset="77"/>
                </a:rPr>
                <a:t> : </a:t>
              </a:r>
              <a:endParaRPr sz="14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622E028-E214-6EDA-207D-A2E3B8B54C19}"/>
              </a:ext>
            </a:extLst>
          </p:cNvPr>
          <p:cNvGrpSpPr/>
          <p:nvPr/>
        </p:nvGrpSpPr>
        <p:grpSpPr>
          <a:xfrm>
            <a:off x="403597" y="2329745"/>
            <a:ext cx="6979074" cy="791559"/>
            <a:chOff x="533400" y="1309642"/>
            <a:chExt cx="6979074" cy="7915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55C9DC1-592B-93B4-1359-59A152DBD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521" y="1384475"/>
              <a:ext cx="615839" cy="611174"/>
            </a:xfrm>
            <a:prstGeom prst="rect">
              <a:avLst/>
            </a:prstGeom>
          </p:spPr>
        </p:pic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1425ED76-B502-31A1-21B8-58C1CBC35F9F}"/>
                </a:ext>
              </a:extLst>
            </p:cNvPr>
            <p:cNvSpPr/>
            <p:nvPr/>
          </p:nvSpPr>
          <p:spPr>
            <a:xfrm>
              <a:off x="533400" y="1309642"/>
              <a:ext cx="6979074" cy="791559"/>
            </a:xfrm>
            <a:prstGeom prst="roundRect">
              <a:avLst/>
            </a:prstGeom>
            <a:noFill/>
            <a:ln w="28575" cmpd="sng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50" b="1" i="1" dirty="0">
                <a:solidFill>
                  <a:schemeClr val="tx1"/>
                </a:solidFill>
                <a:latin typeface="Raleway" pitchFamily="2" charset="7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3636D2-13FC-D5F3-A7E2-B592CCFAEC10}"/>
                </a:ext>
              </a:extLst>
            </p:cNvPr>
            <p:cNvSpPr txBox="1"/>
            <p:nvPr/>
          </p:nvSpPr>
          <p:spPr>
            <a:xfrm>
              <a:off x="2781115" y="1382255"/>
              <a:ext cx="473135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>
                  <a:solidFill>
                    <a:schemeClr val="bg1"/>
                  </a:solidFill>
                  <a:latin typeface="Raleway" pitchFamily="2" charset="77"/>
                </a:rPr>
                <a:t>Split the cache into </a:t>
              </a:r>
              <a:r>
                <a:rPr lang="en-US" sz="1900" b="1" dirty="0">
                  <a:solidFill>
                    <a:srgbClr val="00B050"/>
                  </a:solidFill>
                  <a:latin typeface="Raleway" pitchFamily="2" charset="77"/>
                </a:rPr>
                <a:t>two</a:t>
              </a:r>
              <a:r>
                <a:rPr lang="en-US" sz="1900" dirty="0">
                  <a:solidFill>
                    <a:schemeClr val="bg1"/>
                  </a:solidFill>
                  <a:latin typeface="Raleway" pitchFamily="2" charset="77"/>
                </a:rPr>
                <a:t> layers, with each layer storing </a:t>
              </a:r>
              <a:r>
                <a:rPr lang="en-US" sz="1900" b="1" dirty="0">
                  <a:solidFill>
                    <a:srgbClr val="00B050"/>
                  </a:solidFill>
                  <a:latin typeface="Raleway" pitchFamily="2" charset="77"/>
                </a:rPr>
                <a:t>different precision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BC938F-7EEB-8B43-3EA1-01DA894A24D8}"/>
                </a:ext>
              </a:extLst>
            </p:cNvPr>
            <p:cNvSpPr txBox="1"/>
            <p:nvPr/>
          </p:nvSpPr>
          <p:spPr>
            <a:xfrm>
              <a:off x="1079563" y="1443811"/>
              <a:ext cx="164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latin typeface="Raleway" pitchFamily="2" charset="77"/>
                </a:rPr>
                <a:t>EVMix</a:t>
              </a:r>
              <a:r>
                <a:rPr lang="en-US" sz="2800" b="1" dirty="0">
                  <a:solidFill>
                    <a:schemeClr val="bg1"/>
                  </a:solidFill>
                  <a:latin typeface="Raleway" pitchFamily="2" charset="77"/>
                </a:rPr>
                <a:t> : </a:t>
              </a:r>
              <a:endParaRPr sz="14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D36A9D-09D4-1519-B30B-5725AD267D32}"/>
              </a:ext>
            </a:extLst>
          </p:cNvPr>
          <p:cNvGrpSpPr/>
          <p:nvPr/>
        </p:nvGrpSpPr>
        <p:grpSpPr>
          <a:xfrm>
            <a:off x="7616579" y="1441678"/>
            <a:ext cx="1121006" cy="369332"/>
            <a:chOff x="6060631" y="3464579"/>
            <a:chExt cx="1121006" cy="3693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5C7475-6022-1276-7D7D-1E0EDC5FE680}"/>
                </a:ext>
              </a:extLst>
            </p:cNvPr>
            <p:cNvSpPr/>
            <p:nvPr/>
          </p:nvSpPr>
          <p:spPr>
            <a:xfrm>
              <a:off x="6060631" y="3496773"/>
              <a:ext cx="1121006" cy="330488"/>
            </a:xfrm>
            <a:prstGeom prst="rect">
              <a:avLst/>
            </a:prstGeom>
            <a:solidFill>
              <a:srgbClr val="304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86AC2A-7C76-A831-09F5-F307B90E0400}"/>
                </a:ext>
              </a:extLst>
            </p:cNvPr>
            <p:cNvSpPr txBox="1"/>
            <p:nvPr/>
          </p:nvSpPr>
          <p:spPr>
            <a:xfrm>
              <a:off x="6387366" y="3464579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Raleway" pitchFamily="2" charset="77"/>
                </a:rPr>
                <a:t>L1</a:t>
              </a:r>
              <a:endParaRPr sz="1800" b="1" dirty="0">
                <a:latin typeface="Raleway" pitchFamily="2" charset="77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8EC0489-715D-A9AA-8608-D3D5E3A5C75C}"/>
              </a:ext>
            </a:extLst>
          </p:cNvPr>
          <p:cNvGrpSpPr/>
          <p:nvPr/>
        </p:nvGrpSpPr>
        <p:grpSpPr>
          <a:xfrm>
            <a:off x="7633950" y="1952403"/>
            <a:ext cx="1127814" cy="921785"/>
            <a:chOff x="7633950" y="1952403"/>
            <a:chExt cx="1127814" cy="921785"/>
          </a:xfrm>
        </p:grpSpPr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3AEDF063-30ED-1D5A-C3EB-1360F7421F86}"/>
                </a:ext>
              </a:extLst>
            </p:cNvPr>
            <p:cNvSpPr/>
            <p:nvPr/>
          </p:nvSpPr>
          <p:spPr>
            <a:xfrm rot="5400000">
              <a:off x="7940682" y="2063964"/>
              <a:ext cx="500743" cy="277621"/>
            </a:xfrm>
            <a:prstGeom prst="rightArrow">
              <a:avLst>
                <a:gd name="adj1" fmla="val 42159"/>
                <a:gd name="adj2" fmla="val 76531"/>
              </a:avLst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25C4DB4-68F6-DD72-18C4-74F95899BE00}"/>
                </a:ext>
              </a:extLst>
            </p:cNvPr>
            <p:cNvGrpSpPr/>
            <p:nvPr/>
          </p:nvGrpSpPr>
          <p:grpSpPr>
            <a:xfrm>
              <a:off x="7633950" y="2497694"/>
              <a:ext cx="1127814" cy="376494"/>
              <a:chOff x="6053823" y="3815981"/>
              <a:chExt cx="1127814" cy="37649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94DF8BA-B73B-B20C-BC41-31E8D4FBC365}"/>
                  </a:ext>
                </a:extLst>
              </p:cNvPr>
              <p:cNvSpPr/>
              <p:nvPr/>
            </p:nvSpPr>
            <p:spPr>
              <a:xfrm>
                <a:off x="6053823" y="3846279"/>
                <a:ext cx="568245" cy="323200"/>
              </a:xfrm>
              <a:prstGeom prst="rect">
                <a:avLst/>
              </a:prstGeom>
              <a:solidFill>
                <a:srgbClr val="304E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0B28DDB-2028-4BDC-70A0-8FD6DBC6D79B}"/>
                  </a:ext>
                </a:extLst>
              </p:cNvPr>
              <p:cNvSpPr/>
              <p:nvPr/>
            </p:nvSpPr>
            <p:spPr>
              <a:xfrm>
                <a:off x="6613392" y="3846486"/>
                <a:ext cx="568245" cy="323201"/>
              </a:xfrm>
              <a:prstGeom prst="rect">
                <a:avLst/>
              </a:prstGeom>
              <a:solidFill>
                <a:srgbClr val="239C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509E86-7D2D-7A9D-E322-38AA7BB379B6}"/>
                  </a:ext>
                </a:extLst>
              </p:cNvPr>
              <p:cNvSpPr txBox="1"/>
              <p:nvPr/>
            </p:nvSpPr>
            <p:spPr>
              <a:xfrm>
                <a:off x="6131192" y="3815981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Raleway" pitchFamily="2" charset="77"/>
                  </a:rPr>
                  <a:t>L1</a:t>
                </a:r>
                <a:endParaRPr sz="1800" b="1" dirty="0">
                  <a:latin typeface="Raleway" pitchFamily="2" charset="77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0669E5-095F-0515-BDE6-338C7FF9BB26}"/>
                  </a:ext>
                </a:extLst>
              </p:cNvPr>
              <p:cNvSpPr txBox="1"/>
              <p:nvPr/>
            </p:nvSpPr>
            <p:spPr>
              <a:xfrm>
                <a:off x="6669864" y="3823143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Raleway" pitchFamily="2" charset="77"/>
                  </a:rPr>
                  <a:t>L2</a:t>
                </a:r>
                <a:endParaRPr sz="1800" b="1" dirty="0">
                  <a:latin typeface="Raleway" pitchFamily="2" charset="77"/>
                </a:endParaRPr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CFEB611-1055-2F01-5EFE-AFC026ABBC4C}"/>
              </a:ext>
            </a:extLst>
          </p:cNvPr>
          <p:cNvSpPr/>
          <p:nvPr/>
        </p:nvSpPr>
        <p:spPr>
          <a:xfrm>
            <a:off x="252252" y="1185284"/>
            <a:ext cx="7201392" cy="943700"/>
          </a:xfrm>
          <a:prstGeom prst="rect">
            <a:avLst/>
          </a:prstGeom>
          <a:solidFill>
            <a:srgbClr val="FFFFFF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1CE28B-1896-F919-ABF3-37E9309B3202}"/>
              </a:ext>
            </a:extLst>
          </p:cNvPr>
          <p:cNvSpPr txBox="1"/>
          <p:nvPr/>
        </p:nvSpPr>
        <p:spPr>
          <a:xfrm>
            <a:off x="3680576" y="1928046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Gill Sans Ultra Bold" panose="020B0A02020104020203" pitchFamily="34" charset="77"/>
              </a:rPr>
              <a:t>+</a:t>
            </a:r>
            <a:endParaRPr sz="2800" b="1" dirty="0">
              <a:solidFill>
                <a:schemeClr val="bg1">
                  <a:lumMod val="50000"/>
                  <a:lumOff val="50000"/>
                </a:schemeClr>
              </a:solidFill>
              <a:latin typeface="Gill Sans Ultra Bold" panose="020B0A02020104020203" pitchFamily="34" charset="77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533503-17AF-1B92-4DBF-5648D4F779E5}"/>
              </a:ext>
            </a:extLst>
          </p:cNvPr>
          <p:cNvGrpSpPr/>
          <p:nvPr/>
        </p:nvGrpSpPr>
        <p:grpSpPr>
          <a:xfrm>
            <a:off x="3852948" y="3409074"/>
            <a:ext cx="5139645" cy="2186598"/>
            <a:chOff x="4218202" y="3286434"/>
            <a:chExt cx="5139645" cy="2186598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1AB6A7C-69C4-0590-93FC-1E4423900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5882" y="3286434"/>
              <a:ext cx="4941965" cy="2186598"/>
            </a:xfrm>
            <a:prstGeom prst="rect">
              <a:avLst/>
            </a:prstGeom>
          </p:spPr>
        </p:pic>
        <p:sp>
          <p:nvSpPr>
            <p:cNvPr id="42" name="Right Arrow 41">
              <a:extLst>
                <a:ext uri="{FF2B5EF4-FFF2-40B4-BE49-F238E27FC236}">
                  <a16:creationId xmlns:a16="http://schemas.microsoft.com/office/drawing/2014/main" id="{BEEAB29F-0CBC-9795-48E8-31463E402433}"/>
                </a:ext>
              </a:extLst>
            </p:cNvPr>
            <p:cNvSpPr/>
            <p:nvPr/>
          </p:nvSpPr>
          <p:spPr>
            <a:xfrm rot="16200000">
              <a:off x="3983007" y="4083984"/>
              <a:ext cx="647141" cy="176751"/>
            </a:xfrm>
            <a:prstGeom prst="rightArrow">
              <a:avLst/>
            </a:prstGeom>
            <a:gradFill flip="none" rotWithShape="1">
              <a:gsLst>
                <a:gs pos="9000">
                  <a:srgbClr val="FF0000"/>
                </a:gs>
                <a:gs pos="47000">
                  <a:srgbClr val="FFC000"/>
                </a:gs>
                <a:gs pos="99000">
                  <a:srgbClr val="02FE2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ABC9713-85BB-97EE-50C8-9DD4AEAA2183}"/>
              </a:ext>
            </a:extLst>
          </p:cNvPr>
          <p:cNvGrpSpPr/>
          <p:nvPr/>
        </p:nvGrpSpPr>
        <p:grpSpPr>
          <a:xfrm>
            <a:off x="536572" y="3306883"/>
            <a:ext cx="3219906" cy="791560"/>
            <a:chOff x="5012180" y="3561176"/>
            <a:chExt cx="3219906" cy="791560"/>
          </a:xfrm>
        </p:grpSpPr>
        <p:sp>
          <p:nvSpPr>
            <p:cNvPr id="29" name="Rounded Rectangular Callout 28">
              <a:extLst>
                <a:ext uri="{FF2B5EF4-FFF2-40B4-BE49-F238E27FC236}">
                  <a16:creationId xmlns:a16="http://schemas.microsoft.com/office/drawing/2014/main" id="{AAE84197-611E-D66C-8B13-C325DF218FC2}"/>
                </a:ext>
              </a:extLst>
            </p:cNvPr>
            <p:cNvSpPr/>
            <p:nvPr/>
          </p:nvSpPr>
          <p:spPr>
            <a:xfrm>
              <a:off x="5012180" y="3618004"/>
              <a:ext cx="1109487" cy="670540"/>
            </a:xfrm>
            <a:prstGeom prst="wedgeRoundRectCallout">
              <a:avLst>
                <a:gd name="adj1" fmla="val -31651"/>
                <a:gd name="adj2" fmla="val -197"/>
                <a:gd name="adj3" fmla="val 16667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Raleway" pitchFamily="2" charset="77"/>
                  <a:cs typeface="Gill Sans"/>
                </a:rPr>
                <a:t>Lower</a:t>
              </a:r>
              <a:r>
                <a:rPr lang="en-US" sz="1600" dirty="0">
                  <a:solidFill>
                    <a:schemeClr val="bg1"/>
                  </a:solidFill>
                  <a:latin typeface="Raleway" pitchFamily="2" charset="77"/>
                  <a:cs typeface="Gill Sans"/>
                </a:rPr>
                <a:t> precision</a:t>
              </a:r>
            </a:p>
          </p:txBody>
        </p:sp>
        <p:sp>
          <p:nvSpPr>
            <p:cNvPr id="21" name="Rounded Rectangular Callout 20">
              <a:extLst>
                <a:ext uri="{FF2B5EF4-FFF2-40B4-BE49-F238E27FC236}">
                  <a16:creationId xmlns:a16="http://schemas.microsoft.com/office/drawing/2014/main" id="{7CFF8D4B-F255-8F8D-1C28-C84178CC415D}"/>
                </a:ext>
              </a:extLst>
            </p:cNvPr>
            <p:cNvSpPr/>
            <p:nvPr/>
          </p:nvSpPr>
          <p:spPr>
            <a:xfrm>
              <a:off x="6485611" y="3561176"/>
              <a:ext cx="1746475" cy="791560"/>
            </a:xfrm>
            <a:prstGeom prst="wedgeRoundRectCallout">
              <a:avLst>
                <a:gd name="adj1" fmla="val -31651"/>
                <a:gd name="adj2" fmla="val -197"/>
                <a:gd name="adj3" fmla="val 16667"/>
              </a:avLst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aleway" pitchFamily="2" charset="77"/>
                </a:rPr>
                <a:t>Cache </a:t>
              </a:r>
              <a:r>
                <a:rPr lang="en-US" sz="1600" b="1" dirty="0">
                  <a:solidFill>
                    <a:schemeClr val="bg1"/>
                  </a:solidFill>
                  <a:latin typeface="Raleway" pitchFamily="2" charset="77"/>
                </a:rPr>
                <a:t>more 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Raleway" pitchFamily="2" charset="77"/>
                </a:rPr>
                <a:t>key-value </a:t>
              </a:r>
              <a:r>
                <a:rPr lang="en-US" sz="1600" dirty="0">
                  <a:solidFill>
                    <a:schemeClr val="bg1"/>
                  </a:solidFill>
                  <a:latin typeface="Raleway" pitchFamily="2" charset="77"/>
                </a:rPr>
                <a:t>pairs</a:t>
              </a:r>
            </a:p>
          </p:txBody>
        </p:sp>
        <p:sp>
          <p:nvSpPr>
            <p:cNvPr id="43" name="Right Arrow 42">
              <a:extLst>
                <a:ext uri="{FF2B5EF4-FFF2-40B4-BE49-F238E27FC236}">
                  <a16:creationId xmlns:a16="http://schemas.microsoft.com/office/drawing/2014/main" id="{8C08244A-A0BB-2CBF-5C6D-A321483B8B2D}"/>
                </a:ext>
              </a:extLst>
            </p:cNvPr>
            <p:cNvSpPr/>
            <p:nvPr/>
          </p:nvSpPr>
          <p:spPr>
            <a:xfrm>
              <a:off x="6084858" y="3868491"/>
              <a:ext cx="403320" cy="169565"/>
            </a:xfrm>
            <a:prstGeom prst="rightArrow">
              <a:avLst>
                <a:gd name="adj1" fmla="val 42159"/>
                <a:gd name="adj2" fmla="val 76531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CFCC1A5-EDD5-FE6A-B360-A3F1C4AA9653}"/>
              </a:ext>
            </a:extLst>
          </p:cNvPr>
          <p:cNvGrpSpPr/>
          <p:nvPr/>
        </p:nvGrpSpPr>
        <p:grpSpPr>
          <a:xfrm>
            <a:off x="536572" y="4294999"/>
            <a:ext cx="8136272" cy="804892"/>
            <a:chOff x="4256935" y="3862577"/>
            <a:chExt cx="8136272" cy="804892"/>
          </a:xfrm>
        </p:grpSpPr>
        <p:sp>
          <p:nvSpPr>
            <p:cNvPr id="49" name="Rounded Rectangular Callout 48">
              <a:extLst>
                <a:ext uri="{FF2B5EF4-FFF2-40B4-BE49-F238E27FC236}">
                  <a16:creationId xmlns:a16="http://schemas.microsoft.com/office/drawing/2014/main" id="{09CD274C-9281-415E-861F-35A408EFFBBA}"/>
                </a:ext>
              </a:extLst>
            </p:cNvPr>
            <p:cNvSpPr/>
            <p:nvPr/>
          </p:nvSpPr>
          <p:spPr>
            <a:xfrm>
              <a:off x="4256935" y="4016028"/>
              <a:ext cx="3155940" cy="651441"/>
            </a:xfrm>
            <a:prstGeom prst="wedgeRoundRectCallout">
              <a:avLst>
                <a:gd name="adj1" fmla="val 82341"/>
                <a:gd name="adj2" fmla="val 29958"/>
                <a:gd name="adj3" fmla="val 16667"/>
              </a:avLst>
            </a:prstGeom>
            <a:solidFill>
              <a:srgbClr val="BEE9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aleway" pitchFamily="2" charset="77"/>
                  <a:cs typeface="Gill Sans"/>
                </a:rPr>
                <a:t>The</a:t>
              </a:r>
              <a:r>
                <a:rPr lang="en-US" sz="1600" b="1" dirty="0">
                  <a:solidFill>
                    <a:schemeClr val="bg1"/>
                  </a:solidFill>
                  <a:latin typeface="Raleway" pitchFamily="2" charset="77"/>
                  <a:cs typeface="Gill Sans"/>
                </a:rPr>
                <a:t> more data </a:t>
              </a:r>
              <a:r>
                <a:rPr lang="en-US" sz="1600" dirty="0">
                  <a:solidFill>
                    <a:schemeClr val="bg1"/>
                  </a:solidFill>
                  <a:latin typeface="Raleway" pitchFamily="2" charset="77"/>
                  <a:cs typeface="Gill Sans"/>
                </a:rPr>
                <a:t>being cached, the </a:t>
              </a:r>
              <a:r>
                <a:rPr lang="en-US" sz="1600" b="1" dirty="0">
                  <a:solidFill>
                    <a:schemeClr val="bg1"/>
                  </a:solidFill>
                  <a:latin typeface="Raleway" pitchFamily="2" charset="77"/>
                  <a:cs typeface="Gill Sans"/>
                </a:rPr>
                <a:t>higher</a:t>
              </a:r>
              <a:r>
                <a:rPr lang="en-US" sz="1600" dirty="0">
                  <a:solidFill>
                    <a:schemeClr val="bg1"/>
                  </a:solidFill>
                  <a:latin typeface="Raleway" pitchFamily="2" charset="77"/>
                  <a:cs typeface="Gill Sans"/>
                </a:rPr>
                <a:t> perfect-hit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FF6677D-CC2A-4396-75B8-4C52C50B882F}"/>
                </a:ext>
              </a:extLst>
            </p:cNvPr>
            <p:cNvCxnSpPr/>
            <p:nvPr/>
          </p:nvCxnSpPr>
          <p:spPr>
            <a:xfrm flipV="1">
              <a:off x="9954807" y="3862577"/>
              <a:ext cx="2438400" cy="651441"/>
            </a:xfrm>
            <a:prstGeom prst="straightConnector1">
              <a:avLst/>
            </a:prstGeom>
            <a:ln w="76200">
              <a:solidFill>
                <a:srgbClr val="304EE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362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E1FF-2000-B201-8112-8120DCCC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7" y="228866"/>
            <a:ext cx="8621875" cy="850676"/>
          </a:xfrm>
        </p:spPr>
        <p:txBody>
          <a:bodyPr anchor="ctr"/>
          <a:lstStyle/>
          <a:p>
            <a:r>
              <a:rPr lang="en-US" sz="3200" dirty="0"/>
              <a:t>EVStore</a:t>
            </a:r>
            <a:r>
              <a:rPr lang="en-US" sz="3200" baseline="-25000" dirty="0"/>
              <a:t>2 </a:t>
            </a:r>
            <a:r>
              <a:rPr lang="en-US" sz="2800" dirty="0"/>
              <a:t>: Mixed</a:t>
            </a:r>
            <a:r>
              <a:rPr lang="en-US" sz="2800" b="0" dirty="0"/>
              <a:t>-precision caching </a:t>
            </a:r>
            <a:r>
              <a:rPr lang="en-US" sz="2800" dirty="0"/>
              <a:t>(</a:t>
            </a:r>
            <a:r>
              <a:rPr lang="en-US" sz="2800" dirty="0" err="1"/>
              <a:t>EVMix</a:t>
            </a:r>
            <a:r>
              <a:rPr lang="en-US" sz="2800" dirty="0"/>
              <a:t>)</a:t>
            </a:r>
            <a:endParaRPr lang="en-US" sz="28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9A56F-0310-B2E4-0607-8BE3F7B4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08E536-ED90-9E27-8D91-4D057C8AB6AE}"/>
              </a:ext>
            </a:extLst>
          </p:cNvPr>
          <p:cNvGrpSpPr/>
          <p:nvPr/>
        </p:nvGrpSpPr>
        <p:grpSpPr>
          <a:xfrm>
            <a:off x="403597" y="1236395"/>
            <a:ext cx="6986196" cy="791559"/>
            <a:chOff x="533400" y="1309642"/>
            <a:chExt cx="6986196" cy="7915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430B9B-13B2-8258-BC75-230701E9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521" y="1422397"/>
              <a:ext cx="615839" cy="611174"/>
            </a:xfrm>
            <a:prstGeom prst="rect">
              <a:avLst/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DD2C178-379D-BBED-6543-8B460B60DDD9}"/>
                </a:ext>
              </a:extLst>
            </p:cNvPr>
            <p:cNvSpPr/>
            <p:nvPr/>
          </p:nvSpPr>
          <p:spPr>
            <a:xfrm>
              <a:off x="533400" y="1309642"/>
              <a:ext cx="6979074" cy="791559"/>
            </a:xfrm>
            <a:prstGeom prst="roundRect">
              <a:avLst/>
            </a:prstGeom>
            <a:noFill/>
            <a:ln w="28575" cmpd="sng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50" b="1" i="1" dirty="0">
                <a:solidFill>
                  <a:schemeClr val="tx1"/>
                </a:solidFill>
                <a:latin typeface="Raleway" pitchFamily="2" charset="7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DB6F01-F004-2E7E-4B55-6FE782D92B25}"/>
                </a:ext>
              </a:extLst>
            </p:cNvPr>
            <p:cNvSpPr txBox="1"/>
            <p:nvPr/>
          </p:nvSpPr>
          <p:spPr>
            <a:xfrm>
              <a:off x="2873004" y="1404140"/>
              <a:ext cx="464659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Extract </a:t>
              </a: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groupability relationships 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between items to improve perfect-hit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97A1E3-4DEC-F13F-8270-83B11B0EE0F6}"/>
                </a:ext>
              </a:extLst>
            </p:cNvPr>
            <p:cNvSpPr txBox="1"/>
            <p:nvPr/>
          </p:nvSpPr>
          <p:spPr>
            <a:xfrm>
              <a:off x="1079563" y="1479734"/>
              <a:ext cx="2031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latin typeface="Raleway" pitchFamily="2" charset="77"/>
                </a:rPr>
                <a:t>EVCache</a:t>
              </a:r>
              <a:r>
                <a:rPr lang="en-US" sz="2800" b="1" dirty="0">
                  <a:solidFill>
                    <a:schemeClr val="bg1"/>
                  </a:solidFill>
                  <a:latin typeface="Raleway" pitchFamily="2" charset="77"/>
                </a:rPr>
                <a:t> : </a:t>
              </a:r>
              <a:endParaRPr sz="14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622E028-E214-6EDA-207D-A2E3B8B54C19}"/>
              </a:ext>
            </a:extLst>
          </p:cNvPr>
          <p:cNvGrpSpPr/>
          <p:nvPr/>
        </p:nvGrpSpPr>
        <p:grpSpPr>
          <a:xfrm>
            <a:off x="403597" y="2329745"/>
            <a:ext cx="6979074" cy="791559"/>
            <a:chOff x="533400" y="1309642"/>
            <a:chExt cx="6979074" cy="7915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55C9DC1-592B-93B4-1359-59A152DBD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521" y="1384475"/>
              <a:ext cx="615839" cy="611174"/>
            </a:xfrm>
            <a:prstGeom prst="rect">
              <a:avLst/>
            </a:prstGeom>
          </p:spPr>
        </p:pic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1425ED76-B502-31A1-21B8-58C1CBC35F9F}"/>
                </a:ext>
              </a:extLst>
            </p:cNvPr>
            <p:cNvSpPr/>
            <p:nvPr/>
          </p:nvSpPr>
          <p:spPr>
            <a:xfrm>
              <a:off x="533400" y="1309642"/>
              <a:ext cx="6979074" cy="791559"/>
            </a:xfrm>
            <a:prstGeom prst="roundRect">
              <a:avLst/>
            </a:prstGeom>
            <a:noFill/>
            <a:ln w="28575" cmpd="sng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50" b="1" i="1" dirty="0">
                <a:solidFill>
                  <a:schemeClr val="tx1"/>
                </a:solidFill>
                <a:latin typeface="Raleway" pitchFamily="2" charset="7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3636D2-13FC-D5F3-A7E2-B592CCFAEC10}"/>
                </a:ext>
              </a:extLst>
            </p:cNvPr>
            <p:cNvSpPr txBox="1"/>
            <p:nvPr/>
          </p:nvSpPr>
          <p:spPr>
            <a:xfrm>
              <a:off x="2781115" y="1382255"/>
              <a:ext cx="473135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>
                  <a:solidFill>
                    <a:schemeClr val="bg1"/>
                  </a:solidFill>
                  <a:latin typeface="Raleway" pitchFamily="2" charset="77"/>
                </a:rPr>
                <a:t>Split the cache into </a:t>
              </a:r>
              <a:r>
                <a:rPr lang="en-US" sz="1900" b="1" dirty="0">
                  <a:solidFill>
                    <a:srgbClr val="00B050"/>
                  </a:solidFill>
                  <a:latin typeface="Raleway" pitchFamily="2" charset="77"/>
                </a:rPr>
                <a:t>two</a:t>
              </a:r>
              <a:r>
                <a:rPr lang="en-US" sz="1900" dirty="0">
                  <a:solidFill>
                    <a:schemeClr val="bg1"/>
                  </a:solidFill>
                  <a:latin typeface="Raleway" pitchFamily="2" charset="77"/>
                </a:rPr>
                <a:t> layers, with each layer storing </a:t>
              </a:r>
              <a:r>
                <a:rPr lang="en-US" sz="1900" b="1" dirty="0">
                  <a:solidFill>
                    <a:srgbClr val="00B050"/>
                  </a:solidFill>
                  <a:latin typeface="Raleway" pitchFamily="2" charset="77"/>
                </a:rPr>
                <a:t>different precision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BC938F-7EEB-8B43-3EA1-01DA894A24D8}"/>
                </a:ext>
              </a:extLst>
            </p:cNvPr>
            <p:cNvSpPr txBox="1"/>
            <p:nvPr/>
          </p:nvSpPr>
          <p:spPr>
            <a:xfrm>
              <a:off x="1079563" y="1443811"/>
              <a:ext cx="164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latin typeface="Raleway" pitchFamily="2" charset="77"/>
                </a:rPr>
                <a:t>EVMix</a:t>
              </a:r>
              <a:r>
                <a:rPr lang="en-US" sz="2800" b="1" dirty="0">
                  <a:solidFill>
                    <a:schemeClr val="bg1"/>
                  </a:solidFill>
                  <a:latin typeface="Raleway" pitchFamily="2" charset="77"/>
                </a:rPr>
                <a:t> : </a:t>
              </a:r>
              <a:endParaRPr sz="14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D36A9D-09D4-1519-B30B-5725AD267D32}"/>
              </a:ext>
            </a:extLst>
          </p:cNvPr>
          <p:cNvGrpSpPr/>
          <p:nvPr/>
        </p:nvGrpSpPr>
        <p:grpSpPr>
          <a:xfrm>
            <a:off x="7616579" y="1441678"/>
            <a:ext cx="1121006" cy="369332"/>
            <a:chOff x="6060631" y="3464579"/>
            <a:chExt cx="1121006" cy="3693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5C7475-6022-1276-7D7D-1E0EDC5FE680}"/>
                </a:ext>
              </a:extLst>
            </p:cNvPr>
            <p:cNvSpPr/>
            <p:nvPr/>
          </p:nvSpPr>
          <p:spPr>
            <a:xfrm>
              <a:off x="6060631" y="3496773"/>
              <a:ext cx="1121006" cy="330488"/>
            </a:xfrm>
            <a:prstGeom prst="rect">
              <a:avLst/>
            </a:prstGeom>
            <a:solidFill>
              <a:srgbClr val="304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86AC2A-7C76-A831-09F5-F307B90E0400}"/>
                </a:ext>
              </a:extLst>
            </p:cNvPr>
            <p:cNvSpPr txBox="1"/>
            <p:nvPr/>
          </p:nvSpPr>
          <p:spPr>
            <a:xfrm>
              <a:off x="6387366" y="3464579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Raleway" pitchFamily="2" charset="77"/>
                </a:rPr>
                <a:t>L1</a:t>
              </a:r>
              <a:endParaRPr sz="1800" b="1" dirty="0">
                <a:latin typeface="Raleway" pitchFamily="2" charset="77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8EC0489-715D-A9AA-8608-D3D5E3A5C75C}"/>
              </a:ext>
            </a:extLst>
          </p:cNvPr>
          <p:cNvGrpSpPr/>
          <p:nvPr/>
        </p:nvGrpSpPr>
        <p:grpSpPr>
          <a:xfrm>
            <a:off x="7633950" y="1952403"/>
            <a:ext cx="1127814" cy="921785"/>
            <a:chOff x="7633950" y="1952403"/>
            <a:chExt cx="1127814" cy="921785"/>
          </a:xfrm>
        </p:grpSpPr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3AEDF063-30ED-1D5A-C3EB-1360F7421F86}"/>
                </a:ext>
              </a:extLst>
            </p:cNvPr>
            <p:cNvSpPr/>
            <p:nvPr/>
          </p:nvSpPr>
          <p:spPr>
            <a:xfrm rot="5400000">
              <a:off x="7940682" y="2063964"/>
              <a:ext cx="500743" cy="277621"/>
            </a:xfrm>
            <a:prstGeom prst="rightArrow">
              <a:avLst>
                <a:gd name="adj1" fmla="val 42159"/>
                <a:gd name="adj2" fmla="val 76531"/>
              </a:avLst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25C4DB4-68F6-DD72-18C4-74F95899BE00}"/>
                </a:ext>
              </a:extLst>
            </p:cNvPr>
            <p:cNvGrpSpPr/>
            <p:nvPr/>
          </p:nvGrpSpPr>
          <p:grpSpPr>
            <a:xfrm>
              <a:off x="7633950" y="2497694"/>
              <a:ext cx="1127814" cy="376494"/>
              <a:chOff x="6053823" y="3815981"/>
              <a:chExt cx="1127814" cy="37649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94DF8BA-B73B-B20C-BC41-31E8D4FBC365}"/>
                  </a:ext>
                </a:extLst>
              </p:cNvPr>
              <p:cNvSpPr/>
              <p:nvPr/>
            </p:nvSpPr>
            <p:spPr>
              <a:xfrm>
                <a:off x="6053823" y="3846279"/>
                <a:ext cx="568245" cy="323200"/>
              </a:xfrm>
              <a:prstGeom prst="rect">
                <a:avLst/>
              </a:prstGeom>
              <a:solidFill>
                <a:srgbClr val="304E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0B28DDB-2028-4BDC-70A0-8FD6DBC6D79B}"/>
                  </a:ext>
                </a:extLst>
              </p:cNvPr>
              <p:cNvSpPr/>
              <p:nvPr/>
            </p:nvSpPr>
            <p:spPr>
              <a:xfrm>
                <a:off x="6613392" y="3846486"/>
                <a:ext cx="568245" cy="323201"/>
              </a:xfrm>
              <a:prstGeom prst="rect">
                <a:avLst/>
              </a:prstGeom>
              <a:solidFill>
                <a:srgbClr val="239C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509E86-7D2D-7A9D-E322-38AA7BB379B6}"/>
                  </a:ext>
                </a:extLst>
              </p:cNvPr>
              <p:cNvSpPr txBox="1"/>
              <p:nvPr/>
            </p:nvSpPr>
            <p:spPr>
              <a:xfrm>
                <a:off x="6131192" y="3815981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Raleway" pitchFamily="2" charset="77"/>
                  </a:rPr>
                  <a:t>L1</a:t>
                </a:r>
                <a:endParaRPr sz="1800" b="1" dirty="0">
                  <a:latin typeface="Raleway" pitchFamily="2" charset="77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0669E5-095F-0515-BDE6-338C7FF9BB26}"/>
                  </a:ext>
                </a:extLst>
              </p:cNvPr>
              <p:cNvSpPr txBox="1"/>
              <p:nvPr/>
            </p:nvSpPr>
            <p:spPr>
              <a:xfrm>
                <a:off x="6669864" y="3823143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Raleway" pitchFamily="2" charset="77"/>
                  </a:rPr>
                  <a:t>L2</a:t>
                </a:r>
                <a:endParaRPr sz="1800" b="1" dirty="0">
                  <a:latin typeface="Raleway" pitchFamily="2" charset="77"/>
                </a:endParaRPr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CFEB611-1055-2F01-5EFE-AFC026ABBC4C}"/>
              </a:ext>
            </a:extLst>
          </p:cNvPr>
          <p:cNvSpPr/>
          <p:nvPr/>
        </p:nvSpPr>
        <p:spPr>
          <a:xfrm>
            <a:off x="252252" y="1185284"/>
            <a:ext cx="7201392" cy="943700"/>
          </a:xfrm>
          <a:prstGeom prst="rect">
            <a:avLst/>
          </a:prstGeom>
          <a:solidFill>
            <a:srgbClr val="FFFFFF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1CE28B-1896-F919-ABF3-37E9309B3202}"/>
              </a:ext>
            </a:extLst>
          </p:cNvPr>
          <p:cNvSpPr txBox="1"/>
          <p:nvPr/>
        </p:nvSpPr>
        <p:spPr>
          <a:xfrm>
            <a:off x="3680576" y="1928046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Gill Sans Ultra Bold" panose="020B0A02020104020203" pitchFamily="34" charset="77"/>
              </a:rPr>
              <a:t>+</a:t>
            </a:r>
            <a:endParaRPr sz="2800" b="1" dirty="0">
              <a:solidFill>
                <a:schemeClr val="bg1">
                  <a:lumMod val="50000"/>
                  <a:lumOff val="50000"/>
                </a:schemeClr>
              </a:solidFill>
              <a:latin typeface="Gill Sans Ultra Bold" panose="020B0A02020104020203" pitchFamily="34" charset="77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24690DB-D320-63FF-AECD-799AD38013B1}"/>
              </a:ext>
            </a:extLst>
          </p:cNvPr>
          <p:cNvGrpSpPr/>
          <p:nvPr/>
        </p:nvGrpSpPr>
        <p:grpSpPr>
          <a:xfrm>
            <a:off x="2132114" y="3348824"/>
            <a:ext cx="1163770" cy="1554704"/>
            <a:chOff x="648648" y="3293929"/>
            <a:chExt cx="1163770" cy="1554704"/>
          </a:xfrm>
        </p:grpSpPr>
        <p:sp>
          <p:nvSpPr>
            <p:cNvPr id="33" name="Rounded Rectangular Callout 32">
              <a:extLst>
                <a:ext uri="{FF2B5EF4-FFF2-40B4-BE49-F238E27FC236}">
                  <a16:creationId xmlns:a16="http://schemas.microsoft.com/office/drawing/2014/main" id="{63546DFE-E674-9D7E-41BE-7B19ACC63426}"/>
                </a:ext>
              </a:extLst>
            </p:cNvPr>
            <p:cNvSpPr/>
            <p:nvPr/>
          </p:nvSpPr>
          <p:spPr>
            <a:xfrm>
              <a:off x="678890" y="3293929"/>
              <a:ext cx="1109487" cy="670540"/>
            </a:xfrm>
            <a:prstGeom prst="wedgeRoundRectCallout">
              <a:avLst>
                <a:gd name="adj1" fmla="val -31651"/>
                <a:gd name="adj2" fmla="val -197"/>
                <a:gd name="adj3" fmla="val 16667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304EEC"/>
                  </a:solidFill>
                  <a:latin typeface="Raleway" pitchFamily="2" charset="77"/>
                  <a:cs typeface="Gill Sans"/>
                </a:rPr>
                <a:t>Higher</a:t>
              </a:r>
              <a:r>
                <a:rPr lang="en-US" sz="1600" dirty="0">
                  <a:solidFill>
                    <a:schemeClr val="bg1"/>
                  </a:solidFill>
                  <a:latin typeface="Raleway" pitchFamily="2" charset="77"/>
                  <a:cs typeface="Gill Sans"/>
                </a:rPr>
                <a:t> precision</a:t>
              </a:r>
            </a:p>
          </p:txBody>
        </p:sp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9675C046-7EBF-5D4C-3685-6FEF358D2A2B}"/>
                </a:ext>
              </a:extLst>
            </p:cNvPr>
            <p:cNvSpPr/>
            <p:nvPr/>
          </p:nvSpPr>
          <p:spPr>
            <a:xfrm rot="5400000" flipV="1">
              <a:off x="1052986" y="4017297"/>
              <a:ext cx="365760" cy="182880"/>
            </a:xfrm>
            <a:prstGeom prst="rightArrow">
              <a:avLst>
                <a:gd name="adj1" fmla="val 42159"/>
                <a:gd name="adj2" fmla="val 76531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id="{0EB03324-E4F5-414A-E7FC-C400F4E000AA}"/>
                </a:ext>
              </a:extLst>
            </p:cNvPr>
            <p:cNvSpPr/>
            <p:nvPr/>
          </p:nvSpPr>
          <p:spPr>
            <a:xfrm>
              <a:off x="648648" y="4178093"/>
              <a:ext cx="1163770" cy="670540"/>
            </a:xfrm>
            <a:prstGeom prst="wedgeRoundRectCallout">
              <a:avLst>
                <a:gd name="adj1" fmla="val -31651"/>
                <a:gd name="adj2" fmla="val -197"/>
                <a:gd name="adj3" fmla="val 16667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aleway" pitchFamily="2" charset="77"/>
                  <a:cs typeface="Gill Sans"/>
                </a:rPr>
                <a:t>Higher </a:t>
              </a:r>
              <a:r>
                <a:rPr lang="en-US" sz="1600" b="1" dirty="0">
                  <a:solidFill>
                    <a:schemeClr val="bg1"/>
                  </a:solidFill>
                  <a:latin typeface="Raleway" pitchFamily="2" charset="77"/>
                  <a:cs typeface="Gill Sans"/>
                </a:rPr>
                <a:t>accuracy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C1BA0F5-C8A6-EA73-0011-E9E6E3505746}"/>
              </a:ext>
            </a:extLst>
          </p:cNvPr>
          <p:cNvGrpSpPr/>
          <p:nvPr/>
        </p:nvGrpSpPr>
        <p:grpSpPr>
          <a:xfrm>
            <a:off x="5372660" y="3489310"/>
            <a:ext cx="1109652" cy="1552919"/>
            <a:chOff x="4521672" y="3477533"/>
            <a:chExt cx="1109652" cy="1552919"/>
          </a:xfrm>
        </p:grpSpPr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id="{DC46950B-F905-0621-3214-F6AF3F3F7B4B}"/>
                </a:ext>
              </a:extLst>
            </p:cNvPr>
            <p:cNvSpPr/>
            <p:nvPr/>
          </p:nvSpPr>
          <p:spPr>
            <a:xfrm>
              <a:off x="4521672" y="3477533"/>
              <a:ext cx="1109487" cy="670540"/>
            </a:xfrm>
            <a:prstGeom prst="wedgeRoundRectCallout">
              <a:avLst>
                <a:gd name="adj1" fmla="val -31651"/>
                <a:gd name="adj2" fmla="val -197"/>
                <a:gd name="adj3" fmla="val 16667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229CF2"/>
                  </a:solidFill>
                  <a:latin typeface="Raleway" pitchFamily="2" charset="77"/>
                  <a:cs typeface="Gill Sans"/>
                </a:rPr>
                <a:t>Lower</a:t>
              </a:r>
              <a:r>
                <a:rPr lang="en-US" sz="1600" dirty="0">
                  <a:solidFill>
                    <a:schemeClr val="bg1"/>
                  </a:solidFill>
                  <a:latin typeface="Raleway" pitchFamily="2" charset="77"/>
                  <a:cs typeface="Gill Sans"/>
                </a:rPr>
                <a:t> precision</a:t>
              </a:r>
            </a:p>
          </p:txBody>
        </p:sp>
        <p:sp>
          <p:nvSpPr>
            <p:cNvPr id="44" name="Right Arrow 43">
              <a:extLst>
                <a:ext uri="{FF2B5EF4-FFF2-40B4-BE49-F238E27FC236}">
                  <a16:creationId xmlns:a16="http://schemas.microsoft.com/office/drawing/2014/main" id="{4CE729A3-DD95-33E5-1119-FDED4C70D344}"/>
                </a:ext>
              </a:extLst>
            </p:cNvPr>
            <p:cNvSpPr/>
            <p:nvPr/>
          </p:nvSpPr>
          <p:spPr>
            <a:xfrm rot="5400000" flipV="1">
              <a:off x="4885987" y="4200095"/>
              <a:ext cx="365760" cy="182880"/>
            </a:xfrm>
            <a:prstGeom prst="rightArrow">
              <a:avLst>
                <a:gd name="adj1" fmla="val 42159"/>
                <a:gd name="adj2" fmla="val 76531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7" name="Rounded Rectangular Callout 46">
              <a:extLst>
                <a:ext uri="{FF2B5EF4-FFF2-40B4-BE49-F238E27FC236}">
                  <a16:creationId xmlns:a16="http://schemas.microsoft.com/office/drawing/2014/main" id="{BB780BB3-D2FF-FF10-A7E7-E35D217711BF}"/>
                </a:ext>
              </a:extLst>
            </p:cNvPr>
            <p:cNvSpPr/>
            <p:nvPr/>
          </p:nvSpPr>
          <p:spPr>
            <a:xfrm>
              <a:off x="4521837" y="4359912"/>
              <a:ext cx="1109487" cy="670540"/>
            </a:xfrm>
            <a:prstGeom prst="wedgeRoundRectCallout">
              <a:avLst>
                <a:gd name="adj1" fmla="val -31651"/>
                <a:gd name="adj2" fmla="val -197"/>
                <a:gd name="adj3" fmla="val 16667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aleway" pitchFamily="2" charset="77"/>
                  <a:cs typeface="Gill Sans"/>
                </a:rPr>
                <a:t>Faster</a:t>
              </a:r>
              <a:r>
                <a:rPr lang="en-US" sz="1600" b="1" dirty="0">
                  <a:solidFill>
                    <a:schemeClr val="bg1"/>
                  </a:solidFill>
                  <a:latin typeface="Raleway" pitchFamily="2" charset="77"/>
                  <a:cs typeface="Gill Sans"/>
                </a:rPr>
                <a:t> latency</a:t>
              </a:r>
            </a:p>
          </p:txBody>
        </p:sp>
      </p:grpSp>
      <p:sp>
        <p:nvSpPr>
          <p:cNvPr id="40" name="Triangle 39">
            <a:extLst>
              <a:ext uri="{FF2B5EF4-FFF2-40B4-BE49-F238E27FC236}">
                <a16:creationId xmlns:a16="http://schemas.microsoft.com/office/drawing/2014/main" id="{D27A610A-8D2D-EA2E-CAAF-B033C07F7442}"/>
              </a:ext>
            </a:extLst>
          </p:cNvPr>
          <p:cNvSpPr/>
          <p:nvPr/>
        </p:nvSpPr>
        <p:spPr>
          <a:xfrm>
            <a:off x="6284069" y="3576753"/>
            <a:ext cx="630295" cy="943083"/>
          </a:xfrm>
          <a:prstGeom prst="triangle">
            <a:avLst/>
          </a:prstGeom>
          <a:solidFill>
            <a:srgbClr val="229CF2">
              <a:alpha val="5137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AEEFAEDF-D3D4-DFD8-022E-9DA3B6B1EB38}"/>
              </a:ext>
            </a:extLst>
          </p:cNvPr>
          <p:cNvSpPr/>
          <p:nvPr/>
        </p:nvSpPr>
        <p:spPr>
          <a:xfrm>
            <a:off x="1665691" y="3293929"/>
            <a:ext cx="630295" cy="943083"/>
          </a:xfrm>
          <a:prstGeom prst="triangle">
            <a:avLst/>
          </a:prstGeom>
          <a:solidFill>
            <a:srgbClr val="304EEC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A173296-1FD0-E443-AC67-66FB07D7A576}"/>
              </a:ext>
            </a:extLst>
          </p:cNvPr>
          <p:cNvGrpSpPr/>
          <p:nvPr/>
        </p:nvGrpSpPr>
        <p:grpSpPr>
          <a:xfrm>
            <a:off x="1965346" y="3315371"/>
            <a:ext cx="4633871" cy="1950372"/>
            <a:chOff x="1965346" y="3315371"/>
            <a:chExt cx="4633871" cy="1950372"/>
          </a:xfrm>
          <a:solidFill>
            <a:schemeClr val="tx1">
              <a:lumMod val="75000"/>
            </a:schemeClr>
          </a:solidFill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0289A8F-B646-02EE-CA77-FD972A1AAA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5346" y="3315371"/>
              <a:ext cx="4633871" cy="261641"/>
            </a:xfrm>
            <a:prstGeom prst="lin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0D44B02-DB3F-B720-5069-6CB5F7D7C6BF}"/>
                </a:ext>
              </a:extLst>
            </p:cNvPr>
            <p:cNvSpPr/>
            <p:nvPr/>
          </p:nvSpPr>
          <p:spPr>
            <a:xfrm>
              <a:off x="4172598" y="3348824"/>
              <a:ext cx="216132" cy="216132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8927B28-3334-98CF-34A3-0979ACDD9BF5}"/>
                </a:ext>
              </a:extLst>
            </p:cNvPr>
            <p:cNvSpPr/>
            <p:nvPr/>
          </p:nvSpPr>
          <p:spPr>
            <a:xfrm>
              <a:off x="3567699" y="5004101"/>
              <a:ext cx="1417883" cy="261642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E718FC4-3B91-9EDE-BFB1-AD546D33B62D}"/>
                </a:ext>
              </a:extLst>
            </p:cNvPr>
            <p:cNvSpPr/>
            <p:nvPr/>
          </p:nvSpPr>
          <p:spPr>
            <a:xfrm>
              <a:off x="4216330" y="3378821"/>
              <a:ext cx="120622" cy="1651631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3E208CCF-0565-E558-F679-F287A7CDB3F7}"/>
              </a:ext>
            </a:extLst>
          </p:cNvPr>
          <p:cNvSpPr txBox="1"/>
          <p:nvPr/>
        </p:nvSpPr>
        <p:spPr>
          <a:xfrm>
            <a:off x="2080631" y="5101180"/>
            <a:ext cx="4401516" cy="384721"/>
          </a:xfrm>
          <a:prstGeom prst="rect">
            <a:avLst/>
          </a:prstGeom>
          <a:solidFill>
            <a:srgbClr val="BEE9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Raleway" pitchFamily="2" charset="77"/>
              </a:rPr>
              <a:t>Enable </a:t>
            </a:r>
            <a:r>
              <a:rPr lang="en-US" sz="1900" b="1" dirty="0">
                <a:solidFill>
                  <a:schemeClr val="bg1"/>
                </a:solidFill>
                <a:latin typeface="Raleway" pitchFamily="2" charset="77"/>
              </a:rPr>
              <a:t>accuracy vs latency </a:t>
            </a:r>
            <a:r>
              <a:rPr lang="en-US" sz="1900" dirty="0">
                <a:solidFill>
                  <a:schemeClr val="bg1"/>
                </a:solidFill>
                <a:latin typeface="Raleway" pitchFamily="2" charset="77"/>
              </a:rPr>
              <a:t>tradeoff</a:t>
            </a:r>
          </a:p>
        </p:txBody>
      </p:sp>
    </p:spTree>
    <p:extLst>
      <p:ext uri="{BB962C8B-B14F-4D97-AF65-F5344CB8AC3E}">
        <p14:creationId xmlns:p14="http://schemas.microsoft.com/office/powerpoint/2010/main" val="47787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8BD6E-A57F-04F1-3073-160DDF95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901CA5-A152-48EE-6C0E-490BD197F3B1}"/>
              </a:ext>
            </a:extLst>
          </p:cNvPr>
          <p:cNvGrpSpPr/>
          <p:nvPr/>
        </p:nvGrpSpPr>
        <p:grpSpPr>
          <a:xfrm>
            <a:off x="403597" y="1236395"/>
            <a:ext cx="6986196" cy="791559"/>
            <a:chOff x="533400" y="1309642"/>
            <a:chExt cx="6986196" cy="7915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01D4710-4FBD-2A63-58E1-7403B88E6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521" y="1422397"/>
              <a:ext cx="615839" cy="611174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D725774-0D25-2634-19F1-B2112A37DB08}"/>
                </a:ext>
              </a:extLst>
            </p:cNvPr>
            <p:cNvSpPr/>
            <p:nvPr/>
          </p:nvSpPr>
          <p:spPr>
            <a:xfrm>
              <a:off x="533400" y="1309642"/>
              <a:ext cx="6979074" cy="791559"/>
            </a:xfrm>
            <a:prstGeom prst="roundRect">
              <a:avLst/>
            </a:prstGeom>
            <a:noFill/>
            <a:ln w="28575" cmpd="sng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50" b="1" i="1" dirty="0">
                <a:solidFill>
                  <a:schemeClr val="tx1"/>
                </a:solidFill>
                <a:latin typeface="Raleway" pitchFamily="2" charset="7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C6D5D7-E304-7984-3FFF-422F259ECDB2}"/>
                </a:ext>
              </a:extLst>
            </p:cNvPr>
            <p:cNvSpPr txBox="1"/>
            <p:nvPr/>
          </p:nvSpPr>
          <p:spPr>
            <a:xfrm>
              <a:off x="2873004" y="1404140"/>
              <a:ext cx="464659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Extract </a:t>
              </a: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groupability relationships 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between items to improve perfect-hit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C961BE-B97D-C9E9-E892-D874D3EEF14B}"/>
                </a:ext>
              </a:extLst>
            </p:cNvPr>
            <p:cNvSpPr txBox="1"/>
            <p:nvPr/>
          </p:nvSpPr>
          <p:spPr>
            <a:xfrm>
              <a:off x="1079563" y="1479734"/>
              <a:ext cx="2031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latin typeface="Raleway" pitchFamily="2" charset="77"/>
                </a:rPr>
                <a:t>EVCache</a:t>
              </a:r>
              <a:r>
                <a:rPr lang="en-US" sz="2800" b="1" dirty="0">
                  <a:solidFill>
                    <a:schemeClr val="bg1"/>
                  </a:solidFill>
                  <a:latin typeface="Raleway" pitchFamily="2" charset="77"/>
                </a:rPr>
                <a:t> : </a:t>
              </a:r>
              <a:endParaRPr sz="14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774D1D-9E54-847D-56ED-B8C6B8A544C4}"/>
              </a:ext>
            </a:extLst>
          </p:cNvPr>
          <p:cNvGrpSpPr/>
          <p:nvPr/>
        </p:nvGrpSpPr>
        <p:grpSpPr>
          <a:xfrm>
            <a:off x="403597" y="2329745"/>
            <a:ext cx="6979074" cy="791559"/>
            <a:chOff x="533400" y="1309642"/>
            <a:chExt cx="6979074" cy="79155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276AFB6-183D-FF2C-E1E1-A7F5845EF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521" y="1384475"/>
              <a:ext cx="615839" cy="611174"/>
            </a:xfrm>
            <a:prstGeom prst="rect">
              <a:avLst/>
            </a:prstGeom>
          </p:spPr>
        </p:pic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E8870A7-451F-C0D7-E858-AA7C2C60C847}"/>
                </a:ext>
              </a:extLst>
            </p:cNvPr>
            <p:cNvSpPr/>
            <p:nvPr/>
          </p:nvSpPr>
          <p:spPr>
            <a:xfrm>
              <a:off x="533400" y="1309642"/>
              <a:ext cx="6979074" cy="791559"/>
            </a:xfrm>
            <a:prstGeom prst="roundRect">
              <a:avLst/>
            </a:prstGeom>
            <a:noFill/>
            <a:ln w="28575" cmpd="sng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50" b="1" i="1" dirty="0">
                <a:solidFill>
                  <a:schemeClr val="tx1"/>
                </a:solidFill>
                <a:latin typeface="Raleway" pitchFamily="2" charset="7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6C349F0-4ACE-22C1-8EC4-E2C88605B3A7}"/>
                </a:ext>
              </a:extLst>
            </p:cNvPr>
            <p:cNvSpPr txBox="1"/>
            <p:nvPr/>
          </p:nvSpPr>
          <p:spPr>
            <a:xfrm>
              <a:off x="2781115" y="1382255"/>
              <a:ext cx="473135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>
                  <a:solidFill>
                    <a:schemeClr val="bg1"/>
                  </a:solidFill>
                  <a:latin typeface="Raleway" pitchFamily="2" charset="77"/>
                </a:rPr>
                <a:t>Split the cache into </a:t>
              </a:r>
              <a:r>
                <a:rPr lang="en-US" sz="1900" b="1" dirty="0">
                  <a:solidFill>
                    <a:srgbClr val="00B050"/>
                  </a:solidFill>
                  <a:latin typeface="Raleway" pitchFamily="2" charset="77"/>
                </a:rPr>
                <a:t>two</a:t>
              </a:r>
              <a:r>
                <a:rPr lang="en-US" sz="1900" dirty="0">
                  <a:solidFill>
                    <a:schemeClr val="bg1"/>
                  </a:solidFill>
                  <a:latin typeface="Raleway" pitchFamily="2" charset="77"/>
                </a:rPr>
                <a:t> layers, with each layer storing </a:t>
              </a:r>
              <a:r>
                <a:rPr lang="en-US" sz="1900" b="1" dirty="0">
                  <a:solidFill>
                    <a:srgbClr val="00B050"/>
                  </a:solidFill>
                  <a:latin typeface="Raleway" pitchFamily="2" charset="77"/>
                </a:rPr>
                <a:t>different precision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CA00F9-C228-B6B0-B9D2-FDA43B3D54FF}"/>
                </a:ext>
              </a:extLst>
            </p:cNvPr>
            <p:cNvSpPr txBox="1"/>
            <p:nvPr/>
          </p:nvSpPr>
          <p:spPr>
            <a:xfrm>
              <a:off x="1079563" y="1443811"/>
              <a:ext cx="164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latin typeface="Raleway" pitchFamily="2" charset="77"/>
                </a:rPr>
                <a:t>EVMix</a:t>
              </a:r>
              <a:r>
                <a:rPr lang="en-US" sz="2800" b="1" dirty="0">
                  <a:solidFill>
                    <a:schemeClr val="bg1"/>
                  </a:solidFill>
                  <a:latin typeface="Raleway" pitchFamily="2" charset="77"/>
                </a:rPr>
                <a:t> : </a:t>
              </a:r>
              <a:endParaRPr sz="14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2260B6-C201-7D56-CDA4-ACB942DAA5B6}"/>
              </a:ext>
            </a:extLst>
          </p:cNvPr>
          <p:cNvGrpSpPr/>
          <p:nvPr/>
        </p:nvGrpSpPr>
        <p:grpSpPr>
          <a:xfrm>
            <a:off x="403597" y="3413381"/>
            <a:ext cx="7076356" cy="791559"/>
            <a:chOff x="533400" y="1309642"/>
            <a:chExt cx="7076356" cy="79155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AC38620-DAB2-BACD-16B6-6F7BA5A6D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521" y="1408579"/>
              <a:ext cx="615839" cy="611174"/>
            </a:xfrm>
            <a:prstGeom prst="rect">
              <a:avLst/>
            </a:prstGeom>
          </p:spPr>
        </p:pic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E33878E-2841-C979-A04D-B3EC75ADB2B3}"/>
                </a:ext>
              </a:extLst>
            </p:cNvPr>
            <p:cNvSpPr/>
            <p:nvPr/>
          </p:nvSpPr>
          <p:spPr>
            <a:xfrm>
              <a:off x="533400" y="1309642"/>
              <a:ext cx="6979074" cy="791559"/>
            </a:xfrm>
            <a:prstGeom prst="roundRect">
              <a:avLst/>
            </a:prstGeom>
            <a:noFill/>
            <a:ln w="28575" cmpd="sng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50" b="1" i="1" dirty="0">
                <a:solidFill>
                  <a:schemeClr val="tx1"/>
                </a:solidFill>
                <a:latin typeface="Raleway" pitchFamily="2" charset="7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40D83A-5300-56A5-06C6-4CBFB4096C45}"/>
                </a:ext>
              </a:extLst>
            </p:cNvPr>
            <p:cNvSpPr txBox="1"/>
            <p:nvPr/>
          </p:nvSpPr>
          <p:spPr>
            <a:xfrm>
              <a:off x="2783172" y="1375612"/>
              <a:ext cx="482658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>
                  <a:solidFill>
                    <a:schemeClr val="bg1"/>
                  </a:solidFill>
                  <a:latin typeface="Raleway" pitchFamily="2" charset="77"/>
                </a:rPr>
                <a:t>Enable </a:t>
              </a:r>
              <a:r>
                <a:rPr lang="en-US" sz="1900" b="1" dirty="0">
                  <a:solidFill>
                    <a:schemeClr val="bg1"/>
                  </a:solidFill>
                  <a:latin typeface="Raleway" pitchFamily="2" charset="77"/>
                </a:rPr>
                <a:t>key-to-key </a:t>
              </a:r>
              <a:r>
                <a:rPr lang="en-US" sz="1900" dirty="0">
                  <a:solidFill>
                    <a:schemeClr val="bg1"/>
                  </a:solidFill>
                  <a:latin typeface="Raleway" pitchFamily="2" charset="77"/>
                </a:rPr>
                <a:t>caching to find an </a:t>
              </a:r>
              <a:r>
                <a:rPr lang="en-US" sz="1900" b="1" dirty="0">
                  <a:solidFill>
                    <a:srgbClr val="00B050"/>
                  </a:solidFill>
                  <a:latin typeface="Raleway" pitchFamily="2" charset="77"/>
                </a:rPr>
                <a:t>approximately similar </a:t>
              </a:r>
              <a:r>
                <a:rPr lang="en-US" sz="1900" dirty="0">
                  <a:solidFill>
                    <a:schemeClr val="bg1"/>
                  </a:solidFill>
                  <a:latin typeface="Raleway" pitchFamily="2" charset="77"/>
                </a:rPr>
                <a:t>embedding value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C03C7D-6C2F-39E1-9DAC-CD6670746E72}"/>
                </a:ext>
              </a:extLst>
            </p:cNvPr>
            <p:cNvSpPr txBox="1"/>
            <p:nvPr/>
          </p:nvSpPr>
          <p:spPr>
            <a:xfrm>
              <a:off x="1079563" y="1443811"/>
              <a:ext cx="164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latin typeface="Raleway" pitchFamily="2" charset="77"/>
                </a:rPr>
                <a:t>EVProx</a:t>
              </a:r>
              <a:r>
                <a:rPr lang="en-US" sz="2800" b="1" dirty="0">
                  <a:solidFill>
                    <a:schemeClr val="bg1"/>
                  </a:solidFill>
                  <a:latin typeface="Raleway" pitchFamily="2" charset="77"/>
                </a:rPr>
                <a:t> : </a:t>
              </a:r>
              <a:endParaRPr sz="14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3E740AAF-4B88-45A7-287D-44189CE6EB00}"/>
              </a:ext>
            </a:extLst>
          </p:cNvPr>
          <p:cNvSpPr txBox="1">
            <a:spLocks/>
          </p:cNvSpPr>
          <p:nvPr/>
        </p:nvSpPr>
        <p:spPr>
          <a:xfrm>
            <a:off x="174171" y="228866"/>
            <a:ext cx="8860972" cy="85067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761992" rtl="0" eaLnBrk="1" latinLnBrk="0" hangingPunct="1">
              <a:spcBef>
                <a:spcPct val="0"/>
              </a:spcBef>
              <a:buNone/>
              <a:defRPr sz="3750" b="1" kern="1200" cap="none" spc="42" baseline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6D1B1F"/>
                </a:solidFill>
                <a:effectLst/>
                <a:latin typeface="Raleway" pitchFamily="2" charset="77"/>
                <a:ea typeface="+mj-ea"/>
                <a:cs typeface="Gill San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EVStore</a:t>
            </a:r>
            <a:r>
              <a:rPr lang="en-US" sz="3200" baseline="-25000" dirty="0"/>
              <a:t>3 </a:t>
            </a:r>
            <a:r>
              <a:rPr lang="en-US" sz="2800" dirty="0"/>
              <a:t>: </a:t>
            </a:r>
            <a:r>
              <a:rPr lang="en-US" sz="2600" b="0" dirty="0"/>
              <a:t>Embedding value </a:t>
            </a:r>
            <a:r>
              <a:rPr lang="en-US" sz="2600" dirty="0"/>
              <a:t>approx</a:t>
            </a:r>
            <a:r>
              <a:rPr lang="en-US" sz="2600" b="0" dirty="0"/>
              <a:t>imation (</a:t>
            </a:r>
            <a:r>
              <a:rPr lang="en-US" sz="2600" dirty="0" err="1"/>
              <a:t>EVProx</a:t>
            </a:r>
            <a:r>
              <a:rPr lang="en-US" sz="2600" b="0" dirty="0"/>
              <a:t>)</a:t>
            </a:r>
            <a:endParaRPr lang="en-US" sz="2600" dirty="0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59F1C58B-3FE5-23E1-D053-536A683805A4}"/>
              </a:ext>
            </a:extLst>
          </p:cNvPr>
          <p:cNvSpPr/>
          <p:nvPr/>
        </p:nvSpPr>
        <p:spPr>
          <a:xfrm rot="5400000">
            <a:off x="7940682" y="2063964"/>
            <a:ext cx="500743" cy="277621"/>
          </a:xfrm>
          <a:prstGeom prst="rightArrow">
            <a:avLst>
              <a:gd name="adj1" fmla="val 42159"/>
              <a:gd name="adj2" fmla="val 76531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Right Arrow 70">
            <a:extLst>
              <a:ext uri="{FF2B5EF4-FFF2-40B4-BE49-F238E27FC236}">
                <a16:creationId xmlns:a16="http://schemas.microsoft.com/office/drawing/2014/main" id="{5BFE5EB2-B1F3-E378-4D38-0E6972F3D976}"/>
              </a:ext>
            </a:extLst>
          </p:cNvPr>
          <p:cNvSpPr/>
          <p:nvPr/>
        </p:nvSpPr>
        <p:spPr>
          <a:xfrm rot="5400000">
            <a:off x="7926711" y="3083625"/>
            <a:ext cx="500743" cy="277621"/>
          </a:xfrm>
          <a:prstGeom prst="rightArrow">
            <a:avLst>
              <a:gd name="adj1" fmla="val 42159"/>
              <a:gd name="adj2" fmla="val 76531"/>
            </a:avLst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9C3DE49-147E-B02F-791D-E7FC4D2598B9}"/>
              </a:ext>
            </a:extLst>
          </p:cNvPr>
          <p:cNvGrpSpPr/>
          <p:nvPr/>
        </p:nvGrpSpPr>
        <p:grpSpPr>
          <a:xfrm>
            <a:off x="7577235" y="3590658"/>
            <a:ext cx="1199694" cy="369332"/>
            <a:chOff x="6029442" y="4161810"/>
            <a:chExt cx="1199694" cy="3693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2D20A2B-865C-218D-20B4-525ADE9B064F}"/>
                </a:ext>
              </a:extLst>
            </p:cNvPr>
            <p:cNvSpPr/>
            <p:nvPr/>
          </p:nvSpPr>
          <p:spPr>
            <a:xfrm>
              <a:off x="6433825" y="4180828"/>
              <a:ext cx="397029" cy="330488"/>
            </a:xfrm>
            <a:prstGeom prst="rect">
              <a:avLst/>
            </a:prstGeom>
            <a:solidFill>
              <a:srgbClr val="239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733515B-7D6C-82C0-DCD4-CCEF352BF734}"/>
                </a:ext>
              </a:extLst>
            </p:cNvPr>
            <p:cNvSpPr txBox="1"/>
            <p:nvPr/>
          </p:nvSpPr>
          <p:spPr>
            <a:xfrm>
              <a:off x="6404568" y="4161810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Raleway" pitchFamily="2" charset="77"/>
                </a:rPr>
                <a:t>L2</a:t>
              </a:r>
              <a:endParaRPr sz="1800" b="1" dirty="0">
                <a:latin typeface="Raleway" pitchFamily="2" charset="77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0003AE0-5A9D-C415-592A-10B661F88B5C}"/>
                </a:ext>
              </a:extLst>
            </p:cNvPr>
            <p:cNvSpPr/>
            <p:nvPr/>
          </p:nvSpPr>
          <p:spPr>
            <a:xfrm>
              <a:off x="6053823" y="4183279"/>
              <a:ext cx="398803" cy="330488"/>
            </a:xfrm>
            <a:prstGeom prst="rect">
              <a:avLst/>
            </a:prstGeom>
            <a:solidFill>
              <a:srgbClr val="304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529FCE9-0684-8372-0EB7-D443633C6E8A}"/>
                </a:ext>
              </a:extLst>
            </p:cNvPr>
            <p:cNvSpPr txBox="1"/>
            <p:nvPr/>
          </p:nvSpPr>
          <p:spPr>
            <a:xfrm>
              <a:off x="6029442" y="4161810"/>
              <a:ext cx="433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Raleway" pitchFamily="2" charset="77"/>
                </a:rPr>
                <a:t>L1</a:t>
              </a:r>
              <a:endParaRPr sz="1800" b="1" dirty="0">
                <a:latin typeface="Raleway" pitchFamily="2" charset="77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9037FF5-FE9C-DAF4-890E-F8BD7D061453}"/>
                </a:ext>
              </a:extLst>
            </p:cNvPr>
            <p:cNvSpPr/>
            <p:nvPr/>
          </p:nvSpPr>
          <p:spPr>
            <a:xfrm>
              <a:off x="6830565" y="4183279"/>
              <a:ext cx="352117" cy="330488"/>
            </a:xfrm>
            <a:prstGeom prst="rect">
              <a:avLst/>
            </a:prstGeom>
            <a:solidFill>
              <a:srgbClr val="1ACB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FDC7BE6-994D-3BD3-A872-EA2814BB16F4}"/>
                </a:ext>
              </a:extLst>
            </p:cNvPr>
            <p:cNvSpPr txBox="1"/>
            <p:nvPr/>
          </p:nvSpPr>
          <p:spPr>
            <a:xfrm>
              <a:off x="6781578" y="4161810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Raleway" pitchFamily="2" charset="77"/>
                </a:rPr>
                <a:t>L3</a:t>
              </a:r>
              <a:endParaRPr sz="1800" b="1" dirty="0">
                <a:latin typeface="Raleway" pitchFamily="2" charset="77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AEE3AB7-8E9D-F1F0-CD71-C2C99C1C11C7}"/>
              </a:ext>
            </a:extLst>
          </p:cNvPr>
          <p:cNvGrpSpPr/>
          <p:nvPr/>
        </p:nvGrpSpPr>
        <p:grpSpPr>
          <a:xfrm>
            <a:off x="7616579" y="1441678"/>
            <a:ext cx="1121006" cy="369332"/>
            <a:chOff x="6060631" y="3464579"/>
            <a:chExt cx="1121006" cy="36933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9E64F54-5CCF-F933-C891-1D28563A8CF1}"/>
                </a:ext>
              </a:extLst>
            </p:cNvPr>
            <p:cNvSpPr/>
            <p:nvPr/>
          </p:nvSpPr>
          <p:spPr>
            <a:xfrm>
              <a:off x="6060631" y="3496773"/>
              <a:ext cx="1121006" cy="330488"/>
            </a:xfrm>
            <a:prstGeom prst="rect">
              <a:avLst/>
            </a:prstGeom>
            <a:solidFill>
              <a:srgbClr val="304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AE8180D-C643-6DD1-9B0C-7B894BB479E5}"/>
                </a:ext>
              </a:extLst>
            </p:cNvPr>
            <p:cNvSpPr txBox="1"/>
            <p:nvPr/>
          </p:nvSpPr>
          <p:spPr>
            <a:xfrm>
              <a:off x="6387366" y="3464579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Raleway" pitchFamily="2" charset="77"/>
                </a:rPr>
                <a:t>L1</a:t>
              </a:r>
              <a:endParaRPr sz="1800" b="1" dirty="0">
                <a:latin typeface="Raleway" pitchFamily="2" charset="77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7379768-7AE2-A26A-8B46-0AE2C6B743BD}"/>
              </a:ext>
            </a:extLst>
          </p:cNvPr>
          <p:cNvGrpSpPr/>
          <p:nvPr/>
        </p:nvGrpSpPr>
        <p:grpSpPr>
          <a:xfrm>
            <a:off x="7633950" y="2497694"/>
            <a:ext cx="1127814" cy="376494"/>
            <a:chOff x="6053823" y="3815981"/>
            <a:chExt cx="1127814" cy="376494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9652B00-55AE-6AC7-BF67-5503C599C205}"/>
                </a:ext>
              </a:extLst>
            </p:cNvPr>
            <p:cNvSpPr/>
            <p:nvPr/>
          </p:nvSpPr>
          <p:spPr>
            <a:xfrm>
              <a:off x="6053823" y="3846279"/>
              <a:ext cx="568245" cy="323200"/>
            </a:xfrm>
            <a:prstGeom prst="rect">
              <a:avLst/>
            </a:prstGeom>
            <a:solidFill>
              <a:srgbClr val="304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274C10C-BE78-502D-C548-EB7B33383DF6}"/>
                </a:ext>
              </a:extLst>
            </p:cNvPr>
            <p:cNvSpPr/>
            <p:nvPr/>
          </p:nvSpPr>
          <p:spPr>
            <a:xfrm>
              <a:off x="6613392" y="3846486"/>
              <a:ext cx="568245" cy="323201"/>
            </a:xfrm>
            <a:prstGeom prst="rect">
              <a:avLst/>
            </a:prstGeom>
            <a:solidFill>
              <a:srgbClr val="239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916F7B5-E85F-0DA6-C48B-59A51B7A8E2C}"/>
                </a:ext>
              </a:extLst>
            </p:cNvPr>
            <p:cNvSpPr txBox="1"/>
            <p:nvPr/>
          </p:nvSpPr>
          <p:spPr>
            <a:xfrm>
              <a:off x="6131192" y="3815981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Raleway" pitchFamily="2" charset="77"/>
                </a:rPr>
                <a:t>L1</a:t>
              </a:r>
              <a:endParaRPr sz="1800" b="1" dirty="0">
                <a:latin typeface="Raleway" pitchFamily="2" charset="77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1BF954C-F9CD-C025-2EB3-6EFCF8888B5C}"/>
                </a:ext>
              </a:extLst>
            </p:cNvPr>
            <p:cNvSpPr txBox="1"/>
            <p:nvPr/>
          </p:nvSpPr>
          <p:spPr>
            <a:xfrm>
              <a:off x="6669864" y="3823143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Raleway" pitchFamily="2" charset="77"/>
                </a:rPr>
                <a:t>L2</a:t>
              </a:r>
              <a:endParaRPr sz="1800" b="1" dirty="0">
                <a:latin typeface="Raleway" pitchFamily="2" charset="77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A518EAD-D615-BDBB-26B8-B82962DE3245}"/>
              </a:ext>
            </a:extLst>
          </p:cNvPr>
          <p:cNvSpPr/>
          <p:nvPr/>
        </p:nvSpPr>
        <p:spPr>
          <a:xfrm>
            <a:off x="252252" y="1185284"/>
            <a:ext cx="7201392" cy="943700"/>
          </a:xfrm>
          <a:prstGeom prst="rect">
            <a:avLst/>
          </a:prstGeom>
          <a:solidFill>
            <a:srgbClr val="FFFFFF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B4BA63-6842-916A-1799-38687F3B1941}"/>
              </a:ext>
            </a:extLst>
          </p:cNvPr>
          <p:cNvSpPr/>
          <p:nvPr/>
        </p:nvSpPr>
        <p:spPr>
          <a:xfrm>
            <a:off x="252252" y="2285519"/>
            <a:ext cx="7201391" cy="943700"/>
          </a:xfrm>
          <a:prstGeom prst="rect">
            <a:avLst/>
          </a:prstGeom>
          <a:solidFill>
            <a:srgbClr val="FFFFFF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2E87EF7-55F9-2255-31C3-22E39DBBB417}"/>
              </a:ext>
            </a:extLst>
          </p:cNvPr>
          <p:cNvSpPr txBox="1"/>
          <p:nvPr/>
        </p:nvSpPr>
        <p:spPr>
          <a:xfrm>
            <a:off x="3680576" y="1928046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Gill Sans Ultra Bold" panose="020B0A02020104020203" pitchFamily="34" charset="77"/>
              </a:rPr>
              <a:t>+</a:t>
            </a:r>
            <a:endParaRPr sz="2800" b="1" dirty="0">
              <a:solidFill>
                <a:schemeClr val="bg1">
                  <a:lumMod val="50000"/>
                  <a:lumOff val="50000"/>
                </a:schemeClr>
              </a:solidFill>
              <a:latin typeface="Gill Sans Ultra Bold" panose="020B0A02020104020203" pitchFamily="34" charset="77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44B4A61-0243-0B5E-1F3D-A2CB49CC42EA}"/>
              </a:ext>
            </a:extLst>
          </p:cNvPr>
          <p:cNvSpPr txBox="1"/>
          <p:nvPr/>
        </p:nvSpPr>
        <p:spPr>
          <a:xfrm>
            <a:off x="3680575" y="3012872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Gill Sans Ultra Bold" panose="020B0A02020104020203" pitchFamily="34" charset="77"/>
              </a:rPr>
              <a:t>+</a:t>
            </a:r>
            <a:endParaRPr sz="2800" b="1" dirty="0">
              <a:solidFill>
                <a:schemeClr val="bg1">
                  <a:lumMod val="50000"/>
                  <a:lumOff val="50000"/>
                </a:schemeClr>
              </a:solidFill>
              <a:latin typeface="Gill Sans Ultra Bold" panose="020B0A02020104020203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B2F355-0456-4B11-E096-BB546FB302E8}"/>
              </a:ext>
            </a:extLst>
          </p:cNvPr>
          <p:cNvSpPr txBox="1"/>
          <p:nvPr/>
        </p:nvSpPr>
        <p:spPr>
          <a:xfrm>
            <a:off x="407341" y="4389102"/>
            <a:ext cx="188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aleway" pitchFamily="2" charset="77"/>
              </a:rPr>
              <a:t>Surrogate keys</a:t>
            </a:r>
            <a:endParaRPr sz="1050" b="1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4AD786-6C52-A538-1571-C3D71D58B46E}"/>
              </a:ext>
            </a:extLst>
          </p:cNvPr>
          <p:cNvSpPr txBox="1"/>
          <p:nvPr/>
        </p:nvSpPr>
        <p:spPr>
          <a:xfrm>
            <a:off x="3948768" y="4370790"/>
            <a:ext cx="34069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marR="0" lvl="0" indent="-23336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Run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similarity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 analysis </a:t>
            </a:r>
          </a:p>
          <a:p>
            <a:pPr marL="233363" marR="0" lvl="0" indent="-23336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sz="1900" dirty="0">
                <a:solidFill>
                  <a:srgbClr val="000000"/>
                </a:solidFill>
                <a:latin typeface="Raleway" pitchFamily="2" charset="77"/>
              </a:rPr>
              <a:t>Analyze key’s </a:t>
            </a:r>
            <a:r>
              <a:rPr lang="en-US" sz="1900" b="1" dirty="0">
                <a:solidFill>
                  <a:srgbClr val="000000"/>
                </a:solidFill>
                <a:latin typeface="Raleway" pitchFamily="2" charset="77"/>
              </a:rPr>
              <a:t>popularity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ED6CE-CE9A-EE6E-FBDE-F66DCABE897C}"/>
              </a:ext>
            </a:extLst>
          </p:cNvPr>
          <p:cNvSpPr txBox="1"/>
          <p:nvPr/>
        </p:nvSpPr>
        <p:spPr>
          <a:xfrm>
            <a:off x="493040" y="5128918"/>
            <a:ext cx="7342075" cy="369332"/>
          </a:xfrm>
          <a:prstGeom prst="rect">
            <a:avLst/>
          </a:prstGeom>
          <a:solidFill>
            <a:srgbClr val="BEEACF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Raleway" pitchFamily="2" charset="77"/>
              </a:rPr>
              <a:t>Surrogate key </a:t>
            </a:r>
            <a:r>
              <a:rPr lang="en-US" sz="1800" dirty="0">
                <a:solidFill>
                  <a:srgbClr val="000000"/>
                </a:solidFill>
                <a:latin typeface="Raleway" pitchFamily="2" charset="77"/>
                <a:sym typeface="Wingdings" pitchFamily="2" charset="2"/>
              </a:rPr>
              <a:t></a:t>
            </a:r>
            <a:r>
              <a:rPr lang="en-US" sz="1800" dirty="0">
                <a:solidFill>
                  <a:srgbClr val="000000"/>
                </a:solidFill>
                <a:latin typeface="Raleway" pitchFamily="2" charset="77"/>
              </a:rPr>
              <a:t> The </a:t>
            </a:r>
            <a:r>
              <a:rPr lang="en-US" sz="1800" b="1" dirty="0">
                <a:solidFill>
                  <a:srgbClr val="000000"/>
                </a:solidFill>
                <a:latin typeface="Raleway" pitchFamily="2" charset="77"/>
              </a:rPr>
              <a:t>most popular </a:t>
            </a:r>
            <a:r>
              <a:rPr lang="en-US" sz="1800" dirty="0">
                <a:solidFill>
                  <a:srgbClr val="000000"/>
                </a:solidFill>
                <a:latin typeface="Raleway" pitchFamily="2" charset="77"/>
              </a:rPr>
              <a:t>key out of N-most </a:t>
            </a:r>
            <a:r>
              <a:rPr lang="en-US" sz="1800" b="1" dirty="0">
                <a:solidFill>
                  <a:srgbClr val="000000"/>
                </a:solidFill>
                <a:latin typeface="Raleway" pitchFamily="2" charset="77"/>
              </a:rPr>
              <a:t>similar</a:t>
            </a:r>
            <a:r>
              <a:rPr lang="en-US" sz="1800" dirty="0">
                <a:solidFill>
                  <a:srgbClr val="000000"/>
                </a:solidFill>
                <a:latin typeface="Raleway" pitchFamily="2" charset="77"/>
              </a:rPr>
              <a:t> keys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8D831097-95E5-CFAA-6F32-A2135C8078F0}"/>
              </a:ext>
            </a:extLst>
          </p:cNvPr>
          <p:cNvSpPr/>
          <p:nvPr/>
        </p:nvSpPr>
        <p:spPr>
          <a:xfrm>
            <a:off x="7120155" y="4299849"/>
            <a:ext cx="1578998" cy="599537"/>
          </a:xfrm>
          <a:prstGeom prst="wedgeRoundRectCallout">
            <a:avLst>
              <a:gd name="adj1" fmla="val -69691"/>
              <a:gd name="adj2" fmla="val -5511"/>
              <a:gd name="adj3" fmla="val 16667"/>
            </a:avLst>
          </a:prstGeom>
          <a:solidFill>
            <a:srgbClr val="BEE9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Raleway" pitchFamily="2" charset="77"/>
                <a:cs typeface="Gill Sans"/>
              </a:rPr>
              <a:t>Euclidian </a:t>
            </a:r>
            <a:r>
              <a:rPr lang="en-US" sz="1600" dirty="0">
                <a:solidFill>
                  <a:schemeClr val="bg1"/>
                </a:solidFill>
                <a:latin typeface="Raleway" pitchFamily="2" charset="77"/>
                <a:cs typeface="Gill Sans"/>
              </a:rPr>
              <a:t>and</a:t>
            </a:r>
            <a:r>
              <a:rPr lang="en-US" sz="1600" b="1" dirty="0">
                <a:solidFill>
                  <a:schemeClr val="bg1"/>
                </a:solidFill>
                <a:latin typeface="Raleway" pitchFamily="2" charset="77"/>
                <a:cs typeface="Gill Sans"/>
              </a:rPr>
              <a:t> Cosine </a:t>
            </a:r>
            <a:r>
              <a:rPr lang="en-US" sz="1600" dirty="0">
                <a:solidFill>
                  <a:schemeClr val="bg1"/>
                </a:solidFill>
                <a:latin typeface="Raleway" pitchFamily="2" charset="77"/>
                <a:cs typeface="Gill Sans"/>
              </a:rPr>
              <a:t>dist.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68968D-44C3-0FA8-56A8-84826D78F03E}"/>
              </a:ext>
            </a:extLst>
          </p:cNvPr>
          <p:cNvSpPr txBox="1"/>
          <p:nvPr/>
        </p:nvSpPr>
        <p:spPr>
          <a:xfrm>
            <a:off x="2141256" y="4384107"/>
            <a:ext cx="18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Raleway" pitchFamily="2" charset="77"/>
              </a:rPr>
              <a:t>preprocessing </a:t>
            </a:r>
            <a:r>
              <a:rPr lang="en-US" sz="1800" b="1" dirty="0">
                <a:solidFill>
                  <a:schemeClr val="bg1"/>
                </a:solidFill>
                <a:latin typeface="Raleway" pitchFamily="2" charset="77"/>
              </a:rPr>
              <a:t>:</a:t>
            </a:r>
            <a:endParaRPr sz="1050" b="1" dirty="0">
              <a:solidFill>
                <a:schemeClr val="bg1"/>
              </a:solidFill>
              <a:latin typeface="Ralew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3825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3E5DFB5-4371-4D2E-5D97-A9434F544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548"/>
          <a:stretch/>
        </p:blipFill>
        <p:spPr>
          <a:xfrm>
            <a:off x="405891" y="2235246"/>
            <a:ext cx="5779862" cy="235008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41B5D-72E4-296A-2183-4849F16F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027889-86DF-A940-3598-BF2D32C8B447}"/>
              </a:ext>
            </a:extLst>
          </p:cNvPr>
          <p:cNvSpPr txBox="1">
            <a:spLocks/>
          </p:cNvSpPr>
          <p:nvPr/>
        </p:nvSpPr>
        <p:spPr>
          <a:xfrm>
            <a:off x="277807" y="228866"/>
            <a:ext cx="8621875" cy="952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761992" rtl="0" eaLnBrk="1" latinLnBrk="0" hangingPunct="1">
              <a:spcBef>
                <a:spcPct val="0"/>
              </a:spcBef>
              <a:buNone/>
              <a:defRPr sz="3750" b="1" kern="1200" cap="none" spc="42" baseline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6D1B1F"/>
                </a:solidFill>
                <a:effectLst/>
                <a:latin typeface="Raleway" pitchFamily="2" charset="77"/>
                <a:ea typeface="+mj-ea"/>
                <a:cs typeface="Gill San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The Effectiveness of </a:t>
            </a:r>
            <a:r>
              <a:rPr lang="en-US" sz="2800" dirty="0" err="1">
                <a:ln w="12700" cmpd="sng">
                  <a:noFill/>
                  <a:prstDash val="solid"/>
                </a:ln>
                <a:solidFill>
                  <a:srgbClr val="00B050"/>
                </a:solidFill>
              </a:rPr>
              <a:t>EVProx</a:t>
            </a:r>
            <a:endParaRPr lang="en-US" sz="2800" dirty="0"/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D74ED8DD-3A6C-6455-0A6D-D3596B2CD31B}"/>
              </a:ext>
            </a:extLst>
          </p:cNvPr>
          <p:cNvSpPr/>
          <p:nvPr/>
        </p:nvSpPr>
        <p:spPr>
          <a:xfrm>
            <a:off x="5907249" y="2508827"/>
            <a:ext cx="2435791" cy="753331"/>
          </a:xfrm>
          <a:prstGeom prst="wedgeRoundRectCallout">
            <a:avLst>
              <a:gd name="adj1" fmla="val -76626"/>
              <a:gd name="adj2" fmla="val 67488"/>
              <a:gd name="adj3" fmla="val 16667"/>
            </a:avLst>
          </a:prstGeom>
          <a:solidFill>
            <a:srgbClr val="00B050">
              <a:alpha val="2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1"/>
                </a:solidFill>
                <a:latin typeface="Raleway" pitchFamily="2" charset="77"/>
              </a:rPr>
              <a:t>EVProx</a:t>
            </a:r>
            <a:r>
              <a:rPr lang="en-US" sz="1800" dirty="0">
                <a:solidFill>
                  <a:schemeClr val="bg1"/>
                </a:solidFill>
                <a:latin typeface="Raleway" pitchFamily="2" charset="77"/>
              </a:rPr>
              <a:t> only uses </a:t>
            </a:r>
            <a:r>
              <a:rPr lang="en-US" sz="1800" b="1" dirty="0">
                <a:solidFill>
                  <a:schemeClr val="bg1"/>
                </a:solidFill>
                <a:latin typeface="Raleway" pitchFamily="2" charset="77"/>
              </a:rPr>
              <a:t>4% </a:t>
            </a:r>
            <a:r>
              <a:rPr lang="en-US" sz="1800" dirty="0">
                <a:solidFill>
                  <a:schemeClr val="bg1"/>
                </a:solidFill>
                <a:latin typeface="Raleway" pitchFamily="2" charset="77"/>
              </a:rPr>
              <a:t>of the cache size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883CFE-5255-EEE9-BCAA-B201813E645E}"/>
              </a:ext>
            </a:extLst>
          </p:cNvPr>
          <p:cNvSpPr txBox="1"/>
          <p:nvPr/>
        </p:nvSpPr>
        <p:spPr>
          <a:xfrm>
            <a:off x="1555790" y="4585332"/>
            <a:ext cx="400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bg1"/>
                </a:solidFill>
                <a:latin typeface="Raleway" pitchFamily="2" charset="77"/>
                <a:ea typeface="Linux Biolinum Keyboard O" panose="02000503000000000000" pitchFamily="2" charset="-79"/>
                <a:cs typeface="Arial" panose="020B0604020202020204" pitchFamily="34" charset="0"/>
              </a:rPr>
              <a:t>End-to-end Inference Latency (ms) </a:t>
            </a:r>
            <a:endParaRPr sz="1800" dirty="0">
              <a:solidFill>
                <a:schemeClr val="bg1"/>
              </a:solidFill>
              <a:latin typeface="Raleway" pitchFamily="2" charset="77"/>
              <a:ea typeface="Linux Biolinum Keyboard O" panose="02000503000000000000" pitchFamily="2" charset="-79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FBF3B6-73B5-06B1-DB10-09194E20177E}"/>
              </a:ext>
            </a:extLst>
          </p:cNvPr>
          <p:cNvGrpSpPr/>
          <p:nvPr/>
        </p:nvGrpSpPr>
        <p:grpSpPr>
          <a:xfrm>
            <a:off x="2508839" y="1181366"/>
            <a:ext cx="2288490" cy="1273445"/>
            <a:chOff x="2938266" y="1406055"/>
            <a:chExt cx="2288490" cy="1273445"/>
          </a:xfrm>
          <a:solidFill>
            <a:srgbClr val="BEE9CF"/>
          </a:solidFill>
        </p:grpSpPr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2956363-4F15-3542-84B0-B4FFE13EC7A7}"/>
                </a:ext>
              </a:extLst>
            </p:cNvPr>
            <p:cNvSpPr/>
            <p:nvPr/>
          </p:nvSpPr>
          <p:spPr>
            <a:xfrm rot="9470699">
              <a:off x="3235225" y="2058369"/>
              <a:ext cx="408075" cy="621131"/>
            </a:xfrm>
            <a:prstGeom prst="triangle">
              <a:avLst/>
            </a:prstGeom>
            <a:grpFill/>
            <a:ln>
              <a:solidFill>
                <a:srgbClr val="C8EA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0" name="Rounded Rectangular Callout 19">
              <a:extLst>
                <a:ext uri="{FF2B5EF4-FFF2-40B4-BE49-F238E27FC236}">
                  <a16:creationId xmlns:a16="http://schemas.microsoft.com/office/drawing/2014/main" id="{711FA8C3-8AD2-2A7C-5BCA-AAF5B4BC5560}"/>
                </a:ext>
              </a:extLst>
            </p:cNvPr>
            <p:cNvSpPr/>
            <p:nvPr/>
          </p:nvSpPr>
          <p:spPr>
            <a:xfrm>
              <a:off x="2938266" y="1406055"/>
              <a:ext cx="2288490" cy="853210"/>
            </a:xfrm>
            <a:prstGeom prst="wedgeRoundRectCallout">
              <a:avLst>
                <a:gd name="adj1" fmla="val -40100"/>
                <a:gd name="adj2" fmla="val 24126"/>
                <a:gd name="adj3" fmla="val 16667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Raleway" pitchFamily="2" charset="77"/>
                </a:rPr>
                <a:t>The tail is shifted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Raleway" pitchFamily="2" charset="77"/>
                </a:rPr>
                <a:t>from p80 to p98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4C48171-B4E6-8B1C-5619-2357C5019098}"/>
              </a:ext>
            </a:extLst>
          </p:cNvPr>
          <p:cNvGrpSpPr/>
          <p:nvPr/>
        </p:nvGrpSpPr>
        <p:grpSpPr>
          <a:xfrm>
            <a:off x="6207270" y="3378289"/>
            <a:ext cx="2386928" cy="2106345"/>
            <a:chOff x="6207270" y="3378289"/>
            <a:chExt cx="2386928" cy="2106345"/>
          </a:xfrm>
        </p:grpSpPr>
        <p:sp>
          <p:nvSpPr>
            <p:cNvPr id="2" name="Rectangular Callout 1">
              <a:extLst>
                <a:ext uri="{FF2B5EF4-FFF2-40B4-BE49-F238E27FC236}">
                  <a16:creationId xmlns:a16="http://schemas.microsoft.com/office/drawing/2014/main" id="{6C915380-A712-94A7-3B72-26640E8EB5B7}"/>
                </a:ext>
              </a:extLst>
            </p:cNvPr>
            <p:cNvSpPr/>
            <p:nvPr/>
          </p:nvSpPr>
          <p:spPr>
            <a:xfrm>
              <a:off x="6207270" y="5075856"/>
              <a:ext cx="2386928" cy="408778"/>
            </a:xfrm>
            <a:prstGeom prst="wedgeRectCallout">
              <a:avLst>
                <a:gd name="adj1" fmla="val -40082"/>
                <a:gd name="adj2" fmla="val 47792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i="1" dirty="0">
                  <a:solidFill>
                    <a:schemeClr val="bg1"/>
                  </a:solidFill>
                  <a:latin typeface="Raleway" pitchFamily="2" charset="77"/>
                </a:rPr>
                <a:t>“Small but powerful”</a:t>
              </a:r>
              <a:endParaRPr sz="1500" i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pic>
          <p:nvPicPr>
            <p:cNvPr id="5" name="Picture 2" descr="Yoda Star Wars #artwork white background simple background Derek Laufman  #1080P #wallpaper #hdwallpaper #d… | Star wars artwork, Star wars yoda,  Simple backgrounds">
              <a:extLst>
                <a:ext uri="{FF2B5EF4-FFF2-40B4-BE49-F238E27FC236}">
                  <a16:creationId xmlns:a16="http://schemas.microsoft.com/office/drawing/2014/main" id="{BBDFDAFB-B112-8273-8008-0C456D6852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63" t="13838" r="34659" b="11818"/>
            <a:stretch/>
          </p:blipFill>
          <p:spPr bwMode="auto">
            <a:xfrm>
              <a:off x="6748260" y="3378289"/>
              <a:ext cx="1304947" cy="1733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257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8BD6E-A57F-04F1-3073-160DDF95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E740AAF-4B88-45A7-287D-44189CE6EB00}"/>
              </a:ext>
            </a:extLst>
          </p:cNvPr>
          <p:cNvSpPr txBox="1">
            <a:spLocks/>
          </p:cNvSpPr>
          <p:nvPr/>
        </p:nvSpPr>
        <p:spPr>
          <a:xfrm>
            <a:off x="174171" y="228866"/>
            <a:ext cx="8860972" cy="85067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761992" rtl="0" eaLnBrk="1" latinLnBrk="0" hangingPunct="1">
              <a:spcBef>
                <a:spcPct val="0"/>
              </a:spcBef>
              <a:buNone/>
              <a:defRPr sz="3750" b="1" kern="1200" cap="none" spc="42" baseline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6D1B1F"/>
                </a:solidFill>
                <a:effectLst/>
                <a:latin typeface="Raleway" pitchFamily="2" charset="77"/>
                <a:ea typeface="+mj-ea"/>
                <a:cs typeface="Gill San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EVStore</a:t>
            </a:r>
            <a:r>
              <a:rPr lang="en-US" sz="2800" dirty="0"/>
              <a:t>: Data Life Cycle</a:t>
            </a:r>
            <a:endParaRPr lang="en-US" sz="26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8F9FA2B-6008-B561-4E91-357E09B52F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82275" y="1109734"/>
            <a:ext cx="4252098" cy="1185703"/>
          </a:xfrm>
        </p:spPr>
        <p:txBody>
          <a:bodyPr>
            <a:normAutofit/>
          </a:bodyPr>
          <a:lstStyle/>
          <a:p>
            <a:r>
              <a:rPr lang="en-US" sz="2000" b="1" dirty="0"/>
              <a:t>No duplicate </a:t>
            </a:r>
            <a:r>
              <a:rPr lang="en-US" sz="2000" dirty="0"/>
              <a:t>items</a:t>
            </a:r>
          </a:p>
          <a:p>
            <a:r>
              <a:rPr lang="en-US" sz="2000" b="1" dirty="0"/>
              <a:t>Minimize data trashing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F0D782A9-159A-B64B-9B94-7C3C321B6477}"/>
              </a:ext>
            </a:extLst>
          </p:cNvPr>
          <p:cNvSpPr/>
          <p:nvPr/>
        </p:nvSpPr>
        <p:spPr>
          <a:xfrm>
            <a:off x="505093" y="963482"/>
            <a:ext cx="1109487" cy="670540"/>
          </a:xfrm>
          <a:prstGeom prst="wedgeRoundRectCallout">
            <a:avLst>
              <a:gd name="adj1" fmla="val -31651"/>
              <a:gd name="adj2" fmla="val -197"/>
              <a:gd name="adj3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Raleway" pitchFamily="2" charset="77"/>
                <a:cs typeface="Gill Sans"/>
              </a:rPr>
              <a:t>Goal :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751FFE9-6C34-0E3B-9086-F46B5BF003E6}"/>
              </a:ext>
            </a:extLst>
          </p:cNvPr>
          <p:cNvGrpSpPr/>
          <p:nvPr/>
        </p:nvGrpSpPr>
        <p:grpSpPr>
          <a:xfrm>
            <a:off x="2868670" y="3266738"/>
            <a:ext cx="2274767" cy="873427"/>
            <a:chOff x="2868670" y="3266738"/>
            <a:chExt cx="2274767" cy="873427"/>
          </a:xfrm>
        </p:grpSpPr>
        <p:sp>
          <p:nvSpPr>
            <p:cNvPr id="70" name="Right Arrow 69">
              <a:extLst>
                <a:ext uri="{FF2B5EF4-FFF2-40B4-BE49-F238E27FC236}">
                  <a16:creationId xmlns:a16="http://schemas.microsoft.com/office/drawing/2014/main" id="{59F1C58B-3FE5-23E1-D053-536A683805A4}"/>
                </a:ext>
              </a:extLst>
            </p:cNvPr>
            <p:cNvSpPr/>
            <p:nvPr/>
          </p:nvSpPr>
          <p:spPr>
            <a:xfrm rot="5400000">
              <a:off x="3894122" y="3321710"/>
              <a:ext cx="246741" cy="136798"/>
            </a:xfrm>
            <a:prstGeom prst="rightArrow">
              <a:avLst>
                <a:gd name="adj1" fmla="val 42159"/>
                <a:gd name="adj2" fmla="val 76531"/>
              </a:avLst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6522EA-9744-9C31-433C-5CAA652F4D76}"/>
                </a:ext>
              </a:extLst>
            </p:cNvPr>
            <p:cNvSpPr/>
            <p:nvPr/>
          </p:nvSpPr>
          <p:spPr>
            <a:xfrm>
              <a:off x="2868670" y="3536632"/>
              <a:ext cx="2274767" cy="603533"/>
            </a:xfrm>
            <a:prstGeom prst="rect">
              <a:avLst/>
            </a:prstGeom>
            <a:solidFill>
              <a:srgbClr val="239D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Raleway" pitchFamily="2" charset="77"/>
                </a:rPr>
                <a:t>L2</a:t>
              </a:r>
              <a:endParaRPr sz="2400" b="1" dirty="0">
                <a:latin typeface="Raleway" pitchFamily="2" charset="77"/>
              </a:endParaRPr>
            </a:p>
          </p:txBody>
        </p:sp>
      </p:grpSp>
      <p:pic>
        <p:nvPicPr>
          <p:cNvPr id="9228" name="Picture 12" descr="Free File SVG, PNG Icon, Symbol. Download Image.">
            <a:extLst>
              <a:ext uri="{FF2B5EF4-FFF2-40B4-BE49-F238E27FC236}">
                <a16:creationId xmlns:a16="http://schemas.microsoft.com/office/drawing/2014/main" id="{D982A8BA-BB62-03BB-F4AE-4A28689F2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24" y="335627"/>
            <a:ext cx="57429" cy="5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E95DED6C-B242-50D3-FE86-4F3CA2628FDA}"/>
              </a:ext>
            </a:extLst>
          </p:cNvPr>
          <p:cNvGrpSpPr/>
          <p:nvPr/>
        </p:nvGrpSpPr>
        <p:grpSpPr>
          <a:xfrm>
            <a:off x="643469" y="2193816"/>
            <a:ext cx="3098872" cy="612747"/>
            <a:chOff x="643469" y="2193816"/>
            <a:chExt cx="3098872" cy="612747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9E64F54-5CCF-F933-C891-1D28563A8CF1}"/>
                </a:ext>
              </a:extLst>
            </p:cNvPr>
            <p:cNvSpPr/>
            <p:nvPr/>
          </p:nvSpPr>
          <p:spPr>
            <a:xfrm>
              <a:off x="643469" y="2193816"/>
              <a:ext cx="2274767" cy="603533"/>
            </a:xfrm>
            <a:prstGeom prst="rect">
              <a:avLst/>
            </a:prstGeom>
            <a:solidFill>
              <a:srgbClr val="304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Raleway" pitchFamily="2" charset="77"/>
                </a:rPr>
                <a:t>L1</a:t>
              </a:r>
              <a:endParaRPr sz="2400" b="1" dirty="0">
                <a:latin typeface="Raleway" pitchFamily="2" charset="77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0A59DB4-02E1-DD82-5663-96FD65D7A3B0}"/>
                </a:ext>
              </a:extLst>
            </p:cNvPr>
            <p:cNvGrpSpPr/>
            <p:nvPr/>
          </p:nvGrpSpPr>
          <p:grpSpPr>
            <a:xfrm>
              <a:off x="2924624" y="2203029"/>
              <a:ext cx="817717" cy="603534"/>
              <a:chOff x="6121173" y="4128455"/>
              <a:chExt cx="677434" cy="499995"/>
            </a:xfrm>
          </p:grpSpPr>
          <p:pic>
            <p:nvPicPr>
              <p:cNvPr id="9236" name="Picture 20" descr="Trash Icon Outline - Icon Shop - Download free icons for commercial use">
                <a:extLst>
                  <a:ext uri="{FF2B5EF4-FFF2-40B4-BE49-F238E27FC236}">
                    <a16:creationId xmlns:a16="http://schemas.microsoft.com/office/drawing/2014/main" id="{02C01AF3-BCE2-8D26-9559-85F3E0F9B1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1173" y="4128455"/>
                <a:ext cx="499995" cy="499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6" descr="File and document icon (png symbol) black">
                <a:extLst>
                  <a:ext uri="{FF2B5EF4-FFF2-40B4-BE49-F238E27FC236}">
                    <a16:creationId xmlns:a16="http://schemas.microsoft.com/office/drawing/2014/main" id="{C7F47702-8A86-1481-688E-8962815CE9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3729" y="4201013"/>
                <a:ext cx="354878" cy="3548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BCD1BD9-5F47-6706-02F7-A301FF70E524}"/>
              </a:ext>
            </a:extLst>
          </p:cNvPr>
          <p:cNvGrpSpPr/>
          <p:nvPr/>
        </p:nvGrpSpPr>
        <p:grpSpPr>
          <a:xfrm>
            <a:off x="3498055" y="2530649"/>
            <a:ext cx="3384901" cy="744734"/>
            <a:chOff x="3498055" y="2530649"/>
            <a:chExt cx="3384901" cy="744734"/>
          </a:xfrm>
        </p:grpSpPr>
        <p:sp>
          <p:nvSpPr>
            <p:cNvPr id="19" name="Rounded Rectangular Callout 18">
              <a:extLst>
                <a:ext uri="{FF2B5EF4-FFF2-40B4-BE49-F238E27FC236}">
                  <a16:creationId xmlns:a16="http://schemas.microsoft.com/office/drawing/2014/main" id="{89C9ABBF-D43E-6035-B192-CF37F373204C}"/>
                </a:ext>
              </a:extLst>
            </p:cNvPr>
            <p:cNvSpPr/>
            <p:nvPr/>
          </p:nvSpPr>
          <p:spPr>
            <a:xfrm>
              <a:off x="4412646" y="2784286"/>
              <a:ext cx="2470310" cy="398193"/>
            </a:xfrm>
            <a:prstGeom prst="wedgeRoundRectCallout">
              <a:avLst>
                <a:gd name="adj1" fmla="val -59293"/>
                <a:gd name="adj2" fmla="val 15868"/>
                <a:gd name="adj3" fmla="val 16667"/>
              </a:avLst>
            </a:prstGeom>
            <a:solidFill>
              <a:srgbClr val="BEEA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Raleway" pitchFamily="2" charset="77"/>
                </a:rPr>
                <a:t>Reduce data precision</a:t>
              </a:r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4B9F56C6-B59F-0B27-A197-678D612EEAAA}"/>
                </a:ext>
              </a:extLst>
            </p:cNvPr>
            <p:cNvSpPr/>
            <p:nvPr/>
          </p:nvSpPr>
          <p:spPr>
            <a:xfrm>
              <a:off x="3498055" y="2530649"/>
              <a:ext cx="533400" cy="533400"/>
            </a:xfrm>
            <a:prstGeom prst="arc">
              <a:avLst/>
            </a:prstGeom>
            <a:ln w="38100">
              <a:solidFill>
                <a:schemeClr val="tx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7E751BA-669F-BC44-F6D6-B6C3D241B537}"/>
                </a:ext>
              </a:extLst>
            </p:cNvPr>
            <p:cNvGrpSpPr/>
            <p:nvPr/>
          </p:nvGrpSpPr>
          <p:grpSpPr>
            <a:xfrm>
              <a:off x="3769266" y="2748076"/>
              <a:ext cx="486095" cy="527307"/>
              <a:chOff x="3837002" y="2908949"/>
              <a:chExt cx="486095" cy="527307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A294467-CB28-6D85-C4B1-E72BB8642388}"/>
                  </a:ext>
                </a:extLst>
              </p:cNvPr>
              <p:cNvGrpSpPr/>
              <p:nvPr/>
            </p:nvGrpSpPr>
            <p:grpSpPr>
              <a:xfrm>
                <a:off x="3837002" y="2908949"/>
                <a:ext cx="486095" cy="527307"/>
                <a:chOff x="5981701" y="1964267"/>
                <a:chExt cx="708493" cy="768560"/>
              </a:xfrm>
            </p:grpSpPr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9A300A08-A719-4219-5F5F-009B407333AF}"/>
                    </a:ext>
                  </a:extLst>
                </p:cNvPr>
                <p:cNvCxnSpPr/>
                <p:nvPr/>
              </p:nvCxnSpPr>
              <p:spPr>
                <a:xfrm>
                  <a:off x="5981701" y="1964267"/>
                  <a:ext cx="239623" cy="23962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73489870-B809-0E5F-5536-45153D19EF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50571" y="1964267"/>
                  <a:ext cx="239623" cy="23962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6735811F-9434-6347-7710-0C78B0078D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81701" y="2493204"/>
                  <a:ext cx="239623" cy="23962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5A00935D-BFCF-042A-0137-765FC190C2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450571" y="2493204"/>
                  <a:ext cx="239623" cy="23962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0" name="Picture 16" descr="File and document icon (png symbol) black">
                <a:extLst>
                  <a:ext uri="{FF2B5EF4-FFF2-40B4-BE49-F238E27FC236}">
                    <a16:creationId xmlns:a16="http://schemas.microsoft.com/office/drawing/2014/main" id="{9E98308B-8ED8-8413-2587-1336B2571D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2108" y="3079571"/>
                <a:ext cx="196843" cy="1968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842332E-D227-BF66-4262-9A494EB1714B}"/>
              </a:ext>
            </a:extLst>
          </p:cNvPr>
          <p:cNvGrpSpPr/>
          <p:nvPr/>
        </p:nvGrpSpPr>
        <p:grpSpPr>
          <a:xfrm>
            <a:off x="5742355" y="4527208"/>
            <a:ext cx="756209" cy="862660"/>
            <a:chOff x="5742355" y="4527208"/>
            <a:chExt cx="756209" cy="86266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87F707F-20CF-FD6D-E9BE-C7B6DD8D8F42}"/>
                </a:ext>
              </a:extLst>
            </p:cNvPr>
            <p:cNvSpPr/>
            <p:nvPr/>
          </p:nvSpPr>
          <p:spPr>
            <a:xfrm>
              <a:off x="5742355" y="4786335"/>
              <a:ext cx="756209" cy="603533"/>
            </a:xfrm>
            <a:prstGeom prst="rect">
              <a:avLst/>
            </a:prstGeom>
            <a:solidFill>
              <a:srgbClr val="19C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Raleway" pitchFamily="2" charset="77"/>
                </a:rPr>
                <a:t>L3</a:t>
              </a:r>
              <a:endParaRPr sz="2400" b="1" dirty="0">
                <a:latin typeface="Raleway" pitchFamily="2" charset="77"/>
              </a:endParaRPr>
            </a:p>
          </p:txBody>
        </p:sp>
        <p:sp>
          <p:nvSpPr>
            <p:cNvPr id="52" name="Right Arrow 51">
              <a:extLst>
                <a:ext uri="{FF2B5EF4-FFF2-40B4-BE49-F238E27FC236}">
                  <a16:creationId xmlns:a16="http://schemas.microsoft.com/office/drawing/2014/main" id="{2AB14D1F-FCF5-5245-5CC3-1D8C58B42590}"/>
                </a:ext>
              </a:extLst>
            </p:cNvPr>
            <p:cNvSpPr/>
            <p:nvPr/>
          </p:nvSpPr>
          <p:spPr>
            <a:xfrm rot="5400000">
              <a:off x="5971689" y="4582180"/>
              <a:ext cx="246741" cy="136798"/>
            </a:xfrm>
            <a:prstGeom prst="rightArrow">
              <a:avLst>
                <a:gd name="adj1" fmla="val 42159"/>
                <a:gd name="adj2" fmla="val 76531"/>
              </a:avLst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C8D74D3-B3C2-EB7B-3F1B-A24A5C7171F7}"/>
              </a:ext>
            </a:extLst>
          </p:cNvPr>
          <p:cNvGrpSpPr/>
          <p:nvPr/>
        </p:nvGrpSpPr>
        <p:grpSpPr>
          <a:xfrm>
            <a:off x="5143446" y="3536632"/>
            <a:ext cx="3409760" cy="948928"/>
            <a:chOff x="5143446" y="3536632"/>
            <a:chExt cx="3409760" cy="94892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D0F0B1B-E926-39DD-70A1-9155D5EE858B}"/>
                </a:ext>
              </a:extLst>
            </p:cNvPr>
            <p:cNvGrpSpPr/>
            <p:nvPr/>
          </p:nvGrpSpPr>
          <p:grpSpPr>
            <a:xfrm>
              <a:off x="5143446" y="3536632"/>
              <a:ext cx="698876" cy="603534"/>
              <a:chOff x="6121173" y="4128455"/>
              <a:chExt cx="578980" cy="499995"/>
            </a:xfrm>
          </p:grpSpPr>
          <p:pic>
            <p:nvPicPr>
              <p:cNvPr id="36" name="Picture 20" descr="Trash Icon Outline - Icon Shop - Download free icons for commercial use">
                <a:extLst>
                  <a:ext uri="{FF2B5EF4-FFF2-40B4-BE49-F238E27FC236}">
                    <a16:creationId xmlns:a16="http://schemas.microsoft.com/office/drawing/2014/main" id="{7A4F595B-F918-6B7B-720E-585F93F25A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1173" y="4128455"/>
                <a:ext cx="499995" cy="499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6" descr="File and document icon (png symbol) black">
                <a:extLst>
                  <a:ext uri="{FF2B5EF4-FFF2-40B4-BE49-F238E27FC236}">
                    <a16:creationId xmlns:a16="http://schemas.microsoft.com/office/drawing/2014/main" id="{77A862D7-FAD4-665F-26FD-121E54AF16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9207" y="4370374"/>
                <a:ext cx="220946" cy="2209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Rounded Rectangular Callout 42">
              <a:extLst>
                <a:ext uri="{FF2B5EF4-FFF2-40B4-BE49-F238E27FC236}">
                  <a16:creationId xmlns:a16="http://schemas.microsoft.com/office/drawing/2014/main" id="{E6D61E17-D6FF-A747-2F2B-4DF188CFD580}"/>
                </a:ext>
              </a:extLst>
            </p:cNvPr>
            <p:cNvSpPr/>
            <p:nvPr/>
          </p:nvSpPr>
          <p:spPr>
            <a:xfrm>
              <a:off x="6431461" y="3994320"/>
              <a:ext cx="2121745" cy="398193"/>
            </a:xfrm>
            <a:prstGeom prst="wedgeRoundRectCallout">
              <a:avLst>
                <a:gd name="adj1" fmla="val -59866"/>
                <a:gd name="adj2" fmla="val 22247"/>
                <a:gd name="adj3" fmla="val 16667"/>
              </a:avLst>
            </a:prstGeom>
            <a:solidFill>
              <a:srgbClr val="BEEA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Raleway" pitchFamily="2" charset="77"/>
                </a:rPr>
                <a:t>Only store the key</a:t>
              </a:r>
            </a:p>
          </p:txBody>
        </p: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AEEB5885-FA1C-D4DA-3E84-59160DF01815}"/>
                </a:ext>
              </a:extLst>
            </p:cNvPr>
            <p:cNvSpPr/>
            <p:nvPr/>
          </p:nvSpPr>
          <p:spPr>
            <a:xfrm>
              <a:off x="5575622" y="3850388"/>
              <a:ext cx="533400" cy="533400"/>
            </a:xfrm>
            <a:prstGeom prst="arc">
              <a:avLst/>
            </a:prstGeom>
            <a:ln w="38100">
              <a:solidFill>
                <a:schemeClr val="tx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9240" name="Picture 24" descr="Door key - Free security icons">
              <a:extLst>
                <a:ext uri="{FF2B5EF4-FFF2-40B4-BE49-F238E27FC236}">
                  <a16:creationId xmlns:a16="http://schemas.microsoft.com/office/drawing/2014/main" id="{122DE57A-F1BF-9A0E-E88A-764B8BABF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74329">
              <a:off x="5877121" y="4113472"/>
              <a:ext cx="372088" cy="37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1A1BCA0-B797-1830-CDB3-48AF172C13DB}"/>
              </a:ext>
            </a:extLst>
          </p:cNvPr>
          <p:cNvGrpSpPr/>
          <p:nvPr/>
        </p:nvGrpSpPr>
        <p:grpSpPr>
          <a:xfrm>
            <a:off x="1640761" y="2806561"/>
            <a:ext cx="4074238" cy="2417371"/>
            <a:chOff x="1640761" y="2806561"/>
            <a:chExt cx="4074238" cy="2417371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9E5AA716-F5D5-E89C-0531-E49BFCFAAE70}"/>
                </a:ext>
              </a:extLst>
            </p:cNvPr>
            <p:cNvSpPr/>
            <p:nvPr/>
          </p:nvSpPr>
          <p:spPr>
            <a:xfrm>
              <a:off x="4031455" y="4138101"/>
              <a:ext cx="1682167" cy="1060436"/>
            </a:xfrm>
            <a:custGeom>
              <a:avLst/>
              <a:gdLst>
                <a:gd name="connsiteX0" fmla="*/ 1380067 w 1380067"/>
                <a:gd name="connsiteY0" fmla="*/ 829733 h 829733"/>
                <a:gd name="connsiteX1" fmla="*/ 364067 w 1380067"/>
                <a:gd name="connsiteY1" fmla="*/ 660400 h 829733"/>
                <a:gd name="connsiteX2" fmla="*/ 0 w 1380067"/>
                <a:gd name="connsiteY2" fmla="*/ 0 h 82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0067" h="829733">
                  <a:moveTo>
                    <a:pt x="1380067" y="829733"/>
                  </a:moveTo>
                  <a:cubicBezTo>
                    <a:pt x="987072" y="814211"/>
                    <a:pt x="594078" y="798689"/>
                    <a:pt x="364067" y="660400"/>
                  </a:cubicBezTo>
                  <a:cubicBezTo>
                    <a:pt x="134056" y="522111"/>
                    <a:pt x="67028" y="261055"/>
                    <a:pt x="0" y="0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82EC25E-5B53-378B-B609-0E91CE6EC77C}"/>
                </a:ext>
              </a:extLst>
            </p:cNvPr>
            <p:cNvSpPr/>
            <p:nvPr/>
          </p:nvSpPr>
          <p:spPr>
            <a:xfrm>
              <a:off x="1738124" y="2806561"/>
              <a:ext cx="3976875" cy="2417371"/>
            </a:xfrm>
            <a:custGeom>
              <a:avLst/>
              <a:gdLst>
                <a:gd name="connsiteX0" fmla="*/ 1380067 w 1380067"/>
                <a:gd name="connsiteY0" fmla="*/ 829733 h 829733"/>
                <a:gd name="connsiteX1" fmla="*/ 364067 w 1380067"/>
                <a:gd name="connsiteY1" fmla="*/ 660400 h 829733"/>
                <a:gd name="connsiteX2" fmla="*/ 0 w 1380067"/>
                <a:gd name="connsiteY2" fmla="*/ 0 h 82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0067" h="829733">
                  <a:moveTo>
                    <a:pt x="1380067" y="829733"/>
                  </a:moveTo>
                  <a:cubicBezTo>
                    <a:pt x="987072" y="814211"/>
                    <a:pt x="594078" y="798689"/>
                    <a:pt x="364067" y="660400"/>
                  </a:cubicBezTo>
                  <a:cubicBezTo>
                    <a:pt x="134056" y="522111"/>
                    <a:pt x="67028" y="261055"/>
                    <a:pt x="0" y="0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9242" name="Picture 26">
              <a:extLst>
                <a:ext uri="{FF2B5EF4-FFF2-40B4-BE49-F238E27FC236}">
                  <a16:creationId xmlns:a16="http://schemas.microsoft.com/office/drawing/2014/main" id="{2084D23E-2942-C614-4056-FF8480660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54610">
              <a:off x="1640761" y="3001681"/>
              <a:ext cx="439600" cy="43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6">
              <a:extLst>
                <a:ext uri="{FF2B5EF4-FFF2-40B4-BE49-F238E27FC236}">
                  <a16:creationId xmlns:a16="http://schemas.microsoft.com/office/drawing/2014/main" id="{0EC466EF-A4DA-0C4D-B079-DE7F290C08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54610">
              <a:off x="3913247" y="4317335"/>
              <a:ext cx="439600" cy="43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365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1746F1-0A0A-0A34-C095-9DB816B4E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B06EA-1D9C-81A6-56F9-AA81AD3A451E}"/>
              </a:ext>
            </a:extLst>
          </p:cNvPr>
          <p:cNvGrpSpPr/>
          <p:nvPr/>
        </p:nvGrpSpPr>
        <p:grpSpPr>
          <a:xfrm>
            <a:off x="1814806" y="870916"/>
            <a:ext cx="5485812" cy="2702025"/>
            <a:chOff x="1814805" y="943548"/>
            <a:chExt cx="5485812" cy="2702025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B1F50C76-635B-2B7A-D6B3-69B63E9902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67" t="10828" b="31514"/>
            <a:stretch/>
          </p:blipFill>
          <p:spPr bwMode="auto">
            <a:xfrm>
              <a:off x="1843380" y="943548"/>
              <a:ext cx="5457237" cy="270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C914B570-9B0E-2E20-DAB9-CBC0F8CEED9E}"/>
                </a:ext>
              </a:extLst>
            </p:cNvPr>
            <p:cNvSpPr txBox="1">
              <a:spLocks/>
            </p:cNvSpPr>
            <p:nvPr/>
          </p:nvSpPr>
          <p:spPr>
            <a:xfrm>
              <a:off x="1814805" y="1619948"/>
              <a:ext cx="5457237" cy="1097280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Autofit/>
            </a:bodyPr>
            <a:lstStyle>
              <a:lvl1pPr algn="l" defTabSz="761992" rtl="0" eaLnBrk="1" latinLnBrk="0" hangingPunct="1">
                <a:spcBef>
                  <a:spcPct val="0"/>
                </a:spcBef>
                <a:buNone/>
                <a:defRPr sz="3750" b="1" kern="1200" cap="none" spc="42" baseline="0">
                  <a:ln w="12700" cmpd="sng">
                    <a:solidFill>
                      <a:schemeClr val="bg1"/>
                    </a:solidFill>
                    <a:prstDash val="solid"/>
                  </a:ln>
                  <a:solidFill>
                    <a:srgbClr val="6D1B1F"/>
                  </a:solidFill>
                  <a:effectLst/>
                  <a:latin typeface="Raleway" pitchFamily="2" charset="77"/>
                  <a:ea typeface="+mj-ea"/>
                  <a:cs typeface="Gill San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n-US" sz="5400" dirty="0">
                  <a:solidFill>
                    <a:schemeClr val="tx1"/>
                  </a:solidFill>
                </a:rPr>
                <a:t>VANC    UVER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3F7334D-7318-9101-9923-A215A89CE5E6}"/>
              </a:ext>
            </a:extLst>
          </p:cNvPr>
          <p:cNvSpPr/>
          <p:nvPr/>
        </p:nvSpPr>
        <p:spPr>
          <a:xfrm>
            <a:off x="-20056" y="-28088"/>
            <a:ext cx="9164056" cy="4944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60" name="Picture 12" descr="Play Red Button transparent PNG - StickPNG">
            <a:extLst>
              <a:ext uri="{FF2B5EF4-FFF2-40B4-BE49-F238E27FC236}">
                <a16:creationId xmlns:a16="http://schemas.microsoft.com/office/drawing/2014/main" id="{1484B59B-EEC6-3FF5-C78D-B5D963EF0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84" y="1771181"/>
            <a:ext cx="749432" cy="74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96C7BDD-4908-FB97-8377-9C7A2B81ACFC}"/>
              </a:ext>
            </a:extLst>
          </p:cNvPr>
          <p:cNvGrpSpPr/>
          <p:nvPr/>
        </p:nvGrpSpPr>
        <p:grpSpPr>
          <a:xfrm>
            <a:off x="390578" y="3978455"/>
            <a:ext cx="4426711" cy="1248729"/>
            <a:chOff x="176087" y="3978455"/>
            <a:chExt cx="4426711" cy="124872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B345123-22B9-6965-F9E8-B37490918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6087" y="3981039"/>
              <a:ext cx="2165511" cy="124077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4056082-E8F9-2412-53D6-DC3DE3ECD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43612" y="3983820"/>
              <a:ext cx="2152862" cy="124336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35724C4-20D6-7B32-64AB-0EA56470165B}"/>
                </a:ext>
              </a:extLst>
            </p:cNvPr>
            <p:cNvSpPr/>
            <p:nvPr/>
          </p:nvSpPr>
          <p:spPr>
            <a:xfrm>
              <a:off x="176087" y="3978455"/>
              <a:ext cx="2165511" cy="1243363"/>
            </a:xfrm>
            <a:prstGeom prst="rect">
              <a:avLst/>
            </a:prstGeom>
            <a:noFill/>
            <a:ln w="57150">
              <a:solidFill>
                <a:srgbClr val="01FF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2EC0E94-41A0-6011-ED30-47124B4DC3FB}"/>
                </a:ext>
              </a:extLst>
            </p:cNvPr>
            <p:cNvSpPr/>
            <p:nvPr/>
          </p:nvSpPr>
          <p:spPr>
            <a:xfrm>
              <a:off x="2437287" y="3978455"/>
              <a:ext cx="2165511" cy="1243363"/>
            </a:xfrm>
            <a:prstGeom prst="rect">
              <a:avLst/>
            </a:prstGeom>
            <a:noFill/>
            <a:ln w="57150">
              <a:solidFill>
                <a:srgbClr val="01FF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3E36805-7A63-4E8D-8B0C-93D548593952}"/>
              </a:ext>
            </a:extLst>
          </p:cNvPr>
          <p:cNvGrpSpPr/>
          <p:nvPr/>
        </p:nvGrpSpPr>
        <p:grpSpPr>
          <a:xfrm>
            <a:off x="5114844" y="3897629"/>
            <a:ext cx="3542021" cy="1578452"/>
            <a:chOff x="5114844" y="3897629"/>
            <a:chExt cx="3542021" cy="157845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2D4442-A042-36B7-4063-A36BC713B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14844" y="3897630"/>
              <a:ext cx="1725255" cy="10027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A935200-B3F4-DF63-7BFD-B45F0738E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49704" y="3897629"/>
              <a:ext cx="1707161" cy="1002765"/>
            </a:xfrm>
            <a:prstGeom prst="rect">
              <a:avLst/>
            </a:prstGeom>
          </p:spPr>
        </p:pic>
        <p:pic>
          <p:nvPicPr>
            <p:cNvPr id="2066" name="Picture 18" descr="Recommended Icon">
              <a:extLst>
                <a:ext uri="{FF2B5EF4-FFF2-40B4-BE49-F238E27FC236}">
                  <a16:creationId xmlns:a16="http://schemas.microsoft.com/office/drawing/2014/main" id="{C673E25B-757D-B472-4BF3-4E26B41FAC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7388" b="77813" l="12462" r="85923">
                          <a14:foregroundMark x1="52692" y1="19197" x2="39769" y2="19355"/>
                          <a14:foregroundMark x1="50385" y1="17388" x2="46308" y2="18961"/>
                          <a14:foregroundMark x1="39385" y1="17939" x2="40154" y2="21558"/>
                          <a14:foregroundMark x1="39000" y1="17388" x2="39000" y2="20535"/>
                          <a14:foregroundMark x1="19462" y1="46420" x2="28154" y2="46656"/>
                          <a14:foregroundMark x1="28154" y1="46656" x2="82615" y2="45240"/>
                          <a14:foregroundMark x1="82615" y1="45240" x2="82077" y2="45633"/>
                          <a14:foregroundMark x1="74154" y1="41070" x2="73923" y2="49961"/>
                          <a14:foregroundMark x1="73923" y1="49961" x2="68769" y2="44217"/>
                          <a14:foregroundMark x1="72000" y1="42093" x2="66769" y2="60031"/>
                          <a14:foregroundMark x1="66769" y1="60031" x2="66769" y2="60425"/>
                          <a14:foregroundMark x1="65231" y1="63808" x2="47923" y2="63965"/>
                          <a14:foregroundMark x1="47923" y1="63965" x2="37615" y2="60031"/>
                          <a14:foregroundMark x1="60462" y1="61605" x2="56154" y2="61448"/>
                          <a14:foregroundMark x1="31077" y1="42486" x2="31154" y2="59402"/>
                          <a14:foregroundMark x1="31154" y1="59402" x2="38231" y2="65539"/>
                          <a14:foregroundMark x1="38231" y1="65539" x2="47308" y2="68529"/>
                          <a14:foregroundMark x1="47308" y1="68529" x2="56538" y2="68529"/>
                          <a14:foregroundMark x1="56538" y1="68529" x2="61769" y2="65618"/>
                          <a14:foregroundMark x1="42692" y1="75688" x2="51538" y2="75531"/>
                          <a14:foregroundMark x1="51538" y1="75531" x2="54846" y2="76239"/>
                          <a14:foregroundMark x1="21769" y1="49567" x2="57385" y2="49803"/>
                          <a14:foregroundMark x1="57385" y1="49803" x2="72769" y2="49174"/>
                          <a14:foregroundMark x1="20846" y1="45004" x2="70615" y2="39496"/>
                          <a14:foregroundMark x1="70615" y1="39496" x2="73385" y2="40283"/>
                          <a14:foregroundMark x1="76615" y1="50590" x2="75692" y2="43273"/>
                          <a14:foregroundMark x1="77231" y1="47050" x2="70846" y2="50983"/>
                          <a14:foregroundMark x1="62385" y1="44611" x2="26538" y2="43824"/>
                          <a14:foregroundMark x1="26538" y1="43824" x2="26231" y2="43430"/>
                          <a14:foregroundMark x1="58846" y1="41463" x2="37615" y2="46420"/>
                          <a14:foregroundMark x1="37615" y1="46420" x2="26846" y2="50747"/>
                          <a14:foregroundMark x1="12538" y1="39339" x2="16385" y2="39890"/>
                          <a14:foregroundMark x1="47692" y1="77813" x2="47692" y2="72699"/>
                          <a14:foregroundMark x1="68154" y1="37372" x2="38846" y2="32415"/>
                          <a14:foregroundMark x1="38846" y1="32415" x2="35692" y2="32809"/>
                          <a14:foregroundMark x1="30462" y1="35169" x2="41846" y2="24705"/>
                          <a14:foregroundMark x1="41846" y1="24705" x2="43462" y2="23918"/>
                          <a14:foregroundMark x1="47308" y1="32415" x2="56077" y2="32415"/>
                          <a14:foregroundMark x1="56077" y1="32415" x2="59077" y2="35956"/>
                          <a14:foregroundMark x1="85923" y1="39103" x2="82231" y2="39732"/>
                          <a14:foregroundMark x1="85923" y1="55468" x2="83231" y2="53895"/>
                          <a14:foregroundMark x1="46154" y1="66404" x2="55385" y2="50983"/>
                          <a14:foregroundMark x1="58308" y1="37766" x2="57385" y2="28088"/>
                          <a14:foregroundMark x1="57385" y1="28088" x2="56000" y2="24469"/>
                          <a14:foregroundMark x1="68154" y1="36507" x2="59692" y2="258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6" t="13432" r="5967" b="18025"/>
            <a:stretch/>
          </p:blipFill>
          <p:spPr bwMode="auto">
            <a:xfrm>
              <a:off x="5371206" y="4473316"/>
              <a:ext cx="1307715" cy="1002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8" descr="Recommended Icon">
              <a:extLst>
                <a:ext uri="{FF2B5EF4-FFF2-40B4-BE49-F238E27FC236}">
                  <a16:creationId xmlns:a16="http://schemas.microsoft.com/office/drawing/2014/main" id="{D5ADC5DC-CAC2-B145-63D1-8E8DA515F0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388" b="77813" l="12462" r="85923">
                          <a14:foregroundMark x1="52692" y1="19197" x2="39769" y2="19355"/>
                          <a14:foregroundMark x1="50385" y1="17388" x2="46308" y2="18961"/>
                          <a14:foregroundMark x1="39385" y1="17939" x2="40154" y2="21558"/>
                          <a14:foregroundMark x1="39000" y1="17388" x2="39000" y2="20535"/>
                          <a14:foregroundMark x1="19462" y1="46420" x2="28154" y2="46656"/>
                          <a14:foregroundMark x1="28154" y1="46656" x2="82615" y2="45240"/>
                          <a14:foregroundMark x1="82615" y1="45240" x2="82077" y2="45633"/>
                          <a14:foregroundMark x1="74154" y1="41070" x2="73923" y2="49961"/>
                          <a14:foregroundMark x1="73923" y1="49961" x2="68769" y2="44217"/>
                          <a14:foregroundMark x1="72000" y1="42093" x2="66769" y2="60031"/>
                          <a14:foregroundMark x1="66769" y1="60031" x2="66769" y2="60425"/>
                          <a14:foregroundMark x1="65231" y1="63808" x2="47923" y2="63965"/>
                          <a14:foregroundMark x1="47923" y1="63965" x2="37615" y2="60031"/>
                          <a14:foregroundMark x1="60462" y1="61605" x2="56154" y2="61448"/>
                          <a14:foregroundMark x1="31077" y1="42486" x2="31154" y2="59402"/>
                          <a14:foregroundMark x1="31154" y1="59402" x2="38231" y2="65539"/>
                          <a14:foregroundMark x1="38231" y1="65539" x2="47308" y2="68529"/>
                          <a14:foregroundMark x1="47308" y1="68529" x2="56538" y2="68529"/>
                          <a14:foregroundMark x1="56538" y1="68529" x2="61769" y2="65618"/>
                          <a14:foregroundMark x1="42692" y1="75688" x2="51538" y2="75531"/>
                          <a14:foregroundMark x1="51538" y1="75531" x2="54846" y2="76239"/>
                          <a14:foregroundMark x1="21769" y1="49567" x2="57385" y2="49803"/>
                          <a14:foregroundMark x1="57385" y1="49803" x2="72769" y2="49174"/>
                          <a14:foregroundMark x1="20846" y1="45004" x2="70615" y2="39496"/>
                          <a14:foregroundMark x1="70615" y1="39496" x2="73385" y2="40283"/>
                          <a14:foregroundMark x1="76615" y1="50590" x2="75692" y2="43273"/>
                          <a14:foregroundMark x1="77231" y1="47050" x2="70846" y2="50983"/>
                          <a14:foregroundMark x1="62385" y1="44611" x2="26538" y2="43824"/>
                          <a14:foregroundMark x1="26538" y1="43824" x2="26231" y2="43430"/>
                          <a14:foregroundMark x1="58846" y1="41463" x2="37615" y2="46420"/>
                          <a14:foregroundMark x1="37615" y1="46420" x2="26846" y2="50747"/>
                          <a14:foregroundMark x1="12538" y1="39339" x2="16385" y2="39890"/>
                          <a14:foregroundMark x1="47692" y1="77813" x2="47692" y2="72699"/>
                          <a14:foregroundMark x1="68154" y1="37372" x2="38846" y2="32415"/>
                          <a14:foregroundMark x1="38846" y1="32415" x2="35692" y2="32809"/>
                          <a14:foregroundMark x1="30462" y1="35169" x2="41846" y2="24705"/>
                          <a14:foregroundMark x1="41846" y1="24705" x2="43462" y2="23918"/>
                          <a14:foregroundMark x1="47308" y1="32415" x2="56077" y2="32415"/>
                          <a14:foregroundMark x1="56077" y1="32415" x2="59077" y2="35956"/>
                          <a14:foregroundMark x1="85923" y1="39103" x2="82231" y2="39732"/>
                          <a14:foregroundMark x1="85923" y1="55468" x2="83231" y2="53895"/>
                          <a14:foregroundMark x1="46154" y1="66404" x2="55385" y2="50983"/>
                          <a14:foregroundMark x1="58308" y1="37766" x2="57385" y2="28088"/>
                          <a14:foregroundMark x1="57385" y1="28088" x2="56000" y2="24469"/>
                          <a14:foregroundMark x1="68154" y1="36507" x2="59692" y2="258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6" t="13432" r="5967" b="18025"/>
            <a:stretch/>
          </p:blipFill>
          <p:spPr bwMode="auto">
            <a:xfrm>
              <a:off x="7153815" y="4473316"/>
              <a:ext cx="1307715" cy="1002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07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2472FC-FE74-E147-270A-513AC1C2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9CBC4-389B-F905-8328-48643833B4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7142" y="724830"/>
            <a:ext cx="8208306" cy="4557048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Background &amp; Motivation</a:t>
            </a:r>
          </a:p>
          <a:p>
            <a:pPr>
              <a:buClr>
                <a:schemeClr val="bg1"/>
              </a:buClr>
            </a:pP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EVStore Overview</a:t>
            </a:r>
          </a:p>
          <a:p>
            <a:pPr>
              <a:buClr>
                <a:schemeClr val="bg1"/>
              </a:buClr>
            </a:pP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EVStore Design</a:t>
            </a:r>
          </a:p>
          <a:p>
            <a:pPr lvl="1">
              <a:buClr>
                <a:schemeClr val="bg1"/>
              </a:buClr>
            </a:pPr>
            <a:r>
              <a:rPr lang="en-US" b="1" dirty="0" err="1">
                <a:solidFill>
                  <a:schemeClr val="tx1">
                    <a:lumMod val="75000"/>
                  </a:schemeClr>
                </a:solidFill>
              </a:rPr>
              <a:t>EVCache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: Groupability-aware caching</a:t>
            </a:r>
          </a:p>
          <a:p>
            <a:pPr lvl="1">
              <a:buClr>
                <a:schemeClr val="bg1"/>
              </a:buClr>
            </a:pPr>
            <a:r>
              <a:rPr lang="en-US" b="1" dirty="0" err="1">
                <a:solidFill>
                  <a:schemeClr val="tx1">
                    <a:lumMod val="75000"/>
                  </a:schemeClr>
                </a:solidFill>
              </a:rPr>
              <a:t>EVMix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: Mixed-precision caching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b="1" dirty="0" err="1">
                <a:solidFill>
                  <a:schemeClr val="tx1">
                    <a:lumMod val="75000"/>
                  </a:schemeClr>
                </a:solidFill>
              </a:rPr>
              <a:t>EVProx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: Embedding approximation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EVStore Evaluation</a:t>
            </a:r>
          </a:p>
          <a:p>
            <a:pPr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Overhead </a:t>
            </a:r>
          </a:p>
          <a:p>
            <a:pPr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Summary</a:t>
            </a:r>
          </a:p>
          <a:p>
            <a:pPr>
              <a:buClr>
                <a:schemeClr val="bg1"/>
              </a:buCl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3297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F4B5-7349-6FAC-0984-D66B52A4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dirty="0"/>
              <a:t>EVStore Stack and Evaluation Setup</a:t>
            </a:r>
            <a:endParaRPr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AFF153-3BAE-CFEA-829C-DE313E619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8472" name="Group 18471">
            <a:extLst>
              <a:ext uri="{FF2B5EF4-FFF2-40B4-BE49-F238E27FC236}">
                <a16:creationId xmlns:a16="http://schemas.microsoft.com/office/drawing/2014/main" id="{66D9AC0A-6F24-BC86-022C-4862046991CC}"/>
              </a:ext>
            </a:extLst>
          </p:cNvPr>
          <p:cNvGrpSpPr/>
          <p:nvPr/>
        </p:nvGrpSpPr>
        <p:grpSpPr>
          <a:xfrm>
            <a:off x="421350" y="1528451"/>
            <a:ext cx="4788499" cy="440019"/>
            <a:chOff x="421350" y="1528451"/>
            <a:chExt cx="4788499" cy="4400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2A2D1B-9F80-974E-C28E-9DF3317F5978}"/>
                </a:ext>
              </a:extLst>
            </p:cNvPr>
            <p:cNvSpPr txBox="1"/>
            <p:nvPr/>
          </p:nvSpPr>
          <p:spPr>
            <a:xfrm>
              <a:off x="421350" y="1556101"/>
              <a:ext cx="137996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b="1" dirty="0">
                  <a:solidFill>
                    <a:schemeClr val="tx1">
                      <a:lumMod val="65000"/>
                    </a:schemeClr>
                  </a:solidFill>
                  <a:latin typeface="Raleway" pitchFamily="2" charset="77"/>
                </a:rPr>
                <a:t>User</a:t>
              </a:r>
            </a:p>
          </p:txBody>
        </p:sp>
        <p:grpSp>
          <p:nvGrpSpPr>
            <p:cNvPr id="18432" name="Group 18431">
              <a:extLst>
                <a:ext uri="{FF2B5EF4-FFF2-40B4-BE49-F238E27FC236}">
                  <a16:creationId xmlns:a16="http://schemas.microsoft.com/office/drawing/2014/main" id="{DBB6AC99-D271-1068-ADF8-B537ACA1CDB0}"/>
                </a:ext>
              </a:extLst>
            </p:cNvPr>
            <p:cNvGrpSpPr/>
            <p:nvPr/>
          </p:nvGrpSpPr>
          <p:grpSpPr>
            <a:xfrm>
              <a:off x="1763582" y="1528451"/>
              <a:ext cx="3446267" cy="440019"/>
              <a:chOff x="1763582" y="1257259"/>
              <a:chExt cx="3446267" cy="440019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F6D603F9-EA1F-A5FF-536F-B9B9531AA033}"/>
                  </a:ext>
                </a:extLst>
              </p:cNvPr>
              <p:cNvSpPr/>
              <p:nvPr/>
            </p:nvSpPr>
            <p:spPr>
              <a:xfrm>
                <a:off x="1801317" y="1257259"/>
                <a:ext cx="3372448" cy="440019"/>
              </a:xfrm>
              <a:prstGeom prst="roundRect">
                <a:avLst/>
              </a:prstGeom>
              <a:noFill/>
              <a:ln w="28575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50" b="1" i="1" dirty="0">
                  <a:solidFill>
                    <a:schemeClr val="tx1"/>
                  </a:solidFill>
                  <a:latin typeface="Raleway" pitchFamily="2" charset="77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FD3D434-FC6B-7B76-EB8A-03E412E85205}"/>
                  </a:ext>
                </a:extLst>
              </p:cNvPr>
              <p:cNvSpPr txBox="1"/>
              <p:nvPr/>
            </p:nvSpPr>
            <p:spPr>
              <a:xfrm>
                <a:off x="1763582" y="1294771"/>
                <a:ext cx="3446267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b="1" dirty="0">
                    <a:solidFill>
                      <a:schemeClr val="bg1"/>
                    </a:solidFill>
                    <a:latin typeface="Raleway" pitchFamily="2" charset="77"/>
                  </a:rPr>
                  <a:t>Online</a:t>
                </a:r>
                <a:r>
                  <a:rPr lang="en-US" sz="1900" dirty="0">
                    <a:solidFill>
                      <a:schemeClr val="bg1"/>
                    </a:solidFill>
                    <a:latin typeface="Raleway" pitchFamily="2" charset="77"/>
                  </a:rPr>
                  <a:t> Inference Workloads</a:t>
                </a:r>
              </a:p>
            </p:txBody>
          </p:sp>
        </p:grpSp>
      </p:grpSp>
      <p:grpSp>
        <p:nvGrpSpPr>
          <p:cNvPr id="18473" name="Group 18472">
            <a:extLst>
              <a:ext uri="{FF2B5EF4-FFF2-40B4-BE49-F238E27FC236}">
                <a16:creationId xmlns:a16="http://schemas.microsoft.com/office/drawing/2014/main" id="{F617E703-75E3-FB77-9A64-68C31C22F008}"/>
              </a:ext>
            </a:extLst>
          </p:cNvPr>
          <p:cNvGrpSpPr/>
          <p:nvPr/>
        </p:nvGrpSpPr>
        <p:grpSpPr>
          <a:xfrm>
            <a:off x="421349" y="2104948"/>
            <a:ext cx="4894007" cy="555836"/>
            <a:chOff x="421349" y="2104948"/>
            <a:chExt cx="4894007" cy="55583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191ABEB-C5E7-5019-D7D2-E405C5C4140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868353" y="-342055"/>
              <a:ext cx="0" cy="4894006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FDF873-0984-7326-BEEA-3A665B6FFC85}"/>
                </a:ext>
              </a:extLst>
            </p:cNvPr>
            <p:cNvSpPr txBox="1"/>
            <p:nvPr/>
          </p:nvSpPr>
          <p:spPr>
            <a:xfrm>
              <a:off x="421349" y="2248415"/>
              <a:ext cx="137996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b="1" dirty="0">
                  <a:solidFill>
                    <a:schemeClr val="tx1">
                      <a:lumMod val="65000"/>
                    </a:schemeClr>
                  </a:solidFill>
                  <a:latin typeface="Raleway" pitchFamily="2" charset="77"/>
                </a:rPr>
                <a:t>DL Engine</a:t>
              </a:r>
            </a:p>
          </p:txBody>
        </p:sp>
        <p:grpSp>
          <p:nvGrpSpPr>
            <p:cNvPr id="18433" name="Group 18432">
              <a:extLst>
                <a:ext uri="{FF2B5EF4-FFF2-40B4-BE49-F238E27FC236}">
                  <a16:creationId xmlns:a16="http://schemas.microsoft.com/office/drawing/2014/main" id="{EB89871E-EABA-1DAB-1411-F335A139B702}"/>
                </a:ext>
              </a:extLst>
            </p:cNvPr>
            <p:cNvGrpSpPr/>
            <p:nvPr/>
          </p:nvGrpSpPr>
          <p:grpSpPr>
            <a:xfrm>
              <a:off x="2178366" y="2220765"/>
              <a:ext cx="3136988" cy="440019"/>
              <a:chOff x="2178367" y="2051940"/>
              <a:chExt cx="3136988" cy="44001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A1A14A-02F3-6673-75AF-E8A9D83A27E9}"/>
                  </a:ext>
                </a:extLst>
              </p:cNvPr>
              <p:cNvSpPr txBox="1"/>
              <p:nvPr/>
            </p:nvSpPr>
            <p:spPr>
              <a:xfrm>
                <a:off x="2178367" y="2079590"/>
                <a:ext cx="3136988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solidFill>
                      <a:schemeClr val="bg1"/>
                    </a:solidFill>
                    <a:latin typeface="Raleway" pitchFamily="2" charset="77"/>
                  </a:rPr>
                  <a:t>PyTorch</a:t>
                </a: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66F9D9F-0E3F-5901-D75B-F5FD94047E83}"/>
                  </a:ext>
                </a:extLst>
              </p:cNvPr>
              <p:cNvSpPr/>
              <p:nvPr/>
            </p:nvSpPr>
            <p:spPr>
              <a:xfrm>
                <a:off x="2299170" y="2051940"/>
                <a:ext cx="2874593" cy="440019"/>
              </a:xfrm>
              <a:prstGeom prst="roundRect">
                <a:avLst/>
              </a:prstGeom>
              <a:noFill/>
              <a:ln w="28575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50" b="1" i="1" dirty="0">
                  <a:solidFill>
                    <a:schemeClr val="tx1"/>
                  </a:solidFill>
                  <a:latin typeface="Raleway" pitchFamily="2" charset="77"/>
                </a:endParaRPr>
              </a:p>
            </p:txBody>
          </p:sp>
        </p:grpSp>
      </p:grpSp>
      <p:grpSp>
        <p:nvGrpSpPr>
          <p:cNvPr id="18471" name="Group 18470">
            <a:extLst>
              <a:ext uri="{FF2B5EF4-FFF2-40B4-BE49-F238E27FC236}">
                <a16:creationId xmlns:a16="http://schemas.microsoft.com/office/drawing/2014/main" id="{A14E07E6-027B-8C2C-9E59-2AEB728FE0AD}"/>
              </a:ext>
            </a:extLst>
          </p:cNvPr>
          <p:cNvGrpSpPr/>
          <p:nvPr/>
        </p:nvGrpSpPr>
        <p:grpSpPr>
          <a:xfrm>
            <a:off x="5397693" y="2061600"/>
            <a:ext cx="3353107" cy="772729"/>
            <a:chOff x="5397693" y="1666704"/>
            <a:chExt cx="3353107" cy="77272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D1BBEBC-778B-7E29-7819-12AB6B62F07F}"/>
                </a:ext>
              </a:extLst>
            </p:cNvPr>
            <p:cNvSpPr txBox="1"/>
            <p:nvPr/>
          </p:nvSpPr>
          <p:spPr>
            <a:xfrm>
              <a:off x="6586425" y="1666704"/>
              <a:ext cx="2164375" cy="338554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Raleway" pitchFamily="2" charset="77"/>
                </a:rPr>
                <a:t>1. Inference latency </a:t>
              </a:r>
            </a:p>
          </p:txBody>
        </p:sp>
        <p:sp>
          <p:nvSpPr>
            <p:cNvPr id="51" name="Right Arrow 50">
              <a:extLst>
                <a:ext uri="{FF2B5EF4-FFF2-40B4-BE49-F238E27FC236}">
                  <a16:creationId xmlns:a16="http://schemas.microsoft.com/office/drawing/2014/main" id="{52FBBF00-18C5-4944-0030-23403F5889F5}"/>
                </a:ext>
              </a:extLst>
            </p:cNvPr>
            <p:cNvSpPr/>
            <p:nvPr/>
          </p:nvSpPr>
          <p:spPr>
            <a:xfrm>
              <a:off x="5397693" y="1785610"/>
              <a:ext cx="1120962" cy="557542"/>
            </a:xfrm>
            <a:prstGeom prst="rightArrow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aleway" pitchFamily="2" charset="77"/>
                </a:rPr>
                <a:t>Metrics</a:t>
              </a:r>
              <a:endParaRPr sz="16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9D944B2-3263-1B9A-A9DF-DC47188ED312}"/>
                </a:ext>
              </a:extLst>
            </p:cNvPr>
            <p:cNvSpPr txBox="1"/>
            <p:nvPr/>
          </p:nvSpPr>
          <p:spPr>
            <a:xfrm>
              <a:off x="6594823" y="2100879"/>
              <a:ext cx="1316386" cy="338554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Raleway" pitchFamily="2" charset="77"/>
                </a:rPr>
                <a:t>2. Accuracy</a:t>
              </a:r>
            </a:p>
          </p:txBody>
        </p:sp>
      </p:grpSp>
      <p:grpSp>
        <p:nvGrpSpPr>
          <p:cNvPr id="18476" name="Group 18475">
            <a:extLst>
              <a:ext uri="{FF2B5EF4-FFF2-40B4-BE49-F238E27FC236}">
                <a16:creationId xmlns:a16="http://schemas.microsoft.com/office/drawing/2014/main" id="{93EA3F93-B700-770D-A333-8ED934A7B07D}"/>
              </a:ext>
            </a:extLst>
          </p:cNvPr>
          <p:cNvGrpSpPr/>
          <p:nvPr/>
        </p:nvGrpSpPr>
        <p:grpSpPr>
          <a:xfrm>
            <a:off x="386487" y="4049583"/>
            <a:ext cx="5641755" cy="1323273"/>
            <a:chOff x="386487" y="4049583"/>
            <a:chExt cx="5641755" cy="132327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7B87865-5549-AB0A-1180-D06BC0A003C0}"/>
                </a:ext>
              </a:extLst>
            </p:cNvPr>
            <p:cNvCxnSpPr>
              <a:cxnSpLocks/>
            </p:cNvCxnSpPr>
            <p:nvPr/>
          </p:nvCxnSpPr>
          <p:spPr>
            <a:xfrm>
              <a:off x="421349" y="4049583"/>
              <a:ext cx="5328593" cy="0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DDA209E-9D13-F8F3-9CEC-503FF2DA94AB}"/>
                </a:ext>
              </a:extLst>
            </p:cNvPr>
            <p:cNvCxnSpPr>
              <a:cxnSpLocks/>
            </p:cNvCxnSpPr>
            <p:nvPr/>
          </p:nvCxnSpPr>
          <p:spPr>
            <a:xfrm>
              <a:off x="421349" y="4702854"/>
              <a:ext cx="5328593" cy="0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D659E4-20CD-3689-C877-B3DF1CBAC3FE}"/>
                </a:ext>
              </a:extLst>
            </p:cNvPr>
            <p:cNvSpPr txBox="1"/>
            <p:nvPr/>
          </p:nvSpPr>
          <p:spPr>
            <a:xfrm>
              <a:off x="386488" y="4815373"/>
              <a:ext cx="137996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b="1" dirty="0">
                  <a:solidFill>
                    <a:schemeClr val="tx1">
                      <a:lumMod val="65000"/>
                    </a:schemeClr>
                  </a:solidFill>
                  <a:latin typeface="Raleway" pitchFamily="2" charset="77"/>
                </a:rPr>
                <a:t>SSDs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CCD133-1512-54C3-0165-7D48C93BCC2F}"/>
                </a:ext>
              </a:extLst>
            </p:cNvPr>
            <p:cNvSpPr txBox="1"/>
            <p:nvPr/>
          </p:nvSpPr>
          <p:spPr>
            <a:xfrm>
              <a:off x="386487" y="4184647"/>
              <a:ext cx="266757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b="1" dirty="0">
                  <a:solidFill>
                    <a:schemeClr val="tx1">
                      <a:lumMod val="65000"/>
                    </a:schemeClr>
                  </a:solidFill>
                  <a:latin typeface="Raleway" pitchFamily="2" charset="77"/>
                </a:rPr>
                <a:t>Memory (</a:t>
              </a:r>
              <a:r>
                <a:rPr lang="en-US" sz="1900" b="1" dirty="0">
                  <a:solidFill>
                    <a:schemeClr val="bg1"/>
                  </a:solidFill>
                  <a:latin typeface="Raleway" pitchFamily="2" charset="77"/>
                </a:rPr>
                <a:t>CPU-DRAM</a:t>
              </a:r>
              <a:r>
                <a:rPr lang="en-US" sz="1900" b="1" dirty="0">
                  <a:solidFill>
                    <a:schemeClr val="tx1">
                      <a:lumMod val="65000"/>
                    </a:schemeClr>
                  </a:solidFill>
                  <a:latin typeface="Raleway" pitchFamily="2" charset="77"/>
                </a:rPr>
                <a:t>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E0162C-2FB6-8A50-7DCF-907DBF40B207}"/>
                </a:ext>
              </a:extLst>
            </p:cNvPr>
            <p:cNvSpPr txBox="1"/>
            <p:nvPr/>
          </p:nvSpPr>
          <p:spPr>
            <a:xfrm>
              <a:off x="2674585" y="4877832"/>
              <a:ext cx="335365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solidFill>
                    <a:schemeClr val="bg1"/>
                  </a:solidFill>
                  <a:latin typeface="Raleway" pitchFamily="2" charset="77"/>
                </a:rPr>
                <a:t>Raw Embedding Tables</a:t>
              </a:r>
            </a:p>
          </p:txBody>
        </p:sp>
        <p:pic>
          <p:nvPicPr>
            <p:cNvPr id="25" name="Picture 14">
              <a:extLst>
                <a:ext uri="{FF2B5EF4-FFF2-40B4-BE49-F238E27FC236}">
                  <a16:creationId xmlns:a16="http://schemas.microsoft.com/office/drawing/2014/main" id="{4F6393F4-AEAB-D323-F2C0-CC6A4821C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459" y="4792651"/>
              <a:ext cx="580205" cy="580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FB04202-2DBC-2D88-E363-3683C9AA8D6B}"/>
                </a:ext>
              </a:extLst>
            </p:cNvPr>
            <p:cNvSpPr txBox="1"/>
            <p:nvPr/>
          </p:nvSpPr>
          <p:spPr>
            <a:xfrm>
              <a:off x="3114221" y="4184066"/>
              <a:ext cx="290052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solidFill>
                    <a:schemeClr val="bg1"/>
                  </a:solidFill>
                  <a:latin typeface="Raleway" pitchFamily="2" charset="77"/>
                </a:rPr>
                <a:t>Cached Embedding</a:t>
              </a:r>
            </a:p>
          </p:txBody>
        </p:sp>
        <p:pic>
          <p:nvPicPr>
            <p:cNvPr id="61" name="Picture 2" descr="Files icon PNG and SVG Vector Free Download">
              <a:extLst>
                <a:ext uri="{FF2B5EF4-FFF2-40B4-BE49-F238E27FC236}">
                  <a16:creationId xmlns:a16="http://schemas.microsoft.com/office/drawing/2014/main" id="{2135D1F2-9430-8EFD-D5FA-A93D8B1CD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769" y="4201891"/>
              <a:ext cx="320065" cy="384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6" name="Picture 14">
              <a:extLst>
                <a:ext uri="{FF2B5EF4-FFF2-40B4-BE49-F238E27FC236}">
                  <a16:creationId xmlns:a16="http://schemas.microsoft.com/office/drawing/2014/main" id="{EA1A4554-A8B7-593E-04BC-AF3B042535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1970" y="4791805"/>
              <a:ext cx="580205" cy="580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474" name="Group 18473">
            <a:extLst>
              <a:ext uri="{FF2B5EF4-FFF2-40B4-BE49-F238E27FC236}">
                <a16:creationId xmlns:a16="http://schemas.microsoft.com/office/drawing/2014/main" id="{5CACA7C0-BEC9-F63B-97DC-A28504A4879C}"/>
              </a:ext>
            </a:extLst>
          </p:cNvPr>
          <p:cNvGrpSpPr/>
          <p:nvPr/>
        </p:nvGrpSpPr>
        <p:grpSpPr>
          <a:xfrm>
            <a:off x="386487" y="2797811"/>
            <a:ext cx="4946581" cy="1122226"/>
            <a:chOff x="386487" y="2797811"/>
            <a:chExt cx="4946581" cy="1122226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F456533-BEC7-ACF8-2627-0F7D635CD0CA}"/>
                </a:ext>
              </a:extLst>
            </p:cNvPr>
            <p:cNvSpPr/>
            <p:nvPr/>
          </p:nvSpPr>
          <p:spPr>
            <a:xfrm>
              <a:off x="2320314" y="3480018"/>
              <a:ext cx="1356299" cy="440019"/>
            </a:xfrm>
            <a:prstGeom prst="roundRect">
              <a:avLst/>
            </a:prstGeom>
            <a:solidFill>
              <a:srgbClr val="239CF1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err="1">
                  <a:solidFill>
                    <a:schemeClr val="tx1"/>
                  </a:solidFill>
                  <a:latin typeface="Raleway" pitchFamily="2" charset="77"/>
                </a:rPr>
                <a:t>EVMix</a:t>
              </a:r>
              <a:endParaRPr lang="en-US" sz="1900" b="1" dirty="0">
                <a:solidFill>
                  <a:schemeClr val="tx1"/>
                </a:solidFill>
                <a:latin typeface="Raleway" pitchFamily="2" charset="77"/>
              </a:endParaRP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A535C4F0-9213-F73B-0D80-CA8BE960511A}"/>
                </a:ext>
              </a:extLst>
            </p:cNvPr>
            <p:cNvSpPr/>
            <p:nvPr/>
          </p:nvSpPr>
          <p:spPr>
            <a:xfrm>
              <a:off x="3786425" y="3470160"/>
              <a:ext cx="1356298" cy="440019"/>
            </a:xfrm>
            <a:prstGeom prst="roundRect">
              <a:avLst/>
            </a:prstGeom>
            <a:solidFill>
              <a:srgbClr val="239CF1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err="1">
                  <a:solidFill>
                    <a:schemeClr val="tx1"/>
                  </a:solidFill>
                  <a:latin typeface="Raleway" pitchFamily="2" charset="77"/>
                </a:rPr>
                <a:t>EVProx</a:t>
              </a:r>
              <a:endParaRPr lang="en-US" sz="1900" b="1" dirty="0">
                <a:solidFill>
                  <a:schemeClr val="tx1"/>
                </a:solidFill>
                <a:latin typeface="Raleway" pitchFamily="2" charset="77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B77AD590-B34B-BD3F-6863-679EB86EDECE}"/>
                </a:ext>
              </a:extLst>
            </p:cNvPr>
            <p:cNvSpPr/>
            <p:nvPr/>
          </p:nvSpPr>
          <p:spPr>
            <a:xfrm>
              <a:off x="3026746" y="2928278"/>
              <a:ext cx="1356299" cy="440019"/>
            </a:xfrm>
            <a:prstGeom prst="roundRect">
              <a:avLst/>
            </a:prstGeom>
            <a:solidFill>
              <a:srgbClr val="239CF1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err="1">
                  <a:solidFill>
                    <a:schemeClr val="tx1"/>
                  </a:solidFill>
                  <a:latin typeface="Raleway" pitchFamily="2" charset="77"/>
                </a:rPr>
                <a:t>EVCache</a:t>
              </a:r>
              <a:endParaRPr lang="en-US" sz="1900" b="1" dirty="0">
                <a:solidFill>
                  <a:schemeClr val="tx1"/>
                </a:solidFill>
                <a:latin typeface="Raleway" pitchFamily="2" charset="77"/>
              </a:endParaRPr>
            </a:p>
          </p:txBody>
        </p:sp>
        <p:sp>
          <p:nvSpPr>
            <p:cNvPr id="18437" name="TextBox 18436">
              <a:extLst>
                <a:ext uri="{FF2B5EF4-FFF2-40B4-BE49-F238E27FC236}">
                  <a16:creationId xmlns:a16="http://schemas.microsoft.com/office/drawing/2014/main" id="{5A756B4D-7F5C-0031-DEAA-B501F5733D0B}"/>
                </a:ext>
              </a:extLst>
            </p:cNvPr>
            <p:cNvSpPr txBox="1"/>
            <p:nvPr/>
          </p:nvSpPr>
          <p:spPr>
            <a:xfrm>
              <a:off x="386487" y="3117435"/>
              <a:ext cx="137996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b="1" dirty="0">
                  <a:solidFill>
                    <a:schemeClr val="bg1"/>
                  </a:solidFill>
                  <a:latin typeface="Raleway" pitchFamily="2" charset="77"/>
                </a:rPr>
                <a:t>EVStore</a:t>
              </a:r>
            </a:p>
          </p:txBody>
        </p:sp>
        <p:cxnSp>
          <p:nvCxnSpPr>
            <p:cNvPr id="18438" name="Straight Connector 18437">
              <a:extLst>
                <a:ext uri="{FF2B5EF4-FFF2-40B4-BE49-F238E27FC236}">
                  <a16:creationId xmlns:a16="http://schemas.microsoft.com/office/drawing/2014/main" id="{08EE65B0-2AA5-8869-8CDC-CEA858C4E44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886065" y="350808"/>
              <a:ext cx="0" cy="4894006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475" name="Group 18474">
            <a:extLst>
              <a:ext uri="{FF2B5EF4-FFF2-40B4-BE49-F238E27FC236}">
                <a16:creationId xmlns:a16="http://schemas.microsoft.com/office/drawing/2014/main" id="{643155E4-EB2F-354E-EADD-DF803A23DFB0}"/>
              </a:ext>
            </a:extLst>
          </p:cNvPr>
          <p:cNvGrpSpPr/>
          <p:nvPr/>
        </p:nvGrpSpPr>
        <p:grpSpPr>
          <a:xfrm>
            <a:off x="4419815" y="2842881"/>
            <a:ext cx="4479868" cy="2489401"/>
            <a:chOff x="4419815" y="2842881"/>
            <a:chExt cx="4479868" cy="248940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8C6E7C-82B9-A72C-A401-02523C620633}"/>
                </a:ext>
              </a:extLst>
            </p:cNvPr>
            <p:cNvSpPr txBox="1"/>
            <p:nvPr/>
          </p:nvSpPr>
          <p:spPr>
            <a:xfrm>
              <a:off x="6049769" y="3762869"/>
              <a:ext cx="27752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bg1"/>
                  </a:solidFill>
                  <a:latin typeface="Raleway" pitchFamily="2" charset="77"/>
                </a:rPr>
                <a:t>vs. State-of-the-art</a:t>
              </a:r>
              <a:endParaRPr lang="en-US" sz="1800" b="1" i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cxnSp>
          <p:nvCxnSpPr>
            <p:cNvPr id="18439" name="Straight Connector 18438">
              <a:extLst>
                <a:ext uri="{FF2B5EF4-FFF2-40B4-BE49-F238E27FC236}">
                  <a16:creationId xmlns:a16="http://schemas.microsoft.com/office/drawing/2014/main" id="{5BC300A8-7ED8-EBFA-C10F-83FCF1A6DC51}"/>
                </a:ext>
              </a:extLst>
            </p:cNvPr>
            <p:cNvCxnSpPr>
              <a:cxnSpLocks/>
            </p:cNvCxnSpPr>
            <p:nvPr/>
          </p:nvCxnSpPr>
          <p:spPr>
            <a:xfrm>
              <a:off x="5003016" y="3182302"/>
              <a:ext cx="955158" cy="558170"/>
            </a:xfrm>
            <a:prstGeom prst="line">
              <a:avLst/>
            </a:prstGeom>
            <a:ln w="28575"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42" name="Straight Connector 18441">
              <a:extLst>
                <a:ext uri="{FF2B5EF4-FFF2-40B4-BE49-F238E27FC236}">
                  <a16:creationId xmlns:a16="http://schemas.microsoft.com/office/drawing/2014/main" id="{508D9E54-064B-FB17-F802-64C7D05D1C8F}"/>
                </a:ext>
              </a:extLst>
            </p:cNvPr>
            <p:cNvCxnSpPr>
              <a:cxnSpLocks/>
            </p:cNvCxnSpPr>
            <p:nvPr/>
          </p:nvCxnSpPr>
          <p:spPr>
            <a:xfrm>
              <a:off x="4419815" y="3137860"/>
              <a:ext cx="583201" cy="8701"/>
            </a:xfrm>
            <a:prstGeom prst="line">
              <a:avLst/>
            </a:prstGeom>
            <a:ln w="28575"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DA3A212-5A8E-A1B6-567A-9F4D60939C6C}"/>
                </a:ext>
              </a:extLst>
            </p:cNvPr>
            <p:cNvSpPr txBox="1"/>
            <p:nvPr/>
          </p:nvSpPr>
          <p:spPr>
            <a:xfrm>
              <a:off x="7055546" y="4148300"/>
              <a:ext cx="530915" cy="300082"/>
            </a:xfrm>
            <a:prstGeom prst="rect">
              <a:avLst/>
            </a:prstGeom>
            <a:solidFill>
              <a:srgbClr val="FFC8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Raleway" pitchFamily="2" charset="77"/>
                </a:rPr>
                <a:t>LRU</a:t>
              </a:r>
              <a:endParaRPr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D40A7CD-5737-9AE0-EED5-01AC86283B6E}"/>
                </a:ext>
              </a:extLst>
            </p:cNvPr>
            <p:cNvSpPr txBox="1"/>
            <p:nvPr/>
          </p:nvSpPr>
          <p:spPr>
            <a:xfrm>
              <a:off x="7675825" y="4155225"/>
              <a:ext cx="519694" cy="300082"/>
            </a:xfrm>
            <a:prstGeom prst="rect">
              <a:avLst/>
            </a:prstGeom>
            <a:solidFill>
              <a:srgbClr val="FFC8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Raleway" pitchFamily="2" charset="77"/>
                </a:rPr>
                <a:t>LFU</a:t>
              </a:r>
              <a:endParaRPr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E6A765A-2888-D4EA-1F3A-059133983170}"/>
                </a:ext>
              </a:extLst>
            </p:cNvPr>
            <p:cNvSpPr txBox="1"/>
            <p:nvPr/>
          </p:nvSpPr>
          <p:spPr>
            <a:xfrm>
              <a:off x="8290925" y="4162163"/>
              <a:ext cx="534121" cy="300082"/>
            </a:xfrm>
            <a:prstGeom prst="rect">
              <a:avLst/>
            </a:prstGeom>
            <a:solidFill>
              <a:srgbClr val="FFC8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Raleway" pitchFamily="2" charset="77"/>
                </a:rPr>
                <a:t>CAR</a:t>
              </a:r>
              <a:endParaRPr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C8A7DB5-444B-8158-3820-F97F1C02E933}"/>
                </a:ext>
              </a:extLst>
            </p:cNvPr>
            <p:cNvSpPr txBox="1"/>
            <p:nvPr/>
          </p:nvSpPr>
          <p:spPr>
            <a:xfrm>
              <a:off x="6837802" y="4567958"/>
              <a:ext cx="548548" cy="300082"/>
            </a:xfrm>
            <a:prstGeom prst="rect">
              <a:avLst/>
            </a:prstGeom>
            <a:solidFill>
              <a:srgbClr val="FFC8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Raleway" pitchFamily="2" charset="77"/>
                </a:rPr>
                <a:t>LIRS</a:t>
              </a:r>
              <a:endParaRPr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18444" name="TextBox 18443">
              <a:extLst>
                <a:ext uri="{FF2B5EF4-FFF2-40B4-BE49-F238E27FC236}">
                  <a16:creationId xmlns:a16="http://schemas.microsoft.com/office/drawing/2014/main" id="{985BCC5F-9B65-C817-825B-F6E04DA4345D}"/>
                </a:ext>
              </a:extLst>
            </p:cNvPr>
            <p:cNvSpPr txBox="1"/>
            <p:nvPr/>
          </p:nvSpPr>
          <p:spPr>
            <a:xfrm>
              <a:off x="6014748" y="4564217"/>
              <a:ext cx="736099" cy="300082"/>
            </a:xfrm>
            <a:prstGeom prst="rect">
              <a:avLst/>
            </a:prstGeom>
            <a:solidFill>
              <a:srgbClr val="FFC8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Raleway" pitchFamily="2" charset="77"/>
                </a:rPr>
                <a:t>LeCAR</a:t>
              </a:r>
              <a:endParaRPr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18445" name="TextBox 18444">
              <a:extLst>
                <a:ext uri="{FF2B5EF4-FFF2-40B4-BE49-F238E27FC236}">
                  <a16:creationId xmlns:a16="http://schemas.microsoft.com/office/drawing/2014/main" id="{A09384BE-804D-98D5-F7D4-BFDEF6635348}"/>
                </a:ext>
              </a:extLst>
            </p:cNvPr>
            <p:cNvSpPr txBox="1"/>
            <p:nvPr/>
          </p:nvSpPr>
          <p:spPr>
            <a:xfrm>
              <a:off x="6028242" y="4957706"/>
              <a:ext cx="1010213" cy="300082"/>
            </a:xfrm>
            <a:prstGeom prst="rect">
              <a:avLst/>
            </a:prstGeom>
            <a:solidFill>
              <a:srgbClr val="FFC8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Raleway" pitchFamily="2" charset="77"/>
                </a:rPr>
                <a:t>CACHEUS</a:t>
              </a:r>
              <a:endParaRPr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18446" name="TextBox 18445">
              <a:extLst>
                <a:ext uri="{FF2B5EF4-FFF2-40B4-BE49-F238E27FC236}">
                  <a16:creationId xmlns:a16="http://schemas.microsoft.com/office/drawing/2014/main" id="{57E8C859-F04B-FB6F-8479-86E39E1F6BF2}"/>
                </a:ext>
              </a:extLst>
            </p:cNvPr>
            <p:cNvSpPr txBox="1"/>
            <p:nvPr/>
          </p:nvSpPr>
          <p:spPr>
            <a:xfrm>
              <a:off x="7170908" y="4952320"/>
              <a:ext cx="534121" cy="300082"/>
            </a:xfrm>
            <a:prstGeom prst="rect">
              <a:avLst/>
            </a:prstGeom>
            <a:solidFill>
              <a:srgbClr val="FFC8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Raleway" pitchFamily="2" charset="77"/>
                </a:rPr>
                <a:t>ARC</a:t>
              </a:r>
              <a:endParaRPr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18447" name="TextBox 18446">
              <a:extLst>
                <a:ext uri="{FF2B5EF4-FFF2-40B4-BE49-F238E27FC236}">
                  <a16:creationId xmlns:a16="http://schemas.microsoft.com/office/drawing/2014/main" id="{21411E1D-AC23-4AC1-3C7E-ECA7AEA15276}"/>
                </a:ext>
              </a:extLst>
            </p:cNvPr>
            <p:cNvSpPr txBox="1"/>
            <p:nvPr/>
          </p:nvSpPr>
          <p:spPr>
            <a:xfrm>
              <a:off x="7473551" y="4564511"/>
              <a:ext cx="671979" cy="300082"/>
            </a:xfrm>
            <a:prstGeom prst="rect">
              <a:avLst/>
            </a:prstGeom>
            <a:solidFill>
              <a:srgbClr val="FFC8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Raleway" pitchFamily="2" charset="77"/>
                </a:rPr>
                <a:t>DLIRS</a:t>
              </a:r>
              <a:endParaRPr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18448" name="TextBox 18447">
              <a:extLst>
                <a:ext uri="{FF2B5EF4-FFF2-40B4-BE49-F238E27FC236}">
                  <a16:creationId xmlns:a16="http://schemas.microsoft.com/office/drawing/2014/main" id="{78DABF05-1A09-E248-61D3-769701636444}"/>
                </a:ext>
              </a:extLst>
            </p:cNvPr>
            <p:cNvSpPr txBox="1"/>
            <p:nvPr/>
          </p:nvSpPr>
          <p:spPr>
            <a:xfrm>
              <a:off x="7843239" y="4956511"/>
              <a:ext cx="1002197" cy="300082"/>
            </a:xfrm>
            <a:prstGeom prst="rect">
              <a:avLst/>
            </a:prstGeom>
            <a:solidFill>
              <a:srgbClr val="FFC8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Raleway" pitchFamily="2" charset="77"/>
                </a:rPr>
                <a:t>ClockLIRS</a:t>
              </a:r>
              <a:endParaRPr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18449" name="TextBox 18448">
              <a:extLst>
                <a:ext uri="{FF2B5EF4-FFF2-40B4-BE49-F238E27FC236}">
                  <a16:creationId xmlns:a16="http://schemas.microsoft.com/office/drawing/2014/main" id="{D8A38E22-9AEB-C4C5-E1D5-E2A0D2966355}"/>
                </a:ext>
              </a:extLst>
            </p:cNvPr>
            <p:cNvSpPr txBox="1"/>
            <p:nvPr/>
          </p:nvSpPr>
          <p:spPr>
            <a:xfrm>
              <a:off x="6050917" y="4156307"/>
              <a:ext cx="909223" cy="300082"/>
            </a:xfrm>
            <a:prstGeom prst="rect">
              <a:avLst/>
            </a:prstGeom>
            <a:solidFill>
              <a:srgbClr val="FFC8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Raleway" pitchFamily="2" charset="77"/>
                </a:rPr>
                <a:t>ClockPro</a:t>
              </a:r>
              <a:endParaRPr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18454" name="TextBox 18453">
              <a:extLst>
                <a:ext uri="{FF2B5EF4-FFF2-40B4-BE49-F238E27FC236}">
                  <a16:creationId xmlns:a16="http://schemas.microsoft.com/office/drawing/2014/main" id="{2780DFA1-8509-553F-EF75-B4F1E76AF7C0}"/>
                </a:ext>
              </a:extLst>
            </p:cNvPr>
            <p:cNvSpPr txBox="1"/>
            <p:nvPr/>
          </p:nvSpPr>
          <p:spPr>
            <a:xfrm>
              <a:off x="8218919" y="4560833"/>
              <a:ext cx="638316" cy="300082"/>
            </a:xfrm>
            <a:prstGeom prst="rect">
              <a:avLst/>
            </a:prstGeom>
            <a:solidFill>
              <a:srgbClr val="FFC8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Raleway" pitchFamily="2" charset="77"/>
                </a:rPr>
                <a:t>Clock</a:t>
              </a:r>
              <a:endParaRPr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18461" name="Rectangle 18460">
              <a:extLst>
                <a:ext uri="{FF2B5EF4-FFF2-40B4-BE49-F238E27FC236}">
                  <a16:creationId xmlns:a16="http://schemas.microsoft.com/office/drawing/2014/main" id="{08AF9AD0-A2DA-41DE-C2EC-0B6BE4225D17}"/>
                </a:ext>
              </a:extLst>
            </p:cNvPr>
            <p:cNvSpPr/>
            <p:nvPr/>
          </p:nvSpPr>
          <p:spPr>
            <a:xfrm>
              <a:off x="5968527" y="3739844"/>
              <a:ext cx="2931156" cy="1592438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464" name="TextBox 18463">
              <a:extLst>
                <a:ext uri="{FF2B5EF4-FFF2-40B4-BE49-F238E27FC236}">
                  <a16:creationId xmlns:a16="http://schemas.microsoft.com/office/drawing/2014/main" id="{13E5AAA5-651D-B201-F1F7-225B9AB6A32A}"/>
                </a:ext>
              </a:extLst>
            </p:cNvPr>
            <p:cNvSpPr txBox="1"/>
            <p:nvPr/>
          </p:nvSpPr>
          <p:spPr>
            <a:xfrm>
              <a:off x="6594823" y="2948194"/>
              <a:ext cx="1909497" cy="338554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Raleway" pitchFamily="2" charset="77"/>
                </a:rPr>
                <a:t>3. Perfect-hit rate</a:t>
              </a:r>
            </a:p>
          </p:txBody>
        </p:sp>
        <p:sp>
          <p:nvSpPr>
            <p:cNvPr id="18465" name="Right Arrow 18464">
              <a:extLst>
                <a:ext uri="{FF2B5EF4-FFF2-40B4-BE49-F238E27FC236}">
                  <a16:creationId xmlns:a16="http://schemas.microsoft.com/office/drawing/2014/main" id="{8E474C0D-F6A4-8403-457B-0ADC507601E6}"/>
                </a:ext>
              </a:extLst>
            </p:cNvPr>
            <p:cNvSpPr/>
            <p:nvPr/>
          </p:nvSpPr>
          <p:spPr>
            <a:xfrm>
              <a:off x="5397693" y="2842881"/>
              <a:ext cx="1120962" cy="557542"/>
            </a:xfrm>
            <a:prstGeom prst="rightArrow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aleway" pitchFamily="2" charset="77"/>
                </a:rPr>
                <a:t>Metric</a:t>
              </a:r>
              <a:endParaRPr sz="16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DF6746B-2D83-812D-70EA-28BCEC50FB4E}"/>
              </a:ext>
            </a:extLst>
          </p:cNvPr>
          <p:cNvSpPr/>
          <p:nvPr/>
        </p:nvSpPr>
        <p:spPr>
          <a:xfrm>
            <a:off x="1757650" y="4753927"/>
            <a:ext cx="1173666" cy="778423"/>
          </a:xfrm>
          <a:prstGeom prst="rect">
            <a:avLst/>
          </a:prstGeom>
          <a:solidFill>
            <a:srgbClr val="FFFFFF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3543BFC1-DABB-865B-222D-E67DE68B86F3}"/>
              </a:ext>
            </a:extLst>
          </p:cNvPr>
          <p:cNvSpPr/>
          <p:nvPr/>
        </p:nvSpPr>
        <p:spPr>
          <a:xfrm>
            <a:off x="5354167" y="1409877"/>
            <a:ext cx="2699588" cy="557542"/>
          </a:xfrm>
          <a:prstGeom prst="wedgeRoundRectCallout">
            <a:avLst>
              <a:gd name="adj1" fmla="val -62686"/>
              <a:gd name="adj2" fmla="val -875"/>
              <a:gd name="adj3" fmla="val 16667"/>
            </a:avLst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Raleway" pitchFamily="2" charset="77"/>
              </a:rPr>
              <a:t>Avazu</a:t>
            </a:r>
            <a:r>
              <a:rPr lang="en-US" sz="1800" b="1" dirty="0">
                <a:solidFill>
                  <a:schemeClr val="tx1"/>
                </a:solidFill>
                <a:latin typeface="Raleway" pitchFamily="2" charset="77"/>
              </a:rPr>
              <a:t>, Criteo Kaggle, Criteo Terabyte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1971BB-1946-D955-2FF7-88BACB2A70C3}"/>
              </a:ext>
            </a:extLst>
          </p:cNvPr>
          <p:cNvGrpSpPr/>
          <p:nvPr/>
        </p:nvGrpSpPr>
        <p:grpSpPr>
          <a:xfrm>
            <a:off x="2349341" y="1126385"/>
            <a:ext cx="1748919" cy="592691"/>
            <a:chOff x="2349341" y="1126385"/>
            <a:chExt cx="1748919" cy="592691"/>
          </a:xfrm>
        </p:grpSpPr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EAFFBFB2-798A-1C27-9354-39F15CCF1002}"/>
                </a:ext>
              </a:extLst>
            </p:cNvPr>
            <p:cNvSpPr/>
            <p:nvPr/>
          </p:nvSpPr>
          <p:spPr>
            <a:xfrm rot="13331683">
              <a:off x="2388390" y="1293367"/>
              <a:ext cx="153570" cy="425709"/>
            </a:xfrm>
            <a:prstGeom prst="triangl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ounded Rectangular Callout 11">
              <a:extLst>
                <a:ext uri="{FF2B5EF4-FFF2-40B4-BE49-F238E27FC236}">
                  <a16:creationId xmlns:a16="http://schemas.microsoft.com/office/drawing/2014/main" id="{D8F46854-394A-793B-F2FF-F2D48ABCF133}"/>
                </a:ext>
              </a:extLst>
            </p:cNvPr>
            <p:cNvSpPr/>
            <p:nvPr/>
          </p:nvSpPr>
          <p:spPr>
            <a:xfrm>
              <a:off x="2349341" y="1126385"/>
              <a:ext cx="1748919" cy="333066"/>
            </a:xfrm>
            <a:prstGeom prst="wedgeRoundRectCallout">
              <a:avLst>
                <a:gd name="adj1" fmla="val -39655"/>
                <a:gd name="adj2" fmla="val 39784"/>
                <a:gd name="adj3" fmla="val 16667"/>
              </a:avLst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Raleway" pitchFamily="2" charset="77"/>
                </a:rPr>
                <a:t>batch size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68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2F0029-2957-117D-732B-9A9A7865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AE9B08B-FCB6-60BC-939A-960FCD82B073}"/>
              </a:ext>
            </a:extLst>
          </p:cNvPr>
          <p:cNvSpPr/>
          <p:nvPr/>
        </p:nvSpPr>
        <p:spPr>
          <a:xfrm rot="16200000">
            <a:off x="1271357" y="2252794"/>
            <a:ext cx="845228" cy="364184"/>
          </a:xfrm>
          <a:prstGeom prst="rightArrow">
            <a:avLst/>
          </a:prstGeom>
          <a:gradFill flip="none" rotWithShape="1">
            <a:gsLst>
              <a:gs pos="9000">
                <a:srgbClr val="FF0000"/>
              </a:gs>
              <a:gs pos="47000">
                <a:srgbClr val="FFC000"/>
              </a:gs>
              <a:gs pos="99000">
                <a:srgbClr val="02FE2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8D875A-ACBC-FBC9-7698-FC5A8B67B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636" y="1298595"/>
            <a:ext cx="4983742" cy="3117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72F6D29-90F2-FBA3-606E-DD882E7AD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7" y="228866"/>
            <a:ext cx="8621875" cy="952500"/>
          </a:xfrm>
        </p:spPr>
        <p:txBody>
          <a:bodyPr anchor="ctr"/>
          <a:lstStyle/>
          <a:p>
            <a:r>
              <a:rPr lang="en-US" sz="2800" dirty="0" err="1"/>
              <a:t>EVCache</a:t>
            </a:r>
            <a:r>
              <a:rPr lang="en-US" sz="2800" dirty="0"/>
              <a:t> vs State-of-the-art</a:t>
            </a:r>
            <a:endParaRPr sz="28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8B6244E-5DBC-1687-273C-11C748BF864E}"/>
              </a:ext>
            </a:extLst>
          </p:cNvPr>
          <p:cNvSpPr/>
          <p:nvPr/>
        </p:nvSpPr>
        <p:spPr>
          <a:xfrm>
            <a:off x="644266" y="4668022"/>
            <a:ext cx="7888956" cy="579289"/>
          </a:xfrm>
          <a:prstGeom prst="roundRect">
            <a:avLst/>
          </a:prstGeom>
          <a:solidFill>
            <a:srgbClr val="FFFFFF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B050"/>
                </a:solidFill>
                <a:latin typeface="Raleway" pitchFamily="2" charset="77"/>
              </a:rPr>
              <a:t>EVCache</a:t>
            </a:r>
            <a:r>
              <a:rPr lang="en-US" sz="1900" b="1" i="1" dirty="0">
                <a:solidFill>
                  <a:schemeClr val="bg1"/>
                </a:solidFill>
                <a:latin typeface="Raleway" pitchFamily="2" charset="77"/>
              </a:rPr>
              <a:t> variants get up to </a:t>
            </a:r>
            <a:r>
              <a:rPr lang="en-US" sz="1900" b="1" i="1" dirty="0">
                <a:solidFill>
                  <a:srgbClr val="00B050"/>
                </a:solidFill>
                <a:latin typeface="Raleway" pitchFamily="2" charset="77"/>
              </a:rPr>
              <a:t>10% higher perfect hit </a:t>
            </a:r>
            <a:r>
              <a:rPr lang="en-US" sz="1900" b="1" i="1" dirty="0">
                <a:solidFill>
                  <a:schemeClr val="bg1"/>
                </a:solidFill>
                <a:latin typeface="Raleway" pitchFamily="2" charset="77"/>
              </a:rPr>
              <a:t>rate!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028736-603A-495A-F017-348ACA024841}"/>
              </a:ext>
            </a:extLst>
          </p:cNvPr>
          <p:cNvGrpSpPr/>
          <p:nvPr/>
        </p:nvGrpSpPr>
        <p:grpSpPr>
          <a:xfrm>
            <a:off x="5943128" y="2902836"/>
            <a:ext cx="2539025" cy="1580475"/>
            <a:chOff x="5943128" y="2902836"/>
            <a:chExt cx="2539025" cy="158047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33FDA5-FF3C-CC2A-5DD4-3E911B743269}"/>
                </a:ext>
              </a:extLst>
            </p:cNvPr>
            <p:cNvSpPr/>
            <p:nvPr/>
          </p:nvSpPr>
          <p:spPr>
            <a:xfrm>
              <a:off x="5943128" y="3263172"/>
              <a:ext cx="1054974" cy="1220139"/>
            </a:xfrm>
            <a:prstGeom prst="ellipse">
              <a:avLst/>
            </a:prstGeom>
            <a:noFill/>
            <a:ln w="28575">
              <a:solidFill>
                <a:srgbClr val="00B1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" name="Rounded Rectangular Callout 10">
              <a:extLst>
                <a:ext uri="{FF2B5EF4-FFF2-40B4-BE49-F238E27FC236}">
                  <a16:creationId xmlns:a16="http://schemas.microsoft.com/office/drawing/2014/main" id="{5644674D-5086-BC20-2ACC-23E42B2767EA}"/>
                </a:ext>
              </a:extLst>
            </p:cNvPr>
            <p:cNvSpPr/>
            <p:nvPr/>
          </p:nvSpPr>
          <p:spPr>
            <a:xfrm>
              <a:off x="7153295" y="2902836"/>
              <a:ext cx="1328858" cy="720671"/>
            </a:xfrm>
            <a:prstGeom prst="wedgeRoundRectCallout">
              <a:avLst>
                <a:gd name="adj1" fmla="val -67808"/>
                <a:gd name="adj2" fmla="val 42424"/>
                <a:gd name="adj3" fmla="val 16667"/>
              </a:avLst>
            </a:prstGeom>
            <a:solidFill>
              <a:srgbClr val="BEE9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err="1">
                  <a:solidFill>
                    <a:schemeClr val="bg1"/>
                  </a:solidFill>
                  <a:latin typeface="Raleway" pitchFamily="2" charset="77"/>
                </a:rPr>
                <a:t>EVCache</a:t>
              </a:r>
              <a:r>
                <a:rPr lang="en-US" sz="1800" b="1" dirty="0">
                  <a:solidFill>
                    <a:schemeClr val="bg1"/>
                  </a:solidFill>
                  <a:latin typeface="Raleway" pitchFamily="2" charset="77"/>
                </a:rPr>
                <a:t> variants!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125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45C577-AB28-5CA9-F511-BA2D9550C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696" y="1524523"/>
            <a:ext cx="6674128" cy="3755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32F0D2-6A92-E918-9F3A-66E01778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Perfect-hit vs Individual-hit</a:t>
            </a: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0148FA-5A63-AB09-7687-2B0DD4340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2493D7E-B870-67F8-A974-3D8DBB71F886}"/>
              </a:ext>
            </a:extLst>
          </p:cNvPr>
          <p:cNvSpPr/>
          <p:nvPr/>
        </p:nvSpPr>
        <p:spPr>
          <a:xfrm rot="20187061">
            <a:off x="5802778" y="1506833"/>
            <a:ext cx="2337273" cy="279539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>
            <a:extLst>
              <a:ext uri="{FF2B5EF4-FFF2-40B4-BE49-F238E27FC236}">
                <a16:creationId xmlns:a16="http://schemas.microsoft.com/office/drawing/2014/main" id="{47C49D9D-4256-EEF8-1AFA-FCA439DC8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338" y="1649385"/>
            <a:ext cx="2173796" cy="222494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027BB720-329A-F71D-C207-DAAB22432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230" y="1665794"/>
            <a:ext cx="3393712" cy="21722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1AEC0D-D1DA-7381-B3F3-2F4F5A30C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dirty="0" err="1"/>
              <a:t>EVCache</a:t>
            </a:r>
            <a:r>
              <a:rPr lang="en-US" sz="2800" dirty="0"/>
              <a:t> on Various Workloads</a:t>
            </a:r>
            <a:endParaRPr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D77D23-FEDC-B50E-EC74-BE3AFFA7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0154F52-508F-4F20-3054-6B43282B0D8E}"/>
              </a:ext>
            </a:extLst>
          </p:cNvPr>
          <p:cNvGrpSpPr/>
          <p:nvPr/>
        </p:nvGrpSpPr>
        <p:grpSpPr>
          <a:xfrm>
            <a:off x="106449" y="1557409"/>
            <a:ext cx="3127103" cy="2213642"/>
            <a:chOff x="5932684" y="1703421"/>
            <a:chExt cx="3127103" cy="2213642"/>
          </a:xfrm>
        </p:grpSpPr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39247BAB-435F-4D8F-6FA1-D8DD2D6D090F}"/>
                </a:ext>
              </a:extLst>
            </p:cNvPr>
            <p:cNvSpPr/>
            <p:nvPr/>
          </p:nvSpPr>
          <p:spPr>
            <a:xfrm rot="10800000">
              <a:off x="7290516" y="2284929"/>
              <a:ext cx="169630" cy="261610"/>
            </a:xfrm>
            <a:prstGeom prst="triangl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BA2503-B079-B2D8-7251-574D3A760C9E}"/>
                </a:ext>
              </a:extLst>
            </p:cNvPr>
            <p:cNvSpPr txBox="1"/>
            <p:nvPr/>
          </p:nvSpPr>
          <p:spPr>
            <a:xfrm>
              <a:off x="6559908" y="1703421"/>
              <a:ext cx="2127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bg1"/>
                  </a:solidFill>
                  <a:latin typeface="Raleway" pitchFamily="2" charset="77"/>
                </a:rPr>
                <a:t>vs. State-of-the-art</a:t>
              </a:r>
              <a:endParaRPr lang="en-US" sz="1800" b="1" i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9FF019-2389-90F8-0B57-4F7725E743F2}"/>
                </a:ext>
              </a:extLst>
            </p:cNvPr>
            <p:cNvSpPr txBox="1"/>
            <p:nvPr/>
          </p:nvSpPr>
          <p:spPr>
            <a:xfrm>
              <a:off x="7096965" y="2877697"/>
              <a:ext cx="631904" cy="261610"/>
            </a:xfrm>
            <a:prstGeom prst="rect">
              <a:avLst/>
            </a:prstGeom>
            <a:solidFill>
              <a:srgbClr val="E6E6FF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bg1"/>
                  </a:solidFill>
                  <a:latin typeface="Raleway" pitchFamily="2" charset="77"/>
                </a:rPr>
                <a:t>LeCAR</a:t>
              </a:r>
              <a:endParaRPr sz="11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82CD90-C875-6DEE-E59C-CCB6FBF4A336}"/>
                </a:ext>
              </a:extLst>
            </p:cNvPr>
            <p:cNvSpPr txBox="1"/>
            <p:nvPr/>
          </p:nvSpPr>
          <p:spPr>
            <a:xfrm>
              <a:off x="6985557" y="2546539"/>
              <a:ext cx="854721" cy="261610"/>
            </a:xfrm>
            <a:prstGeom prst="rect">
              <a:avLst/>
            </a:prstGeom>
            <a:solidFill>
              <a:srgbClr val="FF8E95">
                <a:alpha val="44314"/>
              </a:srgbClr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Raleway" pitchFamily="2" charset="77"/>
                </a:rPr>
                <a:t>CACHEUS</a:t>
              </a:r>
              <a:endParaRPr sz="11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710FDF-FD7D-9E1F-8655-F95F59311553}"/>
                </a:ext>
              </a:extLst>
            </p:cNvPr>
            <p:cNvSpPr txBox="1"/>
            <p:nvPr/>
          </p:nvSpPr>
          <p:spPr>
            <a:xfrm>
              <a:off x="7910646" y="3205367"/>
              <a:ext cx="466794" cy="261610"/>
            </a:xfrm>
            <a:prstGeom prst="rect">
              <a:avLst/>
            </a:prstGeom>
            <a:solidFill>
              <a:srgbClr val="E6E6FF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Raleway" pitchFamily="2" charset="77"/>
                </a:rPr>
                <a:t>CAR</a:t>
              </a:r>
              <a:endParaRPr sz="11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A27AD0-ADBF-E9DC-4FB0-31D8D5003097}"/>
                </a:ext>
              </a:extLst>
            </p:cNvPr>
            <p:cNvSpPr txBox="1"/>
            <p:nvPr/>
          </p:nvSpPr>
          <p:spPr>
            <a:xfrm>
              <a:off x="7813179" y="3533037"/>
              <a:ext cx="478016" cy="261610"/>
            </a:xfrm>
            <a:prstGeom prst="rect">
              <a:avLst/>
            </a:prstGeom>
            <a:solidFill>
              <a:srgbClr val="E6E6FF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Raleway" pitchFamily="2" charset="77"/>
                </a:rPr>
                <a:t>LIRS</a:t>
              </a:r>
              <a:endParaRPr sz="11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FEF404-ED03-CEB1-00CB-A9EF6C3DBF19}"/>
                </a:ext>
              </a:extLst>
            </p:cNvPr>
            <p:cNvSpPr txBox="1"/>
            <p:nvPr/>
          </p:nvSpPr>
          <p:spPr>
            <a:xfrm>
              <a:off x="8407207" y="3205367"/>
              <a:ext cx="466794" cy="261610"/>
            </a:xfrm>
            <a:prstGeom prst="rect">
              <a:avLst/>
            </a:prstGeom>
            <a:solidFill>
              <a:srgbClr val="E6E6FF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Raleway" pitchFamily="2" charset="77"/>
                </a:rPr>
                <a:t>ARC</a:t>
              </a:r>
              <a:endParaRPr sz="11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E1A33B-8DCE-AC51-CD9D-BB13D3835837}"/>
                </a:ext>
              </a:extLst>
            </p:cNvPr>
            <p:cNvSpPr txBox="1"/>
            <p:nvPr/>
          </p:nvSpPr>
          <p:spPr>
            <a:xfrm>
              <a:off x="8353816" y="3533037"/>
              <a:ext cx="579005" cy="261610"/>
            </a:xfrm>
            <a:prstGeom prst="rect">
              <a:avLst/>
            </a:prstGeom>
            <a:solidFill>
              <a:srgbClr val="E6E6FF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Raleway" pitchFamily="2" charset="77"/>
                </a:rPr>
                <a:t>DLIRS</a:t>
              </a:r>
              <a:endParaRPr sz="11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00F72C-ADDE-4400-C4C0-891D2F561475}"/>
                </a:ext>
              </a:extLst>
            </p:cNvPr>
            <p:cNvSpPr txBox="1"/>
            <p:nvPr/>
          </p:nvSpPr>
          <p:spPr>
            <a:xfrm>
              <a:off x="7963293" y="2877697"/>
              <a:ext cx="848309" cy="261610"/>
            </a:xfrm>
            <a:prstGeom prst="rect">
              <a:avLst/>
            </a:prstGeom>
            <a:solidFill>
              <a:srgbClr val="E6E6FF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bg1"/>
                  </a:solidFill>
                  <a:latin typeface="Raleway" pitchFamily="2" charset="77"/>
                </a:rPr>
                <a:t>ClockLIRS</a:t>
              </a:r>
              <a:endParaRPr sz="11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EACC72-5C8E-6D9B-3ED1-634B3FB63798}"/>
                </a:ext>
              </a:extLst>
            </p:cNvPr>
            <p:cNvSpPr txBox="1"/>
            <p:nvPr/>
          </p:nvSpPr>
          <p:spPr>
            <a:xfrm>
              <a:off x="7988942" y="2547073"/>
              <a:ext cx="797013" cy="261610"/>
            </a:xfrm>
            <a:prstGeom prst="rect">
              <a:avLst/>
            </a:prstGeom>
            <a:solidFill>
              <a:srgbClr val="FFC8CC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b="1" dirty="0" err="1">
                  <a:solidFill>
                    <a:schemeClr val="bg1"/>
                  </a:solidFill>
                  <a:latin typeface="Raleway" pitchFamily="2" charset="77"/>
                </a:rPr>
                <a:t>ClockPro</a:t>
              </a:r>
              <a:endParaRPr sz="11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7E0113-55C2-20F0-82C3-740763D432AD}"/>
                </a:ext>
              </a:extLst>
            </p:cNvPr>
            <p:cNvSpPr txBox="1"/>
            <p:nvPr/>
          </p:nvSpPr>
          <p:spPr>
            <a:xfrm>
              <a:off x="6370099" y="2546539"/>
              <a:ext cx="466794" cy="261610"/>
            </a:xfrm>
            <a:prstGeom prst="rect">
              <a:avLst/>
            </a:prstGeom>
            <a:solidFill>
              <a:srgbClr val="FF8E95">
                <a:alpha val="49020"/>
              </a:srgbClr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Raleway" pitchFamily="2" charset="77"/>
                </a:rPr>
                <a:t>LRU</a:t>
              </a:r>
              <a:endParaRPr sz="11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E38D45-2F1D-86FA-C55A-CCCBC5F76A3C}"/>
                </a:ext>
              </a:extLst>
            </p:cNvPr>
            <p:cNvSpPr txBox="1"/>
            <p:nvPr/>
          </p:nvSpPr>
          <p:spPr>
            <a:xfrm>
              <a:off x="6370099" y="2877697"/>
              <a:ext cx="455574" cy="261610"/>
            </a:xfrm>
            <a:prstGeom prst="rect">
              <a:avLst/>
            </a:prstGeom>
            <a:solidFill>
              <a:srgbClr val="E6E6FF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Raleway" pitchFamily="2" charset="77"/>
                </a:rPr>
                <a:t>LFU</a:t>
              </a:r>
              <a:endParaRPr sz="11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CBB3CB-9A46-D391-8259-48EE86B00D7E}"/>
                </a:ext>
              </a:extLst>
            </p:cNvPr>
            <p:cNvSpPr txBox="1"/>
            <p:nvPr/>
          </p:nvSpPr>
          <p:spPr>
            <a:xfrm>
              <a:off x="6320406" y="3205367"/>
              <a:ext cx="554960" cy="261610"/>
            </a:xfrm>
            <a:prstGeom prst="rect">
              <a:avLst/>
            </a:prstGeom>
            <a:solidFill>
              <a:srgbClr val="E6E6FF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Raleway" pitchFamily="2" charset="77"/>
                </a:rPr>
                <a:t>Clock</a:t>
              </a:r>
              <a:endParaRPr sz="11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15FB9E97-F7E0-1F59-FEC5-18319454A98D}"/>
                </a:ext>
              </a:extLst>
            </p:cNvPr>
            <p:cNvSpPr/>
            <p:nvPr/>
          </p:nvSpPr>
          <p:spPr>
            <a:xfrm rot="10800000">
              <a:off x="6529744" y="2292232"/>
              <a:ext cx="169630" cy="261610"/>
            </a:xfrm>
            <a:prstGeom prst="triangl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CFF32159-01EA-CA9C-4755-2DD496C50D02}"/>
                </a:ext>
              </a:extLst>
            </p:cNvPr>
            <p:cNvSpPr/>
            <p:nvPr/>
          </p:nvSpPr>
          <p:spPr>
            <a:xfrm rot="10800000">
              <a:off x="8286776" y="2304900"/>
              <a:ext cx="169630" cy="261610"/>
            </a:xfrm>
            <a:prstGeom prst="triangl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88F2FB1-4E4E-09B6-C56E-42C5A94C517B}"/>
                </a:ext>
              </a:extLst>
            </p:cNvPr>
            <p:cNvSpPr/>
            <p:nvPr/>
          </p:nvSpPr>
          <p:spPr>
            <a:xfrm>
              <a:off x="6072581" y="2864322"/>
              <a:ext cx="2987206" cy="943700"/>
            </a:xfrm>
            <a:prstGeom prst="rect">
              <a:avLst/>
            </a:prstGeom>
            <a:solidFill>
              <a:srgbClr val="FFFFFF">
                <a:alpha val="5725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86C6ECF9-90DE-34FC-0D48-B8E9337FBB21}"/>
                </a:ext>
              </a:extLst>
            </p:cNvPr>
            <p:cNvSpPr/>
            <p:nvPr/>
          </p:nvSpPr>
          <p:spPr>
            <a:xfrm>
              <a:off x="6263608" y="1712602"/>
              <a:ext cx="2688876" cy="2204461"/>
            </a:xfrm>
            <a:prstGeom prst="roundRect">
              <a:avLst>
                <a:gd name="adj" fmla="val 10286"/>
              </a:avLst>
            </a:prstGeom>
            <a:noFill/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100" dirty="0"/>
            </a:p>
          </p:txBody>
        </p:sp>
        <p:sp>
          <p:nvSpPr>
            <p:cNvPr id="39" name="Rectangular Callout 38">
              <a:extLst>
                <a:ext uri="{FF2B5EF4-FFF2-40B4-BE49-F238E27FC236}">
                  <a16:creationId xmlns:a16="http://schemas.microsoft.com/office/drawing/2014/main" id="{85186A98-D217-B91B-65D1-014888294E42}"/>
                </a:ext>
              </a:extLst>
            </p:cNvPr>
            <p:cNvSpPr/>
            <p:nvPr/>
          </p:nvSpPr>
          <p:spPr>
            <a:xfrm>
              <a:off x="7157895" y="2109478"/>
              <a:ext cx="929398" cy="261611"/>
            </a:xfrm>
            <a:prstGeom prst="wedgeRectCallout">
              <a:avLst>
                <a:gd name="adj1" fmla="val -15539"/>
                <a:gd name="adj2" fmla="val 24435"/>
              </a:avLst>
            </a:prstGeom>
            <a:solidFill>
              <a:schemeClr val="tx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Raleway" pitchFamily="2" charset="77"/>
                </a:rPr>
                <a:t>ML-based</a:t>
              </a:r>
              <a:endParaRPr sz="12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40" name="Rectangular Callout 39">
              <a:extLst>
                <a:ext uri="{FF2B5EF4-FFF2-40B4-BE49-F238E27FC236}">
                  <a16:creationId xmlns:a16="http://schemas.microsoft.com/office/drawing/2014/main" id="{AA2A05AA-F298-30F7-73D2-F09EC5DD0FF9}"/>
                </a:ext>
              </a:extLst>
            </p:cNvPr>
            <p:cNvSpPr/>
            <p:nvPr/>
          </p:nvSpPr>
          <p:spPr>
            <a:xfrm>
              <a:off x="5932684" y="2103981"/>
              <a:ext cx="1131897" cy="261611"/>
            </a:xfrm>
            <a:prstGeom prst="wedgeRectCallout">
              <a:avLst>
                <a:gd name="adj1" fmla="val 25930"/>
                <a:gd name="adj2" fmla="val 36352"/>
              </a:avLst>
            </a:prstGeom>
            <a:solidFill>
              <a:schemeClr val="tx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Raleway" pitchFamily="2" charset="77"/>
                </a:rPr>
                <a:t>Fundamental</a:t>
              </a:r>
              <a:endParaRPr sz="12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41" name="Rectangular Callout 40">
              <a:extLst>
                <a:ext uri="{FF2B5EF4-FFF2-40B4-BE49-F238E27FC236}">
                  <a16:creationId xmlns:a16="http://schemas.microsoft.com/office/drawing/2014/main" id="{BC031A82-63E8-3A6B-9FFB-354D87A29D36}"/>
                </a:ext>
              </a:extLst>
            </p:cNvPr>
            <p:cNvSpPr/>
            <p:nvPr/>
          </p:nvSpPr>
          <p:spPr>
            <a:xfrm>
              <a:off x="8211479" y="2110989"/>
              <a:ext cx="848308" cy="261611"/>
            </a:xfrm>
            <a:prstGeom prst="wedgeRectCallout">
              <a:avLst>
                <a:gd name="adj1" fmla="val -28159"/>
                <a:gd name="adj2" fmla="val 40323"/>
              </a:avLst>
            </a:prstGeom>
            <a:solidFill>
              <a:schemeClr val="tx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Raleway" pitchFamily="2" charset="77"/>
                </a:rPr>
                <a:t>Adaptive</a:t>
              </a:r>
              <a:endParaRPr sz="12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</p:grp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3BCAE06-E145-5B46-A8E2-0300A9BAA497}"/>
              </a:ext>
            </a:extLst>
          </p:cNvPr>
          <p:cNvSpPr/>
          <p:nvPr/>
        </p:nvSpPr>
        <p:spPr>
          <a:xfrm>
            <a:off x="873139" y="4232889"/>
            <a:ext cx="7888956" cy="579289"/>
          </a:xfrm>
          <a:prstGeom prst="roundRect">
            <a:avLst/>
          </a:prstGeom>
          <a:solidFill>
            <a:srgbClr val="FFFFFF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i="1" dirty="0">
                <a:solidFill>
                  <a:schemeClr val="bg1"/>
                </a:solidFill>
                <a:latin typeface="Raleway" pitchFamily="2" charset="77"/>
              </a:rPr>
              <a:t>EV-LFU shows </a:t>
            </a:r>
            <a:r>
              <a:rPr lang="en-US" sz="1900" b="1" i="1" dirty="0">
                <a:solidFill>
                  <a:srgbClr val="00B050"/>
                </a:solidFill>
                <a:latin typeface="Raleway" pitchFamily="2" charset="77"/>
              </a:rPr>
              <a:t>steeper benefit </a:t>
            </a:r>
            <a:r>
              <a:rPr lang="en-US" sz="1900" b="1" i="1" dirty="0">
                <a:solidFill>
                  <a:schemeClr val="bg1"/>
                </a:solidFill>
                <a:latin typeface="Raleway" pitchFamily="2" charset="77"/>
              </a:rPr>
              <a:t>as the number of EV tables </a:t>
            </a:r>
            <a:r>
              <a:rPr lang="en-US" sz="1900" b="1" i="1" dirty="0">
                <a:solidFill>
                  <a:srgbClr val="00B050"/>
                </a:solidFill>
                <a:latin typeface="Raleway" pitchFamily="2" charset="77"/>
              </a:rPr>
              <a:t>grows!</a:t>
            </a:r>
            <a:endParaRPr lang="en-US" sz="1900" b="1" i="1" dirty="0">
              <a:solidFill>
                <a:schemeClr val="bg1"/>
              </a:solidFill>
              <a:latin typeface="Raleway" pitchFamily="2" charset="77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C2AB541-13CA-D9B8-AEC0-EA6B89A30B75}"/>
              </a:ext>
            </a:extLst>
          </p:cNvPr>
          <p:cNvGrpSpPr/>
          <p:nvPr/>
        </p:nvGrpSpPr>
        <p:grpSpPr>
          <a:xfrm>
            <a:off x="3507802" y="1058086"/>
            <a:ext cx="6318323" cy="851739"/>
            <a:chOff x="187112" y="1011018"/>
            <a:chExt cx="6318323" cy="85173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8DED322-1368-FDDE-46ED-7422053325BC}"/>
                </a:ext>
              </a:extLst>
            </p:cNvPr>
            <p:cNvSpPr/>
            <p:nvPr/>
          </p:nvSpPr>
          <p:spPr>
            <a:xfrm>
              <a:off x="1906265" y="1505905"/>
              <a:ext cx="3917045" cy="3568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9CCE92B-8E56-05FB-25F0-822B47B87984}"/>
                </a:ext>
              </a:extLst>
            </p:cNvPr>
            <p:cNvGrpSpPr/>
            <p:nvPr/>
          </p:nvGrpSpPr>
          <p:grpSpPr>
            <a:xfrm>
              <a:off x="187112" y="1011018"/>
              <a:ext cx="6318323" cy="508479"/>
              <a:chOff x="187112" y="1011018"/>
              <a:chExt cx="6318323" cy="508479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49CB57BC-2397-537C-B610-88906C0E55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1167" r="2666" b="83142"/>
              <a:stretch/>
            </p:blipFill>
            <p:spPr>
              <a:xfrm>
                <a:off x="187112" y="1011018"/>
                <a:ext cx="5050485" cy="508479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AC60305-796C-BB57-34BE-179A741F0E03}"/>
                  </a:ext>
                </a:extLst>
              </p:cNvPr>
              <p:cNvSpPr txBox="1"/>
              <p:nvPr/>
            </p:nvSpPr>
            <p:spPr>
              <a:xfrm>
                <a:off x="5137559" y="1115508"/>
                <a:ext cx="13678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i="1" dirty="0">
                    <a:solidFill>
                      <a:schemeClr val="bg1"/>
                    </a:solidFill>
                    <a:latin typeface="Times" pitchFamily="2" charset="0"/>
                    <a:ea typeface="Linux Biolinum Keyboard O" panose="02000503000000000000" pitchFamily="2" charset="-79"/>
                    <a:cs typeface="Arial" panose="020B0604020202020204" pitchFamily="34" charset="0"/>
                  </a:rPr>
                  <a:t>(</a:t>
                </a:r>
                <a:r>
                  <a:rPr lang="en-US" sz="1600" b="1" i="1" dirty="0">
                    <a:solidFill>
                      <a:srgbClr val="00B050"/>
                    </a:solidFill>
                    <a:latin typeface="Times" pitchFamily="2" charset="0"/>
                    <a:ea typeface="Linux Biolinum Keyboard O" panose="02000503000000000000" pitchFamily="2" charset="-79"/>
                    <a:cs typeface="Arial" panose="020B0604020202020204" pitchFamily="34" charset="0"/>
                  </a:rPr>
                  <a:t>ours</a:t>
                </a:r>
                <a:r>
                  <a:rPr lang="en-US" sz="1600" b="1" i="1" dirty="0">
                    <a:solidFill>
                      <a:schemeClr val="bg1"/>
                    </a:solidFill>
                    <a:latin typeface="Times" pitchFamily="2" charset="0"/>
                    <a:ea typeface="Linux Biolinum Keyboard O" panose="02000503000000000000" pitchFamily="2" charset="-79"/>
                    <a:cs typeface="Arial" panose="020B0604020202020204" pitchFamily="34" charset="0"/>
                  </a:rPr>
                  <a:t>)</a:t>
                </a:r>
                <a:endParaRPr sz="1500" b="1" i="1" dirty="0">
                  <a:solidFill>
                    <a:schemeClr val="bg1"/>
                  </a:solidFill>
                  <a:latin typeface="Times" pitchFamily="2" charset="0"/>
                  <a:ea typeface="Linux Biolinum Keyboard O" panose="02000503000000000000" pitchFamily="2" charset="-79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E9E06EF-1722-4719-1B14-421CFAFD94EF}"/>
              </a:ext>
            </a:extLst>
          </p:cNvPr>
          <p:cNvGrpSpPr/>
          <p:nvPr/>
        </p:nvGrpSpPr>
        <p:grpSpPr>
          <a:xfrm>
            <a:off x="7789380" y="1837794"/>
            <a:ext cx="1162050" cy="564611"/>
            <a:chOff x="7789380" y="1871661"/>
            <a:chExt cx="1162050" cy="564611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919B4A9D-FD53-EF40-AAB7-1F27BD6054BF}"/>
                </a:ext>
              </a:extLst>
            </p:cNvPr>
            <p:cNvCxnSpPr>
              <a:cxnSpLocks/>
            </p:cNvCxnSpPr>
            <p:nvPr/>
          </p:nvCxnSpPr>
          <p:spPr>
            <a:xfrm>
              <a:off x="7789380" y="2253279"/>
              <a:ext cx="0" cy="18299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6F9DC311-81AC-5BB4-0188-EF7C5F3BAF31}"/>
                </a:ext>
              </a:extLst>
            </p:cNvPr>
            <p:cNvCxnSpPr>
              <a:cxnSpLocks/>
            </p:cNvCxnSpPr>
            <p:nvPr/>
          </p:nvCxnSpPr>
          <p:spPr>
            <a:xfrm>
              <a:off x="8370405" y="2161783"/>
              <a:ext cx="0" cy="18299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7A66106-F257-1841-4116-92E54976F228}"/>
                </a:ext>
              </a:extLst>
            </p:cNvPr>
            <p:cNvCxnSpPr>
              <a:cxnSpLocks/>
            </p:cNvCxnSpPr>
            <p:nvPr/>
          </p:nvCxnSpPr>
          <p:spPr>
            <a:xfrm>
              <a:off x="8951430" y="1871661"/>
              <a:ext cx="0" cy="18299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1072C01-C583-E5EA-DA06-C33C542DDBF8}"/>
              </a:ext>
            </a:extLst>
          </p:cNvPr>
          <p:cNvGrpSpPr/>
          <p:nvPr/>
        </p:nvGrpSpPr>
        <p:grpSpPr>
          <a:xfrm>
            <a:off x="4564339" y="1531944"/>
            <a:ext cx="2224916" cy="795816"/>
            <a:chOff x="4564339" y="1565811"/>
            <a:chExt cx="2224916" cy="795816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F9D0AFFF-9D74-0F5C-14AC-7A5599F1B5F3}"/>
                </a:ext>
              </a:extLst>
            </p:cNvPr>
            <p:cNvCxnSpPr>
              <a:cxnSpLocks/>
            </p:cNvCxnSpPr>
            <p:nvPr/>
          </p:nvCxnSpPr>
          <p:spPr>
            <a:xfrm>
              <a:off x="5112855" y="1620413"/>
              <a:ext cx="0" cy="18299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E26F481F-D2F6-845D-F547-831FC7365D5F}"/>
                </a:ext>
              </a:extLst>
            </p:cNvPr>
            <p:cNvCxnSpPr>
              <a:cxnSpLocks/>
            </p:cNvCxnSpPr>
            <p:nvPr/>
          </p:nvCxnSpPr>
          <p:spPr>
            <a:xfrm>
              <a:off x="6789255" y="2178634"/>
              <a:ext cx="0" cy="18299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1CE99A3-2653-E471-BF6C-ED9187A50257}"/>
                </a:ext>
              </a:extLst>
            </p:cNvPr>
            <p:cNvCxnSpPr>
              <a:cxnSpLocks/>
            </p:cNvCxnSpPr>
            <p:nvPr/>
          </p:nvCxnSpPr>
          <p:spPr>
            <a:xfrm>
              <a:off x="5676295" y="1898837"/>
              <a:ext cx="0" cy="18299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CDE261D-A80B-AC9D-1E42-4209684BA11C}"/>
                </a:ext>
              </a:extLst>
            </p:cNvPr>
            <p:cNvCxnSpPr>
              <a:cxnSpLocks/>
            </p:cNvCxnSpPr>
            <p:nvPr/>
          </p:nvCxnSpPr>
          <p:spPr>
            <a:xfrm>
              <a:off x="6236805" y="2070287"/>
              <a:ext cx="0" cy="18299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BCBB5762-7451-2A85-5728-CC205CB485B4}"/>
                </a:ext>
              </a:extLst>
            </p:cNvPr>
            <p:cNvCxnSpPr>
              <a:cxnSpLocks/>
            </p:cNvCxnSpPr>
            <p:nvPr/>
          </p:nvCxnSpPr>
          <p:spPr>
            <a:xfrm>
              <a:off x="4564339" y="1565811"/>
              <a:ext cx="0" cy="18299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ADCE926E-CC6A-79E4-E04F-E69FC8984302}"/>
              </a:ext>
            </a:extLst>
          </p:cNvPr>
          <p:cNvSpPr/>
          <p:nvPr/>
        </p:nvSpPr>
        <p:spPr>
          <a:xfrm>
            <a:off x="832693" y="4848484"/>
            <a:ext cx="7888956" cy="579289"/>
          </a:xfrm>
          <a:prstGeom prst="roundRect">
            <a:avLst/>
          </a:prstGeom>
          <a:solidFill>
            <a:srgbClr val="FFFFFF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i="1" dirty="0">
                <a:solidFill>
                  <a:schemeClr val="bg1"/>
                </a:solidFill>
                <a:latin typeface="Raleway" pitchFamily="2" charset="77"/>
              </a:rPr>
              <a:t>EV-LFU </a:t>
            </a:r>
            <a:r>
              <a:rPr lang="en-US" sz="1900" b="1" i="1" dirty="0">
                <a:solidFill>
                  <a:srgbClr val="00B050"/>
                </a:solidFill>
                <a:latin typeface="Raleway" pitchFamily="2" charset="77"/>
              </a:rPr>
              <a:t>outperform others </a:t>
            </a:r>
            <a:r>
              <a:rPr lang="en-US" sz="1900" b="1" i="1" dirty="0">
                <a:solidFill>
                  <a:schemeClr val="bg1"/>
                </a:solidFill>
                <a:latin typeface="Raleway" pitchFamily="2" charset="77"/>
              </a:rPr>
              <a:t>on various datasets!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7205A1EB-2BF5-85DA-FD4C-98DDADE79871}"/>
              </a:ext>
            </a:extLst>
          </p:cNvPr>
          <p:cNvSpPr/>
          <p:nvPr/>
        </p:nvSpPr>
        <p:spPr>
          <a:xfrm>
            <a:off x="3400891" y="1577318"/>
            <a:ext cx="471087" cy="18631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6756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95" grpId="0" animBg="1"/>
      <p:bldP spid="9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86D6B-057C-DBD2-8152-58264BA6E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28866"/>
            <a:ext cx="8778240" cy="952500"/>
          </a:xfrm>
        </p:spPr>
        <p:txBody>
          <a:bodyPr/>
          <a:lstStyle/>
          <a:p>
            <a:r>
              <a:rPr lang="en-US" sz="3600" dirty="0"/>
              <a:t>Perfect-hit rate on various cache sizes</a:t>
            </a:r>
            <a:endParaRPr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AD9DF1-10AB-85D2-0047-2C5B34A2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BD64F85-C28C-8790-B59B-FA5D92E6ED6C}"/>
              </a:ext>
            </a:extLst>
          </p:cNvPr>
          <p:cNvSpPr/>
          <p:nvPr/>
        </p:nvSpPr>
        <p:spPr>
          <a:xfrm rot="16200000">
            <a:off x="964331" y="2858289"/>
            <a:ext cx="845228" cy="364184"/>
          </a:xfrm>
          <a:prstGeom prst="rightArrow">
            <a:avLst/>
          </a:prstGeom>
          <a:gradFill flip="none" rotWithShape="1">
            <a:gsLst>
              <a:gs pos="9000">
                <a:srgbClr val="FF0000"/>
              </a:gs>
              <a:gs pos="47000">
                <a:srgbClr val="FFC000"/>
              </a:gs>
              <a:gs pos="99000">
                <a:srgbClr val="02FE2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64EAAE-84A5-C63F-AC72-3247252DA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303" y="1784501"/>
            <a:ext cx="6184538" cy="3356988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ED91038D-BB72-5BF8-B5DC-EF1350203A1C}"/>
              </a:ext>
            </a:extLst>
          </p:cNvPr>
          <p:cNvSpPr/>
          <p:nvPr/>
        </p:nvSpPr>
        <p:spPr>
          <a:xfrm>
            <a:off x="5019695" y="1916461"/>
            <a:ext cx="1328858" cy="493251"/>
          </a:xfrm>
          <a:prstGeom prst="wedgeRoundRectCallout">
            <a:avLst>
              <a:gd name="adj1" fmla="val -8172"/>
              <a:gd name="adj2" fmla="val 121552"/>
              <a:gd name="adj3" fmla="val 16667"/>
            </a:avLst>
          </a:prstGeom>
          <a:solidFill>
            <a:srgbClr val="BEE9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Raleway" pitchFamily="2" charset="77"/>
              </a:rPr>
              <a:t>A gap!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547805-637A-6DA6-FE06-4FFBEC08C727}"/>
              </a:ext>
            </a:extLst>
          </p:cNvPr>
          <p:cNvGrpSpPr/>
          <p:nvPr/>
        </p:nvGrpSpPr>
        <p:grpSpPr>
          <a:xfrm>
            <a:off x="7214263" y="2014262"/>
            <a:ext cx="1058493" cy="845027"/>
            <a:chOff x="7214263" y="2014262"/>
            <a:chExt cx="1058493" cy="84502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FF2885E-D7FC-0130-907B-4A1E243AAE8C}"/>
                </a:ext>
              </a:extLst>
            </p:cNvPr>
            <p:cNvCxnSpPr/>
            <p:nvPr/>
          </p:nvCxnSpPr>
          <p:spPr>
            <a:xfrm>
              <a:off x="7663156" y="2617766"/>
              <a:ext cx="0" cy="241523"/>
            </a:xfrm>
            <a:prstGeom prst="straightConnector1">
              <a:avLst/>
            </a:prstGeom>
            <a:ln w="38100">
              <a:solidFill>
                <a:srgbClr val="304EE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627A240-9D89-C006-2846-7651B6565B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8024" y="2014262"/>
              <a:ext cx="0" cy="241523"/>
            </a:xfrm>
            <a:prstGeom prst="straightConnector1">
              <a:avLst/>
            </a:prstGeom>
            <a:ln w="38100">
              <a:solidFill>
                <a:srgbClr val="304EE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D51B012-7859-B70D-1676-52CE773107E3}"/>
                </a:ext>
              </a:extLst>
            </p:cNvPr>
            <p:cNvSpPr/>
            <p:nvPr/>
          </p:nvSpPr>
          <p:spPr>
            <a:xfrm>
              <a:off x="7214263" y="2122662"/>
              <a:ext cx="1058493" cy="579289"/>
            </a:xfrm>
            <a:prstGeom prst="round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304EEC"/>
                  </a:solidFill>
                  <a:latin typeface="Raleway" pitchFamily="2" charset="77"/>
                </a:rPr>
                <a:t>35%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301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E01EC1-6121-C098-DE86-2F3EE3B9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4EF1653-C5DE-9199-9CE1-C6BEF6ECDC5E}"/>
              </a:ext>
            </a:extLst>
          </p:cNvPr>
          <p:cNvSpPr/>
          <p:nvPr/>
        </p:nvSpPr>
        <p:spPr>
          <a:xfrm rot="5400000">
            <a:off x="1391086" y="1915189"/>
            <a:ext cx="845228" cy="364184"/>
          </a:xfrm>
          <a:prstGeom prst="rightArrow">
            <a:avLst/>
          </a:prstGeom>
          <a:gradFill flip="none" rotWithShape="1">
            <a:gsLst>
              <a:gs pos="9000">
                <a:srgbClr val="FF0000"/>
              </a:gs>
              <a:gs pos="47000">
                <a:srgbClr val="FFC000"/>
              </a:gs>
              <a:gs pos="99000">
                <a:srgbClr val="02FE2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9680D-0C2F-56B7-313F-EAA0DFB9E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849" y="1369356"/>
            <a:ext cx="4996301" cy="2711560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D9CE0C6A-D228-4E24-56AF-E11D5056EDE2}"/>
              </a:ext>
            </a:extLst>
          </p:cNvPr>
          <p:cNvSpPr/>
          <p:nvPr/>
        </p:nvSpPr>
        <p:spPr>
          <a:xfrm>
            <a:off x="852381" y="5001297"/>
            <a:ext cx="7149276" cy="484837"/>
          </a:xfrm>
          <a:prstGeom prst="wedgeRoundRectCallout">
            <a:avLst>
              <a:gd name="adj1" fmla="val -41744"/>
              <a:gd name="adj2" fmla="val -24130"/>
              <a:gd name="adj3" fmla="val 16667"/>
            </a:avLst>
          </a:prstGeom>
          <a:solidFill>
            <a:srgbClr val="00B050">
              <a:alpha val="27843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/>
            <a:r>
              <a:rPr lang="en-US" sz="2000" kern="0" dirty="0">
                <a:solidFill>
                  <a:srgbClr val="000000"/>
                </a:solidFill>
                <a:latin typeface="Raleway" pitchFamily="2" charset="77"/>
              </a:rPr>
              <a:t>An optimum place to </a:t>
            </a:r>
            <a:r>
              <a:rPr lang="en-US" sz="2000" b="1" kern="0" dirty="0">
                <a:solidFill>
                  <a:srgbClr val="000000"/>
                </a:solidFill>
                <a:latin typeface="Raleway" pitchFamily="2" charset="77"/>
              </a:rPr>
              <a:t>deploy </a:t>
            </a:r>
            <a:r>
              <a:rPr lang="en-US" sz="2000" b="1" kern="0" dirty="0" err="1">
                <a:solidFill>
                  <a:srgbClr val="000000"/>
                </a:solidFill>
                <a:latin typeface="Raleway" pitchFamily="2" charset="77"/>
              </a:rPr>
              <a:t>EVCache</a:t>
            </a:r>
            <a:r>
              <a:rPr lang="en-US" sz="2000" b="1" kern="0" dirty="0">
                <a:solidFill>
                  <a:srgbClr val="000000"/>
                </a:solidFill>
                <a:latin typeface="Raleway" pitchFamily="2" charset="77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Raleway" pitchFamily="2" charset="77"/>
              </a:rPr>
              <a:t>is </a:t>
            </a:r>
            <a:r>
              <a:rPr lang="en-US" sz="2000" b="1" kern="0" dirty="0">
                <a:solidFill>
                  <a:srgbClr val="000000"/>
                </a:solidFill>
                <a:latin typeface="Raleway" pitchFamily="2" charset="77"/>
              </a:rPr>
              <a:t>in the DLRM!</a:t>
            </a:r>
            <a:endParaRPr lang="en-US" sz="2000" b="1" kern="0" dirty="0">
              <a:latin typeface="Raleway" pitchFamily="2" charset="77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71519B-F7D3-81FC-0D9F-5409D0E181F8}"/>
              </a:ext>
            </a:extLst>
          </p:cNvPr>
          <p:cNvGrpSpPr/>
          <p:nvPr/>
        </p:nvGrpSpPr>
        <p:grpSpPr>
          <a:xfrm>
            <a:off x="5676806" y="1909082"/>
            <a:ext cx="1923961" cy="1524510"/>
            <a:chOff x="5676806" y="1909082"/>
            <a:chExt cx="1923961" cy="15245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CB9B0B-D046-1AA0-A16C-C7C1F3DB6084}"/>
                </a:ext>
              </a:extLst>
            </p:cNvPr>
            <p:cNvSpPr/>
            <p:nvPr/>
          </p:nvSpPr>
          <p:spPr>
            <a:xfrm>
              <a:off x="6634308" y="1931796"/>
              <a:ext cx="966459" cy="1219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B13232-CE57-B0E1-962D-B144D4C3E44F}"/>
                </a:ext>
              </a:extLst>
            </p:cNvPr>
            <p:cNvSpPr/>
            <p:nvPr/>
          </p:nvSpPr>
          <p:spPr>
            <a:xfrm rot="2835394">
              <a:off x="6252047" y="2468111"/>
              <a:ext cx="390240" cy="15407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E1EE53-0551-00CB-892E-5CE8531277F1}"/>
                </a:ext>
              </a:extLst>
            </p:cNvPr>
            <p:cNvSpPr/>
            <p:nvPr/>
          </p:nvSpPr>
          <p:spPr>
            <a:xfrm>
              <a:off x="6523631" y="1909082"/>
              <a:ext cx="524217" cy="3578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D826772-345F-0050-EA19-D37AA0A947C5}"/>
              </a:ext>
            </a:extLst>
          </p:cNvPr>
          <p:cNvSpPr/>
          <p:nvPr/>
        </p:nvSpPr>
        <p:spPr>
          <a:xfrm>
            <a:off x="1928869" y="4268906"/>
            <a:ext cx="4996301" cy="484837"/>
          </a:xfrm>
          <a:prstGeom prst="wedgeRoundRectCallout">
            <a:avLst>
              <a:gd name="adj1" fmla="val -41744"/>
              <a:gd name="adj2" fmla="val -24130"/>
              <a:gd name="adj3" fmla="val 16667"/>
            </a:avLst>
          </a:prstGeom>
          <a:solidFill>
            <a:srgbClr val="C00000">
              <a:alpha val="22745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/>
            <a:r>
              <a:rPr lang="en-US" sz="2000" b="1" kern="0" dirty="0">
                <a:solidFill>
                  <a:srgbClr val="000000"/>
                </a:solidFill>
                <a:latin typeface="Raleway" pitchFamily="2" charset="77"/>
              </a:rPr>
              <a:t>External </a:t>
            </a:r>
            <a:r>
              <a:rPr lang="en-US" sz="2000" kern="0" dirty="0">
                <a:solidFill>
                  <a:srgbClr val="000000"/>
                </a:solidFill>
                <a:latin typeface="Raleway" pitchFamily="2" charset="77"/>
              </a:rPr>
              <a:t>caching layer is </a:t>
            </a:r>
            <a:r>
              <a:rPr lang="en-US" sz="2000" b="1" kern="0" dirty="0">
                <a:solidFill>
                  <a:srgbClr val="000000"/>
                </a:solidFill>
                <a:latin typeface="Raleway" pitchFamily="2" charset="77"/>
              </a:rPr>
              <a:t>NOT</a:t>
            </a:r>
            <a:r>
              <a:rPr lang="en-US" sz="2000" kern="0" dirty="0">
                <a:solidFill>
                  <a:srgbClr val="000000"/>
                </a:solidFill>
                <a:latin typeface="Raleway" pitchFamily="2" charset="77"/>
              </a:rPr>
              <a:t> effective!</a:t>
            </a:r>
            <a:endParaRPr lang="en-US" sz="2000" b="1" kern="0" dirty="0">
              <a:latin typeface="Raleway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79F3D9-741A-4C67-A88A-16AE10F9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7" y="228866"/>
            <a:ext cx="8621875" cy="952500"/>
          </a:xfrm>
        </p:spPr>
        <p:txBody>
          <a:bodyPr anchor="ctr"/>
          <a:lstStyle/>
          <a:p>
            <a:r>
              <a:rPr lang="en-US" sz="2800" dirty="0"/>
              <a:t>Where to put the caching layer?</a:t>
            </a:r>
            <a:endParaRPr sz="28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8C0707D-12DC-AAC1-D917-59E9AEE42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77" b="96346" l="1813" r="92228">
                        <a14:foregroundMark x1="60622" y1="63455" x2="17617" y2="84219"/>
                        <a14:foregroundMark x1="17617" y1="84219" x2="9585" y2="91528"/>
                        <a14:foregroundMark x1="59067" y1="62458" x2="36747" y2="67455"/>
                        <a14:foregroundMark x1="26181" y1="75053" x2="61917" y2="84219"/>
                        <a14:foregroundMark x1="61917" y1="84219" x2="11399" y2="88372"/>
                        <a14:foregroundMark x1="11399" y1="88372" x2="10881" y2="88538"/>
                        <a14:foregroundMark x1="66062" y1="62458" x2="32902" y2="82724"/>
                        <a14:foregroundMark x1="68912" y1="60963" x2="26684" y2="88040"/>
                        <a14:foregroundMark x1="64508" y1="61462" x2="43264" y2="76412"/>
                        <a14:foregroundMark x1="60622" y1="61960" x2="39637" y2="68272"/>
                        <a14:foregroundMark x1="19171" y1="80897" x2="11658" y2="93355"/>
                        <a14:foregroundMark x1="34197" y1="79900" x2="70207" y2="60465"/>
                        <a14:foregroundMark x1="70207" y1="60465" x2="50259" y2="68771"/>
                        <a14:foregroundMark x1="49482" y1="15116" x2="45596" y2="6977"/>
                        <a14:foregroundMark x1="61399" y1="23920" x2="62953" y2="32558"/>
                        <a14:foregroundMark x1="48705" y1="50332" x2="93005" y2="50332"/>
                        <a14:foregroundMark x1="50259" y1="14618" x2="62176" y2="22924"/>
                        <a14:foregroundMark x1="54663" y1="21429" x2="62953" y2="26246"/>
                        <a14:foregroundMark x1="4145" y1="92857" x2="5699" y2="93854"/>
                        <a14:foregroundMark x1="10881" y1="95847" x2="10881" y2="95847"/>
                        <a14:foregroundMark x1="18394" y1="95847" x2="1813" y2="96346"/>
                        <a14:foregroundMark x1="39637" y1="74086" x2="68912" y2="61462"/>
                        <a14:foregroundMark x1="48705" y1="12791" x2="62176" y2="22425"/>
                        <a14:foregroundMark x1="50259" y1="12292" x2="49482" y2="11296"/>
                        <a14:backgroundMark x1="14767" y1="75083" x2="19171" y2="70764"/>
                        <a14:backgroundMark x1="17098" y1="75914" x2="10104" y2="74086"/>
                        <a14:backgroundMark x1="29016" y1="69269" x2="17098" y2="76910"/>
                        <a14:backgroundMark x1="13212" y1="74086" x2="14767" y2="79402"/>
                        <a14:backgroundMark x1="12435" y1="72093" x2="37306" y2="66777"/>
                        <a14:backgroundMark x1="44819" y1="50498" x2="48187" y2="504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9926" y="1821889"/>
            <a:ext cx="1150553" cy="17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2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CD924-A758-33F9-F8B0-7D05E4A1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0CBE475-7ED0-050E-0E37-80BA4A7AB952}"/>
              </a:ext>
            </a:extLst>
          </p:cNvPr>
          <p:cNvSpPr/>
          <p:nvPr/>
        </p:nvSpPr>
        <p:spPr>
          <a:xfrm>
            <a:off x="297649" y="1537141"/>
            <a:ext cx="4072128" cy="952500"/>
          </a:xfrm>
          <a:prstGeom prst="roundRect">
            <a:avLst/>
          </a:prstGeom>
          <a:solidFill>
            <a:srgbClr val="FFFFFF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 i="1" dirty="0">
                <a:solidFill>
                  <a:schemeClr val="bg1"/>
                </a:solidFill>
                <a:latin typeface="Raleway" pitchFamily="2" charset="77"/>
              </a:rPr>
              <a:t>Goal: </a:t>
            </a:r>
            <a:r>
              <a:rPr lang="en-US" sz="1900" i="1" dirty="0">
                <a:solidFill>
                  <a:schemeClr val="bg1"/>
                </a:solidFill>
                <a:latin typeface="Raleway" pitchFamily="2" charset="77"/>
              </a:rPr>
              <a:t>Find the most performant Implementation of </a:t>
            </a:r>
            <a:r>
              <a:rPr lang="en-US" sz="1900" i="1" dirty="0" err="1">
                <a:solidFill>
                  <a:schemeClr val="bg1"/>
                </a:solidFill>
                <a:latin typeface="Raleway" pitchFamily="2" charset="77"/>
              </a:rPr>
              <a:t>EVMix</a:t>
            </a:r>
            <a:r>
              <a:rPr lang="en-US" sz="1900" i="1" dirty="0">
                <a:solidFill>
                  <a:schemeClr val="bg1"/>
                </a:solidFill>
                <a:latin typeface="Raleway" pitchFamily="2" charset="77"/>
              </a:rPr>
              <a:t> layers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C42DA03-B44D-E355-CAF6-08BFD985E57A}"/>
              </a:ext>
            </a:extLst>
          </p:cNvPr>
          <p:cNvSpPr/>
          <p:nvPr/>
        </p:nvSpPr>
        <p:spPr>
          <a:xfrm>
            <a:off x="297649" y="2489641"/>
            <a:ext cx="4072128" cy="1868413"/>
          </a:xfrm>
          <a:prstGeom prst="roundRect">
            <a:avLst/>
          </a:prstGeom>
          <a:solidFill>
            <a:srgbClr val="FFFFFF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 i="1" dirty="0">
                <a:solidFill>
                  <a:schemeClr val="bg1"/>
                </a:solidFill>
                <a:latin typeface="Raleway" pitchFamily="2" charset="77"/>
              </a:rPr>
              <a:t>Setup</a:t>
            </a:r>
          </a:p>
          <a:p>
            <a:pPr marL="342900" indent="-342900">
              <a:buFontTx/>
              <a:buChar char="-"/>
            </a:pPr>
            <a:r>
              <a:rPr lang="en-US" sz="1900" b="1" i="1" dirty="0">
                <a:solidFill>
                  <a:schemeClr val="bg1"/>
                </a:solidFill>
                <a:latin typeface="Raleway" pitchFamily="2" charset="77"/>
              </a:rPr>
              <a:t>Baseline: </a:t>
            </a:r>
            <a:r>
              <a:rPr lang="en-US" sz="1900" i="1" dirty="0">
                <a:solidFill>
                  <a:schemeClr val="bg1"/>
                </a:solidFill>
                <a:latin typeface="Raleway" pitchFamily="2" charset="77"/>
              </a:rPr>
              <a:t>Python-based caching layer within the DLRM</a:t>
            </a:r>
          </a:p>
          <a:p>
            <a:pPr marL="342900" indent="-342900">
              <a:buFontTx/>
              <a:buChar char="-"/>
            </a:pPr>
            <a:r>
              <a:rPr lang="en-US" sz="1900" b="1" i="1" dirty="0">
                <a:solidFill>
                  <a:schemeClr val="bg1"/>
                </a:solidFill>
                <a:latin typeface="Raleway" pitchFamily="2" charset="77"/>
              </a:rPr>
              <a:t>Precision</a:t>
            </a:r>
            <a:r>
              <a:rPr lang="en-US" sz="1900" i="1" dirty="0">
                <a:solidFill>
                  <a:schemeClr val="bg1"/>
                </a:solidFill>
                <a:latin typeface="Raleway" pitchFamily="2" charset="77"/>
              </a:rPr>
              <a:t>: 32bit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D8F7351E-8A79-DACF-1DF6-41E072807BB6}"/>
              </a:ext>
            </a:extLst>
          </p:cNvPr>
          <p:cNvSpPr/>
          <p:nvPr/>
        </p:nvSpPr>
        <p:spPr>
          <a:xfrm rot="5400000">
            <a:off x="3974877" y="3051507"/>
            <a:ext cx="845228" cy="364184"/>
          </a:xfrm>
          <a:prstGeom prst="rightArrow">
            <a:avLst/>
          </a:prstGeom>
          <a:gradFill flip="none" rotWithShape="1">
            <a:gsLst>
              <a:gs pos="9000">
                <a:srgbClr val="FF0000"/>
              </a:gs>
              <a:gs pos="47000">
                <a:srgbClr val="FFC000"/>
              </a:gs>
              <a:gs pos="99000">
                <a:srgbClr val="02FE2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2795BD-C6A7-5B9B-7AB0-F0DF63B5C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258" y="1588098"/>
            <a:ext cx="3584952" cy="327452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6EE3873-02AE-FA73-EAF3-EB3CE4C7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7" y="228866"/>
            <a:ext cx="8621875" cy="952500"/>
          </a:xfrm>
        </p:spPr>
        <p:txBody>
          <a:bodyPr anchor="ctr"/>
          <a:lstStyle/>
          <a:p>
            <a:r>
              <a:rPr lang="en-US" sz="2800" dirty="0"/>
              <a:t>How to implement </a:t>
            </a:r>
            <a:r>
              <a:rPr lang="en-US" sz="2800" dirty="0" err="1"/>
              <a:t>EVMix</a:t>
            </a:r>
            <a:r>
              <a:rPr lang="en-US" sz="2800" dirty="0"/>
              <a:t>?</a:t>
            </a:r>
            <a:endParaRPr sz="2800" dirty="0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EF18759C-419B-8C44-93BA-71DF28A1CE91}"/>
              </a:ext>
            </a:extLst>
          </p:cNvPr>
          <p:cNvSpPr/>
          <p:nvPr/>
        </p:nvSpPr>
        <p:spPr>
          <a:xfrm>
            <a:off x="6949250" y="1290515"/>
            <a:ext cx="1897101" cy="493251"/>
          </a:xfrm>
          <a:prstGeom prst="wedgeRoundRectCallout">
            <a:avLst>
              <a:gd name="adj1" fmla="val 6852"/>
              <a:gd name="adj2" fmla="val 152850"/>
              <a:gd name="adj3" fmla="val 16667"/>
            </a:avLst>
          </a:prstGeom>
          <a:solidFill>
            <a:srgbClr val="BEE9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Raleway" pitchFamily="2" charset="77"/>
              </a:rPr>
              <a:t>20% faster</a:t>
            </a:r>
          </a:p>
        </p:txBody>
      </p:sp>
    </p:spTree>
    <p:extLst>
      <p:ext uri="{BB962C8B-B14F-4D97-AF65-F5344CB8AC3E}">
        <p14:creationId xmlns:p14="http://schemas.microsoft.com/office/powerpoint/2010/main" val="287593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1953178-0916-CADF-A840-3E5ECE6FF663}"/>
              </a:ext>
            </a:extLst>
          </p:cNvPr>
          <p:cNvGrpSpPr/>
          <p:nvPr/>
        </p:nvGrpSpPr>
        <p:grpSpPr>
          <a:xfrm>
            <a:off x="2103644" y="1891457"/>
            <a:ext cx="1975482" cy="2576504"/>
            <a:chOff x="2103644" y="1891457"/>
            <a:chExt cx="1975482" cy="257650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03EBD02-0623-A3A0-2169-C58D85FAF1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2247" r="67089"/>
            <a:stretch/>
          </p:blipFill>
          <p:spPr>
            <a:xfrm>
              <a:off x="2103644" y="1891457"/>
              <a:ext cx="1829260" cy="257650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C8F924B-4A4B-CAB5-12D9-5F50F20EA1F6}"/>
                </a:ext>
              </a:extLst>
            </p:cNvPr>
            <p:cNvSpPr/>
            <p:nvPr/>
          </p:nvSpPr>
          <p:spPr>
            <a:xfrm>
              <a:off x="3949775" y="4265275"/>
              <a:ext cx="129351" cy="138837"/>
            </a:xfrm>
            <a:prstGeom prst="rect">
              <a:avLst/>
            </a:prstGeom>
            <a:solidFill>
              <a:srgbClr val="239D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41B5D-72E4-296A-2183-4849F16F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5CAABD-1BF7-099E-CC1A-864433EA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dirty="0"/>
              <a:t>EVStore Orthogonal Evaluation</a:t>
            </a:r>
            <a:endParaRPr sz="28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403905C-80F8-A402-F5E8-098358BB93DC}"/>
              </a:ext>
            </a:extLst>
          </p:cNvPr>
          <p:cNvGrpSpPr/>
          <p:nvPr/>
        </p:nvGrpSpPr>
        <p:grpSpPr>
          <a:xfrm>
            <a:off x="4198023" y="1834807"/>
            <a:ext cx="3952555" cy="2641290"/>
            <a:chOff x="3193310" y="1774463"/>
            <a:chExt cx="3952555" cy="264129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FA995C6-44BA-43CF-0586-2D695FF0C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288" r="57747" b="16181"/>
            <a:stretch/>
          </p:blipFill>
          <p:spPr>
            <a:xfrm>
              <a:off x="3193310" y="1817654"/>
              <a:ext cx="260487" cy="2177703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0314D3F-7738-5DC8-D204-E33B616934E9}"/>
                </a:ext>
              </a:extLst>
            </p:cNvPr>
            <p:cNvSpPr/>
            <p:nvPr/>
          </p:nvSpPr>
          <p:spPr>
            <a:xfrm>
              <a:off x="3416979" y="1774463"/>
              <a:ext cx="3290284" cy="26412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E8701B-4C3C-CD8F-7EBA-34867BC81A7D}"/>
                </a:ext>
              </a:extLst>
            </p:cNvPr>
            <p:cNvSpPr txBox="1"/>
            <p:nvPr/>
          </p:nvSpPr>
          <p:spPr>
            <a:xfrm>
              <a:off x="3416978" y="1873693"/>
              <a:ext cx="3728887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300"/>
                </a:spcAft>
              </a:pPr>
              <a:r>
                <a:rPr lang="en-US" sz="1500" dirty="0">
                  <a:solidFill>
                    <a:schemeClr val="bg1"/>
                  </a:solidFill>
                  <a:latin typeface="Raleway" pitchFamily="2" charset="77"/>
                  <a:ea typeface="Linux Biolinum Keyboard O" panose="02000503000000000000" pitchFamily="2" charset="-79"/>
                  <a:cs typeface="Arial" panose="020B0604020202020204" pitchFamily="34" charset="0"/>
                </a:rPr>
                <a:t>Meta’s DLRM </a:t>
              </a:r>
              <a:r>
                <a:rPr lang="en-US" sz="1500" dirty="0">
                  <a:solidFill>
                    <a:schemeClr val="bg1"/>
                  </a:solidFill>
                  <a:latin typeface="Raleway" pitchFamily="2" charset="77"/>
                  <a:ea typeface="Linux Biolinum Keyboard O" panose="02000503000000000000" pitchFamily="2" charset="-79"/>
                  <a:cs typeface="Arial" panose="020B0604020202020204" pitchFamily="34" charset="0"/>
                  <a:sym typeface="Wingdings" pitchFamily="2" charset="2"/>
                </a:rPr>
                <a:t> </a:t>
              </a:r>
              <a:r>
                <a:rPr lang="en-US" sz="1500" i="1" dirty="0">
                  <a:solidFill>
                    <a:srgbClr val="FF0000"/>
                  </a:solidFill>
                  <a:latin typeface="Raleway" pitchFamily="2" charset="77"/>
                  <a:ea typeface="Linux Biolinum Keyboard O" panose="02000503000000000000" pitchFamily="2" charset="-79"/>
                  <a:cs typeface="Arial" panose="020B0604020202020204" pitchFamily="34" charset="0"/>
                </a:rPr>
                <a:t>baseline</a:t>
              </a:r>
            </a:p>
            <a:p>
              <a:pPr>
                <a:spcBef>
                  <a:spcPts val="600"/>
                </a:spcBef>
                <a:spcAft>
                  <a:spcPts val="300"/>
                </a:spcAft>
              </a:pPr>
              <a:r>
                <a:rPr lang="en-US" sz="1500" dirty="0" err="1">
                  <a:solidFill>
                    <a:schemeClr val="bg1"/>
                  </a:solidFill>
                  <a:latin typeface="Raleway" pitchFamily="2" charset="77"/>
                  <a:ea typeface="Linux Biolinum Keyboard O" panose="02000503000000000000" pitchFamily="2" charset="-79"/>
                  <a:cs typeface="Arial" panose="020B0604020202020204" pitchFamily="34" charset="0"/>
                </a:rPr>
                <a:t>EVCache_Py</a:t>
              </a:r>
              <a:r>
                <a:rPr lang="en-US" sz="1500" dirty="0">
                  <a:solidFill>
                    <a:schemeClr val="bg1"/>
                  </a:solidFill>
                  <a:latin typeface="Raleway" pitchFamily="2" charset="77"/>
                  <a:ea typeface="Linux Biolinum Keyboard O" panose="02000503000000000000" pitchFamily="2" charset="-79"/>
                  <a:cs typeface="Arial" panose="020B0604020202020204" pitchFamily="34" charset="0"/>
                </a:rPr>
                <a:t> + LRU</a:t>
              </a:r>
            </a:p>
            <a:p>
              <a:pPr>
                <a:spcBef>
                  <a:spcPts val="600"/>
                </a:spcBef>
                <a:spcAft>
                  <a:spcPts val="300"/>
                </a:spcAft>
              </a:pPr>
              <a:r>
                <a:rPr lang="en-US" sz="1500" dirty="0" err="1">
                  <a:solidFill>
                    <a:schemeClr val="bg1"/>
                  </a:solidFill>
                  <a:latin typeface="Raleway" pitchFamily="2" charset="77"/>
                  <a:ea typeface="Linux Biolinum Keyboard O" panose="02000503000000000000" pitchFamily="2" charset="-79"/>
                  <a:cs typeface="Arial" panose="020B0604020202020204" pitchFamily="34" charset="0"/>
                </a:rPr>
                <a:t>EVCache_Py</a:t>
              </a:r>
              <a:r>
                <a:rPr lang="en-US" sz="1500" dirty="0">
                  <a:solidFill>
                    <a:schemeClr val="bg1"/>
                  </a:solidFill>
                  <a:latin typeface="Raleway" pitchFamily="2" charset="77"/>
                  <a:ea typeface="Linux Biolinum Keyboard O" panose="02000503000000000000" pitchFamily="2" charset="-79"/>
                  <a:cs typeface="Arial" panose="020B0604020202020204" pitchFamily="34" charset="0"/>
                </a:rPr>
                <a:t> + EVLFU</a:t>
              </a:r>
            </a:p>
            <a:p>
              <a:pPr>
                <a:spcBef>
                  <a:spcPts val="600"/>
                </a:spcBef>
                <a:spcAft>
                  <a:spcPts val="300"/>
                </a:spcAft>
              </a:pPr>
              <a:r>
                <a:rPr lang="en-US" sz="1500" dirty="0" err="1">
                  <a:solidFill>
                    <a:schemeClr val="bg1"/>
                  </a:solidFill>
                  <a:latin typeface="Raleway" pitchFamily="2" charset="77"/>
                  <a:ea typeface="Linux Biolinum Keyboard O" panose="02000503000000000000" pitchFamily="2" charset="-79"/>
                  <a:cs typeface="Arial" panose="020B0604020202020204" pitchFamily="34" charset="0"/>
                </a:rPr>
                <a:t>EVCache_Cpp</a:t>
              </a:r>
              <a:r>
                <a:rPr lang="en-US" sz="1500" dirty="0">
                  <a:solidFill>
                    <a:schemeClr val="bg1"/>
                  </a:solidFill>
                  <a:latin typeface="Raleway" pitchFamily="2" charset="77"/>
                  <a:ea typeface="Linux Biolinum Keyboard O" panose="02000503000000000000" pitchFamily="2" charset="-79"/>
                  <a:cs typeface="Arial" panose="020B0604020202020204" pitchFamily="34" charset="0"/>
                </a:rPr>
                <a:t> + EVLFU (32bit)</a:t>
              </a:r>
            </a:p>
            <a:p>
              <a:pPr>
                <a:spcBef>
                  <a:spcPts val="600"/>
                </a:spcBef>
                <a:spcAft>
                  <a:spcPts val="300"/>
                </a:spcAft>
              </a:pPr>
              <a:r>
                <a:rPr lang="en-US" sz="1500" dirty="0" err="1">
                  <a:solidFill>
                    <a:schemeClr val="bg1"/>
                  </a:solidFill>
                  <a:latin typeface="Raleway" pitchFamily="2" charset="77"/>
                  <a:ea typeface="Linux Biolinum Keyboard O" panose="02000503000000000000" pitchFamily="2" charset="-79"/>
                  <a:cs typeface="Arial" panose="020B0604020202020204" pitchFamily="34" charset="0"/>
                </a:rPr>
                <a:t>EVCache_Cpp</a:t>
              </a:r>
              <a:r>
                <a:rPr lang="en-US" sz="1500" dirty="0">
                  <a:solidFill>
                    <a:schemeClr val="bg1"/>
                  </a:solidFill>
                  <a:latin typeface="Raleway" pitchFamily="2" charset="77"/>
                  <a:ea typeface="Linux Biolinum Keyboard O" panose="02000503000000000000" pitchFamily="2" charset="-79"/>
                  <a:cs typeface="Arial" panose="020B0604020202020204" pitchFamily="34" charset="0"/>
                </a:rPr>
                <a:t> + EVLFU (16bit)</a:t>
              </a:r>
            </a:p>
            <a:p>
              <a:pPr>
                <a:spcBef>
                  <a:spcPts val="600"/>
                </a:spcBef>
                <a:spcAft>
                  <a:spcPts val="300"/>
                </a:spcAft>
              </a:pPr>
              <a:r>
                <a:rPr lang="en-US" sz="1500" dirty="0" err="1">
                  <a:solidFill>
                    <a:schemeClr val="bg1"/>
                  </a:solidFill>
                  <a:latin typeface="Raleway" pitchFamily="2" charset="77"/>
                  <a:ea typeface="Linux Biolinum Keyboard O" panose="02000503000000000000" pitchFamily="2" charset="-79"/>
                  <a:cs typeface="Arial" panose="020B0604020202020204" pitchFamily="34" charset="0"/>
                </a:rPr>
                <a:t>EVCache_Cpp</a:t>
              </a:r>
              <a:r>
                <a:rPr lang="en-US" sz="1500" dirty="0">
                  <a:solidFill>
                    <a:schemeClr val="bg1"/>
                  </a:solidFill>
                  <a:latin typeface="Raleway" pitchFamily="2" charset="77"/>
                  <a:ea typeface="Linux Biolinum Keyboard O" panose="02000503000000000000" pitchFamily="2" charset="-79"/>
                  <a:cs typeface="Arial" panose="020B0604020202020204" pitchFamily="34" charset="0"/>
                </a:rPr>
                <a:t> + </a:t>
              </a:r>
              <a:r>
                <a:rPr lang="en-US" sz="1500" dirty="0" err="1">
                  <a:solidFill>
                    <a:schemeClr val="bg1"/>
                  </a:solidFill>
                  <a:latin typeface="Raleway" pitchFamily="2" charset="77"/>
                  <a:ea typeface="Linux Biolinum Keyboard O" panose="02000503000000000000" pitchFamily="2" charset="-79"/>
                  <a:cs typeface="Arial" panose="020B0604020202020204" pitchFamily="34" charset="0"/>
                </a:rPr>
                <a:t>EVMix</a:t>
              </a:r>
              <a:r>
                <a:rPr lang="en-US" sz="1500" dirty="0">
                  <a:solidFill>
                    <a:schemeClr val="bg1"/>
                  </a:solidFill>
                  <a:latin typeface="Raleway" pitchFamily="2" charset="77"/>
                  <a:ea typeface="Linux Biolinum Keyboard O" panose="02000503000000000000" pitchFamily="2" charset="-79"/>
                  <a:cs typeface="Arial" panose="020B0604020202020204" pitchFamily="34" charset="0"/>
                </a:rPr>
                <a:t> (8bit + 4bit)</a:t>
              </a:r>
            </a:p>
            <a:p>
              <a:pPr>
                <a:spcBef>
                  <a:spcPts val="600"/>
                </a:spcBef>
                <a:spcAft>
                  <a:spcPts val="300"/>
                </a:spcAft>
              </a:pPr>
              <a:r>
                <a:rPr lang="en-US" sz="1500" b="1" dirty="0">
                  <a:solidFill>
                    <a:srgbClr val="239DF1"/>
                  </a:solidFill>
                  <a:latin typeface="Arial" panose="020B0604020202020204" pitchFamily="34" charset="0"/>
                  <a:ea typeface="Linux Biolinum Keyboard O" panose="02000503000000000000" pitchFamily="2" charset="-79"/>
                  <a:cs typeface="Arial" panose="020B0604020202020204" pitchFamily="34" charset="0"/>
                </a:rPr>
                <a:t>EVStore</a:t>
              </a:r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ea typeface="Linux Biolinum Keyboard O" panose="02000503000000000000" pitchFamily="2" charset="-79"/>
                  <a:cs typeface="Arial" panose="020B0604020202020204" pitchFamily="34" charset="0"/>
                </a:rPr>
                <a:t> (</a:t>
              </a:r>
              <a:r>
                <a:rPr lang="en-US" sz="1500" dirty="0" err="1">
                  <a:solidFill>
                    <a:schemeClr val="bg1"/>
                  </a:solidFill>
                  <a:latin typeface="Arial" panose="020B0604020202020204" pitchFamily="34" charset="0"/>
                  <a:ea typeface="Linux Biolinum Keyboard O" panose="02000503000000000000" pitchFamily="2" charset="-79"/>
                  <a:cs typeface="Arial" panose="020B0604020202020204" pitchFamily="34" charset="0"/>
                </a:rPr>
                <a:t>EVCache</a:t>
              </a:r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ea typeface="Linux Biolinum Keyboard O" panose="02000503000000000000" pitchFamily="2" charset="-79"/>
                  <a:cs typeface="Arial" panose="020B0604020202020204" pitchFamily="34" charset="0"/>
                </a:rPr>
                <a:t> + </a:t>
              </a:r>
              <a:r>
                <a:rPr lang="en-US" sz="1500" dirty="0" err="1">
                  <a:solidFill>
                    <a:schemeClr val="bg1"/>
                  </a:solidFill>
                  <a:latin typeface="Arial" panose="020B0604020202020204" pitchFamily="34" charset="0"/>
                  <a:ea typeface="Linux Biolinum Keyboard O" panose="02000503000000000000" pitchFamily="2" charset="-79"/>
                  <a:cs typeface="Arial" panose="020B0604020202020204" pitchFamily="34" charset="0"/>
                </a:rPr>
                <a:t>EVMix</a:t>
              </a:r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ea typeface="Linux Biolinum Keyboard O" panose="02000503000000000000" pitchFamily="2" charset="-79"/>
                  <a:cs typeface="Arial" panose="020B0604020202020204" pitchFamily="34" charset="0"/>
                </a:rPr>
                <a:t> + </a:t>
              </a:r>
              <a:r>
                <a:rPr lang="en-US" sz="1500" dirty="0" err="1">
                  <a:solidFill>
                    <a:schemeClr val="bg1"/>
                  </a:solidFill>
                  <a:latin typeface="Arial" panose="020B0604020202020204" pitchFamily="34" charset="0"/>
                  <a:ea typeface="Linux Biolinum Keyboard O" panose="02000503000000000000" pitchFamily="2" charset="-79"/>
                  <a:cs typeface="Arial" panose="020B0604020202020204" pitchFamily="34" charset="0"/>
                </a:rPr>
                <a:t>EVProx</a:t>
              </a:r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ea typeface="Linux Biolinum Keyboard O" panose="02000503000000000000" pitchFamily="2" charset="-79"/>
                  <a:cs typeface="Arial" panose="020B0604020202020204" pitchFamily="34" charset="0"/>
                </a:rPr>
                <a:t>)</a:t>
              </a:r>
              <a:endParaRPr lang="en-US" sz="1500" b="1" i="1" dirty="0">
                <a:solidFill>
                  <a:srgbClr val="00B050"/>
                </a:solidFill>
                <a:latin typeface="Arial" panose="020B0604020202020204" pitchFamily="34" charset="0"/>
                <a:ea typeface="Linux Biolinum Keyboard O" panose="02000503000000000000" pitchFamily="2" charset="-79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1B24F9B-3AAE-C183-9347-AD29DB83AEFE}"/>
              </a:ext>
            </a:extLst>
          </p:cNvPr>
          <p:cNvGrpSpPr/>
          <p:nvPr/>
        </p:nvGrpSpPr>
        <p:grpSpPr>
          <a:xfrm>
            <a:off x="1028266" y="1303697"/>
            <a:ext cx="1994183" cy="827012"/>
            <a:chOff x="23553" y="1243353"/>
            <a:chExt cx="1994183" cy="827012"/>
          </a:xfrm>
        </p:grpSpPr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9C512C41-4E0A-7144-1F16-3C4E5C76EDB8}"/>
                </a:ext>
              </a:extLst>
            </p:cNvPr>
            <p:cNvSpPr/>
            <p:nvPr/>
          </p:nvSpPr>
          <p:spPr>
            <a:xfrm rot="9354948">
              <a:off x="1084475" y="1533780"/>
              <a:ext cx="285325" cy="53658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Rectangular Callout 26">
              <a:extLst>
                <a:ext uri="{FF2B5EF4-FFF2-40B4-BE49-F238E27FC236}">
                  <a16:creationId xmlns:a16="http://schemas.microsoft.com/office/drawing/2014/main" id="{C7ECEDB7-BE5E-5D67-53E6-710138D5BEBE}"/>
                </a:ext>
              </a:extLst>
            </p:cNvPr>
            <p:cNvSpPr/>
            <p:nvPr/>
          </p:nvSpPr>
          <p:spPr>
            <a:xfrm>
              <a:off x="23553" y="1243353"/>
              <a:ext cx="1994183" cy="408778"/>
            </a:xfrm>
            <a:prstGeom prst="wedgeRectCallout">
              <a:avLst>
                <a:gd name="adj1" fmla="val -5157"/>
                <a:gd name="adj2" fmla="val 13476"/>
              </a:avLst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  <a:latin typeface="Raleway" pitchFamily="2" charset="77"/>
                </a:rPr>
                <a:t>Memory Usage!</a:t>
              </a:r>
              <a:endParaRPr sz="1500" dirty="0">
                <a:solidFill>
                  <a:schemeClr val="tx1"/>
                </a:solidFill>
                <a:latin typeface="Raleway" pitchFamily="2" charset="77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D452FAB-9C32-C9D4-523A-329D1B9C0016}"/>
              </a:ext>
            </a:extLst>
          </p:cNvPr>
          <p:cNvGrpSpPr/>
          <p:nvPr/>
        </p:nvGrpSpPr>
        <p:grpSpPr>
          <a:xfrm>
            <a:off x="1672796" y="2074769"/>
            <a:ext cx="874345" cy="2121088"/>
            <a:chOff x="668083" y="2014425"/>
            <a:chExt cx="874345" cy="212108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A1137A-9B29-F37F-C3F6-8336F8B93B55}"/>
                </a:ext>
              </a:extLst>
            </p:cNvPr>
            <p:cNvSpPr/>
            <p:nvPr/>
          </p:nvSpPr>
          <p:spPr>
            <a:xfrm>
              <a:off x="1081562" y="2014425"/>
              <a:ext cx="460866" cy="21210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599A7922-E245-68C4-ED75-C9BA71439B45}"/>
                </a:ext>
              </a:extLst>
            </p:cNvPr>
            <p:cNvSpPr/>
            <p:nvPr/>
          </p:nvSpPr>
          <p:spPr>
            <a:xfrm rot="5400000">
              <a:off x="578385" y="2834995"/>
              <a:ext cx="531957" cy="352562"/>
            </a:xfrm>
            <a:prstGeom prst="rightArrow">
              <a:avLst/>
            </a:prstGeom>
            <a:gradFill flip="none" rotWithShape="1">
              <a:gsLst>
                <a:gs pos="9000">
                  <a:srgbClr val="FF0000"/>
                </a:gs>
                <a:gs pos="47000">
                  <a:srgbClr val="FFC000"/>
                </a:gs>
                <a:gs pos="99000">
                  <a:srgbClr val="02FE2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D01519C-6BEE-E5C9-D582-E4CF8DFEF2AB}"/>
              </a:ext>
            </a:extLst>
          </p:cNvPr>
          <p:cNvSpPr/>
          <p:nvPr/>
        </p:nvSpPr>
        <p:spPr>
          <a:xfrm>
            <a:off x="3481101" y="1092662"/>
            <a:ext cx="3196844" cy="663407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Raleway" pitchFamily="2" charset="77"/>
              </a:rPr>
              <a:t>SLA : </a:t>
            </a:r>
            <a:r>
              <a:rPr lang="en-US" sz="1600" dirty="0">
                <a:solidFill>
                  <a:schemeClr val="bg1"/>
                </a:solidFill>
                <a:latin typeface="Raleway" pitchFamily="2" charset="77"/>
              </a:rPr>
              <a:t>Inference Latency </a:t>
            </a:r>
            <a:r>
              <a:rPr lang="en-US" sz="1600" b="1" dirty="0">
                <a:solidFill>
                  <a:schemeClr val="bg1"/>
                </a:solidFill>
                <a:latin typeface="Raleway" pitchFamily="2" charset="77"/>
              </a:rPr>
              <a:t>&lt; 2 ms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Raleway" pitchFamily="2" charset="77"/>
              </a:rPr>
              <a:t>    Accuracy drop </a:t>
            </a:r>
            <a:r>
              <a:rPr lang="en-US" sz="1600" b="1" dirty="0">
                <a:solidFill>
                  <a:schemeClr val="bg1"/>
                </a:solidFill>
                <a:latin typeface="Raleway" pitchFamily="2" charset="77"/>
              </a:rPr>
              <a:t>&lt; 0.2%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6A451C0-DDD4-9D4A-832A-1E242BA49B62}"/>
              </a:ext>
            </a:extLst>
          </p:cNvPr>
          <p:cNvGrpSpPr/>
          <p:nvPr/>
        </p:nvGrpSpPr>
        <p:grpSpPr>
          <a:xfrm>
            <a:off x="3022449" y="4147554"/>
            <a:ext cx="4689527" cy="1370103"/>
            <a:chOff x="3022449" y="4147554"/>
            <a:chExt cx="4689527" cy="137010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65F7EF1-E3DB-C401-3BA6-D343A80517E5}"/>
                </a:ext>
              </a:extLst>
            </p:cNvPr>
            <p:cNvGrpSpPr/>
            <p:nvPr/>
          </p:nvGrpSpPr>
          <p:grpSpPr>
            <a:xfrm>
              <a:off x="3022449" y="4147554"/>
              <a:ext cx="3918615" cy="1303814"/>
              <a:chOff x="3022449" y="4147554"/>
              <a:chExt cx="3918615" cy="1303814"/>
            </a:xfrm>
          </p:grpSpPr>
          <p:sp>
            <p:nvSpPr>
              <p:cNvPr id="39" name="Triangle 38">
                <a:extLst>
                  <a:ext uri="{FF2B5EF4-FFF2-40B4-BE49-F238E27FC236}">
                    <a16:creationId xmlns:a16="http://schemas.microsoft.com/office/drawing/2014/main" id="{C1C74D6B-8350-AE87-2A5D-E3173914C69A}"/>
                  </a:ext>
                </a:extLst>
              </p:cNvPr>
              <p:cNvSpPr/>
              <p:nvPr/>
            </p:nvSpPr>
            <p:spPr>
              <a:xfrm rot="2920474">
                <a:off x="3684735" y="4330650"/>
                <a:ext cx="293558" cy="621131"/>
              </a:xfrm>
              <a:prstGeom prst="triangle">
                <a:avLst/>
              </a:prstGeom>
              <a:solidFill>
                <a:srgbClr val="C8EACF"/>
              </a:solidFill>
              <a:ln>
                <a:solidFill>
                  <a:srgbClr val="C8EA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BF5A74D-2F52-9F2B-4868-96FBA1082051}"/>
                  </a:ext>
                </a:extLst>
              </p:cNvPr>
              <p:cNvGrpSpPr/>
              <p:nvPr/>
            </p:nvGrpSpPr>
            <p:grpSpPr>
              <a:xfrm>
                <a:off x="3022449" y="4147554"/>
                <a:ext cx="3918615" cy="1303814"/>
                <a:chOff x="2193019" y="4059563"/>
                <a:chExt cx="3918615" cy="1303814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307A38C6-DEE8-26DF-7F2C-7D4D8DD45D09}"/>
                    </a:ext>
                  </a:extLst>
                </p:cNvPr>
                <p:cNvSpPr/>
                <p:nvPr/>
              </p:nvSpPr>
              <p:spPr>
                <a:xfrm>
                  <a:off x="3056707" y="4059563"/>
                  <a:ext cx="272130" cy="356026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Rounded Rectangular Callout 23">
                  <a:extLst>
                    <a:ext uri="{FF2B5EF4-FFF2-40B4-BE49-F238E27FC236}">
                      <a16:creationId xmlns:a16="http://schemas.microsoft.com/office/drawing/2014/main" id="{279068E0-32F0-EB4D-A3D7-691AF9549441}"/>
                    </a:ext>
                  </a:extLst>
                </p:cNvPr>
                <p:cNvSpPr/>
                <p:nvPr/>
              </p:nvSpPr>
              <p:spPr>
                <a:xfrm>
                  <a:off x="2193019" y="4608701"/>
                  <a:ext cx="3918615" cy="754676"/>
                </a:xfrm>
                <a:prstGeom prst="wedgeRoundRectCallout">
                  <a:avLst>
                    <a:gd name="adj1" fmla="val -36072"/>
                    <a:gd name="adj2" fmla="val -27672"/>
                    <a:gd name="adj3" fmla="val 16667"/>
                  </a:avLst>
                </a:prstGeom>
                <a:solidFill>
                  <a:srgbClr val="BEEA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>
                      <a:solidFill>
                        <a:schemeClr val="bg1"/>
                      </a:solidFill>
                      <a:latin typeface="Raleway" pitchFamily="2" charset="77"/>
                      <a:cs typeface="Gill Sans"/>
                    </a:rPr>
                    <a:t>Fully optimized </a:t>
                  </a:r>
                  <a:r>
                    <a:rPr lang="en-US" sz="1800" b="1" dirty="0">
                      <a:solidFill>
                        <a:schemeClr val="bg1"/>
                      </a:solidFill>
                      <a:latin typeface="Raleway" pitchFamily="2" charset="77"/>
                      <a:cs typeface="Gill Sans"/>
                    </a:rPr>
                    <a:t>EVStore</a:t>
                  </a:r>
                  <a:r>
                    <a:rPr lang="en-US" sz="1800" dirty="0">
                      <a:solidFill>
                        <a:schemeClr val="bg1"/>
                      </a:solidFill>
                      <a:latin typeface="Raleway" pitchFamily="2" charset="77"/>
                      <a:cs typeface="Gill Sans"/>
                    </a:rPr>
                    <a:t> </a:t>
                  </a:r>
                  <a:r>
                    <a:rPr lang="en-US" sz="1800" b="1" dirty="0">
                      <a:solidFill>
                        <a:schemeClr val="bg1"/>
                      </a:solidFill>
                      <a:latin typeface="Raleway" pitchFamily="2" charset="77"/>
                      <a:cs typeface="Gill Sans"/>
                    </a:rPr>
                    <a:t>reduces</a:t>
                  </a:r>
                  <a:r>
                    <a:rPr lang="en-US" sz="1800" dirty="0">
                      <a:solidFill>
                        <a:schemeClr val="bg1"/>
                      </a:solidFill>
                      <a:latin typeface="Raleway" pitchFamily="2" charset="77"/>
                      <a:cs typeface="Gill Sans"/>
                    </a:rPr>
                    <a:t> the </a:t>
                  </a:r>
                  <a:r>
                    <a:rPr lang="en-US" sz="1800" b="1" dirty="0">
                      <a:solidFill>
                        <a:srgbClr val="FF0000"/>
                      </a:solidFill>
                      <a:latin typeface="Raleway" pitchFamily="2" charset="77"/>
                      <a:cs typeface="Gill Sans"/>
                    </a:rPr>
                    <a:t>memory usage </a:t>
                  </a:r>
                  <a:r>
                    <a:rPr lang="en-US" sz="1800" dirty="0">
                      <a:solidFill>
                        <a:schemeClr val="bg1"/>
                      </a:solidFill>
                      <a:latin typeface="Raleway" pitchFamily="2" charset="77"/>
                      <a:cs typeface="Gill Sans"/>
                    </a:rPr>
                    <a:t>by up to </a:t>
                  </a:r>
                  <a:r>
                    <a:rPr lang="en-US" sz="1800" b="1" dirty="0">
                      <a:solidFill>
                        <a:schemeClr val="bg1"/>
                      </a:solidFill>
                      <a:latin typeface="Raleway" pitchFamily="2" charset="77"/>
                      <a:cs typeface="Gill Sans"/>
                    </a:rPr>
                    <a:t>94%</a:t>
                  </a:r>
                </a:p>
              </p:txBody>
            </p:sp>
          </p:grp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F61688E-151B-454A-414A-2EEB83F20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45714" y1="23000" x2="12381" y2="51000"/>
                          <a14:foregroundMark x1="12381" y1="51000" x2="13333" y2="58000"/>
                          <a14:foregroundMark x1="36190" y1="35000" x2="16190" y2="25000"/>
                          <a14:foregroundMark x1="17143" y1="52000" x2="54286" y2="74000"/>
                          <a14:foregroundMark x1="54286" y1="74000" x2="52381" y2="76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08361" y="4657072"/>
              <a:ext cx="903615" cy="860585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B0465EB-E6F1-91AF-C824-1D74C3D32B70}"/>
              </a:ext>
            </a:extLst>
          </p:cNvPr>
          <p:cNvSpPr>
            <a:spLocks/>
          </p:cNvSpPr>
          <p:nvPr/>
        </p:nvSpPr>
        <p:spPr>
          <a:xfrm>
            <a:off x="4304236" y="4121990"/>
            <a:ext cx="100584" cy="100584"/>
          </a:xfrm>
          <a:prstGeom prst="rect">
            <a:avLst/>
          </a:prstGeom>
          <a:solidFill>
            <a:srgbClr val="239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8089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DD8956-8C08-6576-1072-FFA7A7E9F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74" y="1386302"/>
            <a:ext cx="6357769" cy="34618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037EA3-7981-AC37-5896-9780C2E5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02EA88A0-CFD4-446A-0FEE-F73DF5E12E75}"/>
              </a:ext>
            </a:extLst>
          </p:cNvPr>
          <p:cNvSpPr/>
          <p:nvPr/>
        </p:nvSpPr>
        <p:spPr>
          <a:xfrm rot="7581851">
            <a:off x="9134012" y="1524871"/>
            <a:ext cx="500743" cy="277621"/>
          </a:xfrm>
          <a:prstGeom prst="rightArrow">
            <a:avLst>
              <a:gd name="adj1" fmla="val 42159"/>
              <a:gd name="adj2" fmla="val 7653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3DB08D6B-BB22-ECA0-A379-C764343DEE77}"/>
              </a:ext>
            </a:extLst>
          </p:cNvPr>
          <p:cNvSpPr/>
          <p:nvPr/>
        </p:nvSpPr>
        <p:spPr>
          <a:xfrm>
            <a:off x="3796213" y="4935686"/>
            <a:ext cx="845228" cy="364184"/>
          </a:xfrm>
          <a:prstGeom prst="rightArrow">
            <a:avLst/>
          </a:prstGeom>
          <a:gradFill flip="none" rotWithShape="1">
            <a:gsLst>
              <a:gs pos="9000">
                <a:srgbClr val="FF0000"/>
              </a:gs>
              <a:gs pos="47000">
                <a:srgbClr val="FFC000"/>
              </a:gs>
              <a:gs pos="99000">
                <a:srgbClr val="02FE2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3380D80-7DAC-4544-C3D8-B41F25F13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7" y="228866"/>
            <a:ext cx="8621875" cy="952500"/>
          </a:xfrm>
        </p:spPr>
        <p:txBody>
          <a:bodyPr anchor="ctr"/>
          <a:lstStyle/>
          <a:p>
            <a:r>
              <a:rPr lang="en-US" sz="2800" dirty="0"/>
              <a:t>Collocating </a:t>
            </a:r>
            <a:r>
              <a:rPr lang="en-US" sz="2800" u="sng" dirty="0"/>
              <a:t>Multiple</a:t>
            </a:r>
            <a:r>
              <a:rPr lang="en-US" sz="2800" dirty="0"/>
              <a:t> DRS</a:t>
            </a:r>
            <a:endParaRPr sz="2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D9F4FD-8F6A-8298-7AE1-897E66E5F316}"/>
              </a:ext>
            </a:extLst>
          </p:cNvPr>
          <p:cNvGrpSpPr/>
          <p:nvPr/>
        </p:nvGrpSpPr>
        <p:grpSpPr>
          <a:xfrm>
            <a:off x="6633289" y="2328624"/>
            <a:ext cx="2266393" cy="1471198"/>
            <a:chOff x="6633289" y="2328624"/>
            <a:chExt cx="2266393" cy="1471198"/>
          </a:xfrm>
        </p:grpSpPr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FA26E880-EEFC-6A1B-EA70-1F7FB3D7A1A0}"/>
                </a:ext>
              </a:extLst>
            </p:cNvPr>
            <p:cNvSpPr/>
            <p:nvPr/>
          </p:nvSpPr>
          <p:spPr>
            <a:xfrm>
              <a:off x="6633289" y="2328624"/>
              <a:ext cx="2161495" cy="493251"/>
            </a:xfrm>
            <a:prstGeom prst="wedgeRoundRectCallout">
              <a:avLst>
                <a:gd name="adj1" fmla="val -68265"/>
                <a:gd name="adj2" fmla="val 27657"/>
                <a:gd name="adj3" fmla="val 16667"/>
              </a:avLst>
            </a:prstGeom>
            <a:solidFill>
              <a:srgbClr val="BEE9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Raleway" pitchFamily="2" charset="77"/>
                </a:rPr>
                <a:t>1 DRS model</a:t>
              </a:r>
            </a:p>
          </p:txBody>
        </p:sp>
        <p:sp>
          <p:nvSpPr>
            <p:cNvPr id="11" name="Rounded Rectangular Callout 10">
              <a:extLst>
                <a:ext uri="{FF2B5EF4-FFF2-40B4-BE49-F238E27FC236}">
                  <a16:creationId xmlns:a16="http://schemas.microsoft.com/office/drawing/2014/main" id="{57FE7FF5-0454-A2BB-3D50-C1720F855611}"/>
                </a:ext>
              </a:extLst>
            </p:cNvPr>
            <p:cNvSpPr/>
            <p:nvPr/>
          </p:nvSpPr>
          <p:spPr>
            <a:xfrm>
              <a:off x="6738187" y="3306571"/>
              <a:ext cx="2161495" cy="493251"/>
            </a:xfrm>
            <a:prstGeom prst="wedgeRoundRectCallout">
              <a:avLst>
                <a:gd name="adj1" fmla="val -68265"/>
                <a:gd name="adj2" fmla="val 27657"/>
                <a:gd name="adj3" fmla="val 16667"/>
              </a:avLst>
            </a:prstGeom>
            <a:solidFill>
              <a:srgbClr val="BEE9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Raleway" pitchFamily="2" charset="77"/>
                </a:rPr>
                <a:t>4 DRS models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544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C4F9-06A9-D142-4E23-39A2C2188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62" y="96819"/>
            <a:ext cx="8621875" cy="807454"/>
          </a:xfrm>
        </p:spPr>
        <p:txBody>
          <a:bodyPr/>
          <a:lstStyle/>
          <a:p>
            <a:r>
              <a:rPr lang="en-US" sz="3200" dirty="0"/>
              <a:t>Deep Recommendation Systems (DRS)</a:t>
            </a:r>
            <a:r>
              <a:rPr lang="en-US" sz="3200" b="0" dirty="0"/>
              <a:t> </a:t>
            </a:r>
            <a:endParaRPr lang="en-US" sz="28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F6C05E-B2C8-87ED-8F96-86CE273F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D3B6-609B-908E-3E87-4EFF93651D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23667"/>
            <a:ext cx="9223021" cy="1772659"/>
          </a:xfrm>
        </p:spPr>
        <p:txBody>
          <a:bodyPr>
            <a:normAutofit/>
          </a:bodyPr>
          <a:lstStyle/>
          <a:p>
            <a:pPr marL="403225" lvl="1" indent="-234950"/>
            <a:r>
              <a:rPr lang="en-US" sz="1800" b="1" dirty="0"/>
              <a:t>Usage:</a:t>
            </a:r>
            <a:r>
              <a:rPr lang="en-US" sz="1800" dirty="0"/>
              <a:t>  </a:t>
            </a:r>
            <a:br>
              <a:rPr lang="en-US" sz="1800" dirty="0"/>
            </a:br>
            <a:r>
              <a:rPr lang="en-US" sz="1800" dirty="0"/>
              <a:t>P</a:t>
            </a:r>
            <a:r>
              <a:rPr lang="en-US" sz="1800" dirty="0">
                <a:effectLst/>
              </a:rPr>
              <a:t>ersonalized </a:t>
            </a:r>
            <a:r>
              <a:rPr lang="en-US" sz="1800" b="1" dirty="0">
                <a:effectLst/>
              </a:rPr>
              <a:t>advertisements</a:t>
            </a:r>
            <a:r>
              <a:rPr lang="en-US" sz="1800" dirty="0">
                <a:effectLst/>
              </a:rPr>
              <a:t>, </a:t>
            </a:r>
            <a:r>
              <a:rPr lang="en-US" sz="1800" b="1" dirty="0">
                <a:effectLst/>
              </a:rPr>
              <a:t>movies</a:t>
            </a:r>
            <a:r>
              <a:rPr lang="en-US" sz="1800" dirty="0">
                <a:effectLst/>
              </a:rPr>
              <a:t>, </a:t>
            </a:r>
            <a:r>
              <a:rPr lang="en-US" sz="1800" b="1" dirty="0">
                <a:effectLst/>
              </a:rPr>
              <a:t>news</a:t>
            </a:r>
            <a:r>
              <a:rPr lang="en-US" sz="1800" dirty="0">
                <a:effectLst/>
              </a:rPr>
              <a:t>, </a:t>
            </a:r>
            <a:r>
              <a:rPr lang="en-US" sz="1800" b="1" dirty="0">
                <a:effectLst/>
              </a:rPr>
              <a:t>product recommendation</a:t>
            </a:r>
            <a:r>
              <a:rPr lang="en-US" sz="1800" dirty="0">
                <a:effectLst/>
              </a:rPr>
              <a:t>, etc.</a:t>
            </a:r>
          </a:p>
          <a:p>
            <a:pPr marL="168275" lvl="1" indent="0">
              <a:buNone/>
            </a:pPr>
            <a:endParaRPr lang="en-US" sz="1800" dirty="0">
              <a:effectLst/>
            </a:endParaRPr>
          </a:p>
          <a:p>
            <a:pPr marL="403225" lvl="1" indent="-234950"/>
            <a:r>
              <a:rPr lang="en-US" sz="1800" b="1" dirty="0">
                <a:effectLst/>
              </a:rPr>
              <a:t>Impact:</a:t>
            </a:r>
            <a:endParaRPr lang="en-US" sz="1800" dirty="0"/>
          </a:p>
        </p:txBody>
      </p:sp>
      <p:grpSp>
        <p:nvGrpSpPr>
          <p:cNvPr id="9219" name="Group 9218">
            <a:extLst>
              <a:ext uri="{FF2B5EF4-FFF2-40B4-BE49-F238E27FC236}">
                <a16:creationId xmlns:a16="http://schemas.microsoft.com/office/drawing/2014/main" id="{C4CB333B-3821-81CD-54F7-857CDEACCF0D}"/>
              </a:ext>
            </a:extLst>
          </p:cNvPr>
          <p:cNvGrpSpPr/>
          <p:nvPr/>
        </p:nvGrpSpPr>
        <p:grpSpPr>
          <a:xfrm>
            <a:off x="2820769" y="3875890"/>
            <a:ext cx="2369038" cy="1357842"/>
            <a:chOff x="2820769" y="3796867"/>
            <a:chExt cx="2369038" cy="135784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CD2484-4188-89BF-A793-61311A9386FC}"/>
                </a:ext>
              </a:extLst>
            </p:cNvPr>
            <p:cNvSpPr txBox="1"/>
            <p:nvPr/>
          </p:nvSpPr>
          <p:spPr>
            <a:xfrm>
              <a:off x="2847274" y="4246768"/>
              <a:ext cx="2342533" cy="907941"/>
            </a:xfrm>
            <a:prstGeom prst="rect">
              <a:avLst/>
            </a:prstGeom>
            <a:solidFill>
              <a:srgbClr val="239CF1">
                <a:alpha val="22353"/>
              </a:srgbClr>
            </a:solidFill>
            <a:ln w="28575">
              <a:solidFill>
                <a:schemeClr val="bg1">
                  <a:lumMod val="50000"/>
                  <a:lumOff val="50000"/>
                </a:scheme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marL="285750" marR="0" lvl="0" indent="-285750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aleway" pitchFamily="2" charset="77"/>
                </a:rPr>
                <a:t>Database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leway" pitchFamily="2" charset="77"/>
              </a:endParaRPr>
            </a:p>
            <a:p>
              <a:pPr marL="285750" marR="0" lvl="0" indent="-285750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aleway" pitchFamily="2" charset="77"/>
                </a:rPr>
                <a:t>ML Models</a:t>
              </a:r>
            </a:p>
            <a:p>
              <a:pPr marL="285750" marR="0" lvl="0" indent="-285750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Raleway" pitchFamily="2" charset="77"/>
                </a:rPr>
                <a:t>Embedding Table</a:t>
              </a:r>
            </a:p>
          </p:txBody>
        </p:sp>
        <p:sp>
          <p:nvSpPr>
            <p:cNvPr id="58" name="Triangle 57">
              <a:extLst>
                <a:ext uri="{FF2B5EF4-FFF2-40B4-BE49-F238E27FC236}">
                  <a16:creationId xmlns:a16="http://schemas.microsoft.com/office/drawing/2014/main" id="{B6B0F2AF-6150-1843-4DE8-224BF7263B73}"/>
                </a:ext>
              </a:extLst>
            </p:cNvPr>
            <p:cNvSpPr/>
            <p:nvPr/>
          </p:nvSpPr>
          <p:spPr>
            <a:xfrm>
              <a:off x="2820769" y="3796867"/>
              <a:ext cx="2369038" cy="449901"/>
            </a:xfrm>
            <a:prstGeom prst="triangle">
              <a:avLst>
                <a:gd name="adj" fmla="val 49088"/>
              </a:avLst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9221" name="Group 9220">
            <a:extLst>
              <a:ext uri="{FF2B5EF4-FFF2-40B4-BE49-F238E27FC236}">
                <a16:creationId xmlns:a16="http://schemas.microsoft.com/office/drawing/2014/main" id="{73D238E6-8B18-69F7-5925-74C5017B8C69}"/>
              </a:ext>
            </a:extLst>
          </p:cNvPr>
          <p:cNvGrpSpPr/>
          <p:nvPr/>
        </p:nvGrpSpPr>
        <p:grpSpPr>
          <a:xfrm>
            <a:off x="528749" y="3001913"/>
            <a:ext cx="8316653" cy="1328023"/>
            <a:chOff x="528749" y="2922890"/>
            <a:chExt cx="8316653" cy="132802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C5F886A-63B5-0EA5-7BBB-834B8109464E}"/>
                </a:ext>
              </a:extLst>
            </p:cNvPr>
            <p:cNvGrpSpPr/>
            <p:nvPr/>
          </p:nvGrpSpPr>
          <p:grpSpPr>
            <a:xfrm>
              <a:off x="528749" y="3254159"/>
              <a:ext cx="1979497" cy="598463"/>
              <a:chOff x="450363" y="3005091"/>
              <a:chExt cx="1979497" cy="59846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A072E2-C927-429B-BC43-8EBEA4790E1B}"/>
                  </a:ext>
                </a:extLst>
              </p:cNvPr>
              <p:cNvSpPr txBox="1"/>
              <p:nvPr/>
            </p:nvSpPr>
            <p:spPr>
              <a:xfrm>
                <a:off x="450363" y="3107314"/>
                <a:ext cx="1100223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aleway" pitchFamily="2" charset="77"/>
                  </a:rPr>
                  <a:t>I watch</a:t>
                </a:r>
                <a:endParaRPr kumimoji="0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aleway" pitchFamily="2" charset="77"/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D13169D-4139-9614-769B-70638E8EE3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5372" y="3005091"/>
                <a:ext cx="1044488" cy="598463"/>
              </a:xfrm>
              <a:prstGeom prst="rect">
                <a:avLst/>
              </a:prstGeom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FA93880-1B47-BA7D-AE1D-A1B4CB60D868}"/>
                </a:ext>
              </a:extLst>
            </p:cNvPr>
            <p:cNvGrpSpPr/>
            <p:nvPr/>
          </p:nvGrpSpPr>
          <p:grpSpPr>
            <a:xfrm>
              <a:off x="5473081" y="2922890"/>
              <a:ext cx="3372321" cy="1328023"/>
              <a:chOff x="1623426" y="4357017"/>
              <a:chExt cx="3372321" cy="132802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ADE3F0-2CB4-449A-A8BD-118125363194}"/>
                  </a:ext>
                </a:extLst>
              </p:cNvPr>
              <p:cNvSpPr txBox="1"/>
              <p:nvPr/>
            </p:nvSpPr>
            <p:spPr>
              <a:xfrm>
                <a:off x="1623426" y="4357017"/>
                <a:ext cx="3372321" cy="1328023"/>
              </a:xfrm>
              <a:prstGeom prst="roundRect">
                <a:avLst/>
              </a:prstGeom>
              <a:noFill/>
              <a:ln w="28575">
                <a:solidFill>
                  <a:schemeClr val="tx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Raleway" pitchFamily="2" charset="77"/>
                  </a:rPr>
                  <a:t>Similar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Raleway" pitchFamily="2" charset="77"/>
                  </a:rPr>
                  <a:t> 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Raleway" pitchFamily="2" charset="77"/>
                  </a:rPr>
                  <a:t>videos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Raleway" pitchFamily="2" charset="77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aleway" pitchFamily="2" charset="77"/>
                  </a:rPr>
                  <a:t>are suddenly being 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aleway" pitchFamily="2" charset="77"/>
                  </a:rPr>
                  <a:t>recommended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aleway" pitchFamily="2" charset="77"/>
                  </a:rPr>
                  <a:t> to me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800" kern="0" dirty="0">
                  <a:solidFill>
                    <a:prstClr val="black"/>
                  </a:solidFill>
                  <a:latin typeface="Raleway" pitchFamily="2" charset="77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aleway" pitchFamily="2" charset="77"/>
                </a:endParaRPr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FD168625-D2A8-C28F-0C86-AE26BB6E3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3036" y="5048488"/>
                <a:ext cx="2748897" cy="545982"/>
              </a:xfrm>
              <a:prstGeom prst="rect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</p:pic>
        </p:grpSp>
        <p:sp>
          <p:nvSpPr>
            <p:cNvPr id="53" name="Right Arrow 52">
              <a:extLst>
                <a:ext uri="{FF2B5EF4-FFF2-40B4-BE49-F238E27FC236}">
                  <a16:creationId xmlns:a16="http://schemas.microsoft.com/office/drawing/2014/main" id="{65046DA9-DBD6-98F8-C429-3DD54C8B2D3F}"/>
                </a:ext>
              </a:extLst>
            </p:cNvPr>
            <p:cNvSpPr/>
            <p:nvPr/>
          </p:nvSpPr>
          <p:spPr>
            <a:xfrm>
              <a:off x="2656050" y="3448093"/>
              <a:ext cx="500743" cy="277621"/>
            </a:xfrm>
            <a:prstGeom prst="rightArrow">
              <a:avLst>
                <a:gd name="adj1" fmla="val 42159"/>
                <a:gd name="adj2" fmla="val 76531"/>
              </a:avLst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7" name="Right Arrow 56">
              <a:extLst>
                <a:ext uri="{FF2B5EF4-FFF2-40B4-BE49-F238E27FC236}">
                  <a16:creationId xmlns:a16="http://schemas.microsoft.com/office/drawing/2014/main" id="{F72A17B5-50EB-EE8A-5BDB-D00E8A3E961D}"/>
                </a:ext>
              </a:extLst>
            </p:cNvPr>
            <p:cNvSpPr/>
            <p:nvPr/>
          </p:nvSpPr>
          <p:spPr>
            <a:xfrm>
              <a:off x="4850779" y="3448092"/>
              <a:ext cx="500743" cy="277621"/>
            </a:xfrm>
            <a:prstGeom prst="rightArrow">
              <a:avLst>
                <a:gd name="adj1" fmla="val 42159"/>
                <a:gd name="adj2" fmla="val 76531"/>
              </a:avLst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3AA6F56-A856-9352-02F1-740FB1671D2B}"/>
                </a:ext>
              </a:extLst>
            </p:cNvPr>
            <p:cNvSpPr txBox="1"/>
            <p:nvPr/>
          </p:nvSpPr>
          <p:spPr>
            <a:xfrm>
              <a:off x="3296394" y="3229017"/>
              <a:ext cx="1377388" cy="815608"/>
            </a:xfrm>
            <a:prstGeom prst="rect">
              <a:avLst/>
            </a:prstGeom>
            <a:solidFill>
              <a:sysClr val="windowText" lastClr="000000">
                <a:lumMod val="75000"/>
              </a:sysClr>
            </a:solidFill>
            <a:ln w="28575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100" kern="0" dirty="0">
                <a:solidFill>
                  <a:prstClr val="white"/>
                </a:solidFill>
                <a:latin typeface="Raleway" pitchFamily="2" charset="77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itchFamily="2" charset="77"/>
                </a:rPr>
                <a:t>???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77"/>
              </a:endParaRPr>
            </a:p>
          </p:txBody>
        </p:sp>
      </p:grpSp>
      <p:grpSp>
        <p:nvGrpSpPr>
          <p:cNvPr id="9217" name="Group 9216">
            <a:extLst>
              <a:ext uri="{FF2B5EF4-FFF2-40B4-BE49-F238E27FC236}">
                <a16:creationId xmlns:a16="http://schemas.microsoft.com/office/drawing/2014/main" id="{9BE102F0-631B-152C-AB38-C5D932739676}"/>
              </a:ext>
            </a:extLst>
          </p:cNvPr>
          <p:cNvGrpSpPr/>
          <p:nvPr/>
        </p:nvGrpSpPr>
        <p:grpSpPr>
          <a:xfrm>
            <a:off x="3176623" y="2709721"/>
            <a:ext cx="1683834" cy="777370"/>
            <a:chOff x="3176623" y="2630698"/>
            <a:chExt cx="1683834" cy="777370"/>
          </a:xfrm>
        </p:grpSpPr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7E1C6300-3A07-EC8A-DA7C-11D3BA91BD0D}"/>
                </a:ext>
              </a:extLst>
            </p:cNvPr>
            <p:cNvSpPr/>
            <p:nvPr/>
          </p:nvSpPr>
          <p:spPr>
            <a:xfrm rot="9241863">
              <a:off x="3685233" y="2958167"/>
              <a:ext cx="209026" cy="449901"/>
            </a:xfrm>
            <a:prstGeom prst="triangle">
              <a:avLst>
                <a:gd name="adj" fmla="val 49088"/>
              </a:avLst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2" name="Rounded Rectangular Callout 61">
              <a:extLst>
                <a:ext uri="{FF2B5EF4-FFF2-40B4-BE49-F238E27FC236}">
                  <a16:creationId xmlns:a16="http://schemas.microsoft.com/office/drawing/2014/main" id="{7A368712-2499-7AFD-4F1D-E9FA4AFE9B8B}"/>
                </a:ext>
              </a:extLst>
            </p:cNvPr>
            <p:cNvSpPr/>
            <p:nvPr/>
          </p:nvSpPr>
          <p:spPr>
            <a:xfrm>
              <a:off x="3176623" y="2630698"/>
              <a:ext cx="1683834" cy="449901"/>
            </a:xfrm>
            <a:prstGeom prst="wedgeRoundRectCallout">
              <a:avLst>
                <a:gd name="adj1" fmla="val -32966"/>
                <a:gd name="adj2" fmla="val 14822"/>
                <a:gd name="adj3" fmla="val 16667"/>
              </a:avLst>
            </a:prstGeom>
            <a:solidFill>
              <a:schemeClr val="tx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Gill Sans"/>
                  <a:cs typeface="Gill Sans"/>
                </a:rPr>
                <a:t>What’s inside?</a:t>
              </a:r>
              <a:endParaRPr lang="en-US" sz="1100" b="1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9216" name="Group 9215">
            <a:extLst>
              <a:ext uri="{FF2B5EF4-FFF2-40B4-BE49-F238E27FC236}">
                <a16:creationId xmlns:a16="http://schemas.microsoft.com/office/drawing/2014/main" id="{EF9F88C4-DD3D-6914-3D05-DBB2133F06BB}"/>
              </a:ext>
            </a:extLst>
          </p:cNvPr>
          <p:cNvGrpSpPr/>
          <p:nvPr/>
        </p:nvGrpSpPr>
        <p:grpSpPr>
          <a:xfrm>
            <a:off x="857905" y="1820887"/>
            <a:ext cx="7365266" cy="523220"/>
            <a:chOff x="857905" y="1820887"/>
            <a:chExt cx="7365266" cy="52322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3864459-CE83-2297-BA7B-E4883BD4AA13}"/>
                </a:ext>
              </a:extLst>
            </p:cNvPr>
            <p:cNvSpPr txBox="1"/>
            <p:nvPr/>
          </p:nvSpPr>
          <p:spPr>
            <a:xfrm>
              <a:off x="857905" y="1820887"/>
              <a:ext cx="70330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61992" marR="0" lvl="2" indent="0" algn="l" defTabSz="761992" rtl="0" eaLnBrk="1" fontAlgn="auto" latinLnBrk="0" hangingPunct="1">
                <a:lnSpc>
                  <a:spcPct val="100000"/>
                </a:lnSpc>
                <a:spcBef>
                  <a:spcPts val="250"/>
                </a:spcBef>
                <a:spcAft>
                  <a:spcPts val="0"/>
                </a:spcAft>
                <a:buClr>
                  <a:srgbClr val="800000"/>
                </a:buClr>
                <a:buSzPct val="75000"/>
                <a:buFont typeface="Lucida Grande"/>
                <a:buNone/>
                <a:tabLst/>
                <a:defRPr/>
              </a:pPr>
              <a:r>
                <a:rPr kumimoji="0" lang="en-US" sz="2800" b="1" i="0" u="none" strike="noStrike" kern="1200" cap="none" spc="26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Gill Sans"/>
                </a:rPr>
                <a:t>30%</a:t>
              </a:r>
              <a:r>
                <a:rPr lang="en-US" sz="2800" spc="26" dirty="0">
                  <a:solidFill>
                    <a:srgbClr val="000000"/>
                  </a:solidFill>
                  <a:latin typeface="Raleway" pitchFamily="2" charset="77"/>
                  <a:cs typeface="Gill Sans"/>
                </a:rPr>
                <a:t>	</a:t>
              </a:r>
              <a:r>
                <a:rPr kumimoji="0" lang="en-US" sz="2800" b="0" i="0" u="none" strike="noStrike" kern="1200" cap="none" spc="26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Gill Sans"/>
                </a:rPr>
                <a:t> 	   </a:t>
              </a:r>
              <a:r>
                <a:rPr lang="en-US" sz="2800" b="1" spc="26" dirty="0">
                  <a:solidFill>
                    <a:srgbClr val="00B050"/>
                  </a:solidFill>
                  <a:latin typeface="Raleway" pitchFamily="2" charset="77"/>
                  <a:cs typeface="Gill Sans"/>
                </a:rPr>
                <a:t>4</a:t>
              </a:r>
              <a:r>
                <a:rPr kumimoji="0" lang="en-US" sz="2800" b="1" i="0" u="none" strike="noStrike" kern="1200" cap="none" spc="26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Gill Sans"/>
                </a:rPr>
                <a:t>0% 	     60% 		75%</a:t>
              </a:r>
              <a:endParaRPr kumimoji="0" lang="en-US" sz="3600" b="0" i="0" u="none" strike="noStrike" kern="1200" cap="none" spc="2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77"/>
                <a:ea typeface="+mn-ea"/>
                <a:cs typeface="Gill Sans"/>
              </a:endParaRPr>
            </a:p>
          </p:txBody>
        </p:sp>
        <p:pic>
          <p:nvPicPr>
            <p:cNvPr id="9218" name="Picture 2" descr="Google play - Free brands and logotypes icons">
              <a:extLst>
                <a:ext uri="{FF2B5EF4-FFF2-40B4-BE49-F238E27FC236}">
                  <a16:creationId xmlns:a16="http://schemas.microsoft.com/office/drawing/2014/main" id="{E3675433-7EE6-2A6B-74ED-7580B2BF5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629" y="1909995"/>
              <a:ext cx="343881" cy="343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>
              <a:extLst>
                <a:ext uri="{FF2B5EF4-FFF2-40B4-BE49-F238E27FC236}">
                  <a16:creationId xmlns:a16="http://schemas.microsoft.com/office/drawing/2014/main" id="{4C52D7FC-A8A5-BB1C-DB8F-54657E813F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63" y="1909996"/>
              <a:ext cx="343881" cy="343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>
              <a:extLst>
                <a:ext uri="{FF2B5EF4-FFF2-40B4-BE49-F238E27FC236}">
                  <a16:creationId xmlns:a16="http://schemas.microsoft.com/office/drawing/2014/main" id="{E6A384CF-67FE-E73F-2F8E-FEDAAFB200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0940" y="1928061"/>
              <a:ext cx="365899" cy="252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8" descr="Netflix, macOS, BigSur Icon in MacOs Big Sur">
              <a:extLst>
                <a:ext uri="{FF2B5EF4-FFF2-40B4-BE49-F238E27FC236}">
                  <a16:creationId xmlns:a16="http://schemas.microsoft.com/office/drawing/2014/main" id="{1103EFA4-64EC-3AFD-80C7-FB4BFA7599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7488" y="1843366"/>
              <a:ext cx="455683" cy="455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896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87721-F12F-126C-58F0-8D7AFBE4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More in the Paper!</a:t>
            </a: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774E4-2158-88EB-D3EF-A6F23001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B04AD-60CF-5176-A2C3-AE9C6F750B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7807" y="1418500"/>
            <a:ext cx="4808543" cy="417868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000" dirty="0"/>
              <a:t>The importance of perfect hits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000" dirty="0" err="1"/>
              <a:t>EVCache</a:t>
            </a:r>
            <a:r>
              <a:rPr lang="en-US" sz="2000" dirty="0"/>
              <a:t> variants implementation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000" dirty="0" err="1"/>
              <a:t>EVMix’s</a:t>
            </a:r>
            <a:r>
              <a:rPr lang="en-US" sz="2000" dirty="0"/>
              <a:t> bit-coding optimization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000" dirty="0"/>
              <a:t>More evaluation results</a:t>
            </a:r>
          </a:p>
          <a:p>
            <a:pPr lvl="1">
              <a:lnSpc>
                <a:spcPct val="120000"/>
              </a:lnSpc>
              <a:spcBef>
                <a:spcPts val="800"/>
              </a:spcBef>
            </a:pPr>
            <a:r>
              <a:rPr lang="en-US" sz="1800" dirty="0"/>
              <a:t>Trade-off between latency and accuracy </a:t>
            </a:r>
          </a:p>
          <a:p>
            <a:pPr lvl="1">
              <a:lnSpc>
                <a:spcPct val="120000"/>
              </a:lnSpc>
              <a:spcBef>
                <a:spcPts val="800"/>
              </a:spcBef>
            </a:pPr>
            <a:r>
              <a:rPr lang="en-US" sz="1800" b="1" dirty="0"/>
              <a:t>. . 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E132F3-D482-31BE-BCFF-F282FC3E5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818" y="316747"/>
            <a:ext cx="4140338" cy="53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20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1F85-DDA6-0F1C-970E-EEA173AC7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/>
              <a:t>EVStore Overhead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41B5D-72E4-296A-2183-4849F16F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02AE1-21A9-143F-52A1-91B58E914D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7807" y="1016100"/>
            <a:ext cx="8621875" cy="4524525"/>
          </a:xfrm>
        </p:spPr>
        <p:txBody>
          <a:bodyPr>
            <a:normAutofit fontScale="92500"/>
          </a:bodyPr>
          <a:lstStyle/>
          <a:p>
            <a:pPr marL="401638" indent="-401638">
              <a:buFont typeface="+mj-lt"/>
              <a:buAutoNum type="arabicPeriod"/>
            </a:pPr>
            <a:r>
              <a:rPr lang="en-US" b="1" dirty="0"/>
              <a:t>Memory</a:t>
            </a:r>
          </a:p>
          <a:p>
            <a:pPr lvl="1"/>
            <a:r>
              <a:rPr lang="en-US" dirty="0"/>
              <a:t>No duplicate value</a:t>
            </a:r>
          </a:p>
          <a:p>
            <a:pPr lvl="1"/>
            <a:r>
              <a:rPr lang="en-US" dirty="0"/>
              <a:t>The embedding value is stored as it is</a:t>
            </a:r>
          </a:p>
          <a:p>
            <a:pPr lvl="1"/>
            <a:r>
              <a:rPr lang="en-US" dirty="0"/>
              <a:t>Storing </a:t>
            </a:r>
            <a:r>
              <a:rPr lang="en-US" dirty="0" err="1"/>
              <a:t>groupability</a:t>
            </a:r>
            <a:r>
              <a:rPr lang="en-US" dirty="0"/>
              <a:t>-score        </a:t>
            </a:r>
            <a:r>
              <a:rPr lang="en-US" b="1" dirty="0"/>
              <a:t>Negligible</a:t>
            </a:r>
            <a:r>
              <a:rPr lang="en-US" dirty="0"/>
              <a:t> overhead (&lt;</a:t>
            </a:r>
            <a:r>
              <a:rPr lang="en-US" dirty="0">
                <a:latin typeface="Times" pitchFamily="2" charset="0"/>
              </a:rPr>
              <a:t>1</a:t>
            </a:r>
            <a:r>
              <a:rPr lang="en-US" dirty="0"/>
              <a:t>%)</a:t>
            </a:r>
          </a:p>
          <a:p>
            <a:pPr marL="401638" indent="-401638">
              <a:buFont typeface="+mj-lt"/>
              <a:buAutoNum type="arabicPeriod"/>
            </a:pPr>
            <a:r>
              <a:rPr lang="en-US" b="1" dirty="0"/>
              <a:t>Computation</a:t>
            </a:r>
          </a:p>
          <a:p>
            <a:pPr lvl="1"/>
            <a:r>
              <a:rPr lang="en-US" b="1" dirty="0"/>
              <a:t>Offline</a:t>
            </a:r>
            <a:r>
              <a:rPr lang="en-US" dirty="0"/>
              <a:t> overhead        mapping surrogate keys</a:t>
            </a:r>
          </a:p>
          <a:p>
            <a:pPr lvl="1"/>
            <a:r>
              <a:rPr lang="en-US" b="1" dirty="0"/>
              <a:t>Online</a:t>
            </a:r>
            <a:r>
              <a:rPr lang="en-US" dirty="0"/>
              <a:t> overhead (</a:t>
            </a:r>
            <a:r>
              <a:rPr lang="en-US" b="1" dirty="0"/>
              <a:t>negligible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Converting low precision to full precision</a:t>
            </a:r>
          </a:p>
          <a:p>
            <a:pPr lvl="2"/>
            <a:r>
              <a:rPr lang="en-US" dirty="0"/>
              <a:t>Managing the cache eviction</a:t>
            </a:r>
          </a:p>
          <a:p>
            <a:pPr lvl="2"/>
            <a:r>
              <a:rPr lang="en-US" dirty="0"/>
              <a:t>Decoding stream of data from C++ to Python side</a:t>
            </a:r>
          </a:p>
          <a:p>
            <a:pPr marL="401638" indent="-401638">
              <a:buFont typeface="+mj-lt"/>
              <a:buAutoNum type="arabicPeriod"/>
            </a:pPr>
            <a:r>
              <a:rPr lang="en-US" b="1" dirty="0"/>
              <a:t>Storage (SSD)</a:t>
            </a:r>
          </a:p>
          <a:p>
            <a:pPr lvl="1"/>
            <a:r>
              <a:rPr lang="en-US" dirty="0"/>
              <a:t>Storing multiple precisions of the same value       </a:t>
            </a:r>
            <a:r>
              <a:rPr lang="en-US" b="1" dirty="0"/>
              <a:t>2x</a:t>
            </a:r>
            <a:r>
              <a:rPr lang="en-US" dirty="0"/>
              <a:t> Overhead</a:t>
            </a:r>
          </a:p>
          <a:p>
            <a:pPr lvl="1"/>
            <a:endParaRPr b="1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18B01AC-7FD9-372E-D680-F67756B3A305}"/>
              </a:ext>
            </a:extLst>
          </p:cNvPr>
          <p:cNvSpPr/>
          <p:nvPr/>
        </p:nvSpPr>
        <p:spPr>
          <a:xfrm>
            <a:off x="4282837" y="2221356"/>
            <a:ext cx="305907" cy="184848"/>
          </a:xfrm>
          <a:prstGeom prst="rightArrow">
            <a:avLst>
              <a:gd name="adj1" fmla="val 42159"/>
              <a:gd name="adj2" fmla="val 76531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C931A86-FA4F-B557-E5AB-36026DAE9E8A}"/>
              </a:ext>
            </a:extLst>
          </p:cNvPr>
          <p:cNvSpPr/>
          <p:nvPr/>
        </p:nvSpPr>
        <p:spPr>
          <a:xfrm>
            <a:off x="3207570" y="3130700"/>
            <a:ext cx="305907" cy="184848"/>
          </a:xfrm>
          <a:prstGeom prst="rightArrow">
            <a:avLst>
              <a:gd name="adj1" fmla="val 42159"/>
              <a:gd name="adj2" fmla="val 76531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BA99A82-EE9E-0FEF-AE84-09C29A4D69D3}"/>
              </a:ext>
            </a:extLst>
          </p:cNvPr>
          <p:cNvSpPr/>
          <p:nvPr/>
        </p:nvSpPr>
        <p:spPr>
          <a:xfrm>
            <a:off x="6518038" y="5261658"/>
            <a:ext cx="305907" cy="184848"/>
          </a:xfrm>
          <a:prstGeom prst="rightArrow">
            <a:avLst>
              <a:gd name="adj1" fmla="val 42159"/>
              <a:gd name="adj2" fmla="val 76531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242" name="Picture 2" descr="Ram Icon&quot; Images – Browse 132 Stock Photos, Vectors, and Video | Adobe Stock">
            <a:extLst>
              <a:ext uri="{FF2B5EF4-FFF2-40B4-BE49-F238E27FC236}">
                <a16:creationId xmlns:a16="http://schemas.microsoft.com/office/drawing/2014/main" id="{3C8BAA22-AE8C-85B2-AF01-527F01B35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6" t="18526" r="19945" b="19773"/>
          <a:stretch/>
        </p:blipFill>
        <p:spPr bwMode="auto">
          <a:xfrm>
            <a:off x="7002972" y="1181366"/>
            <a:ext cx="938439" cy="7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omputer Cpu Icon Vector Graphic by sekitarief · Creative Fabrica">
            <a:extLst>
              <a:ext uri="{FF2B5EF4-FFF2-40B4-BE49-F238E27FC236}">
                <a16:creationId xmlns:a16="http://schemas.microsoft.com/office/drawing/2014/main" id="{19F9ADAC-22A5-E378-1294-87B938F65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1" t="9328" r="22622" b="9580"/>
          <a:stretch/>
        </p:blipFill>
        <p:spPr bwMode="auto">
          <a:xfrm>
            <a:off x="6819356" y="2963950"/>
            <a:ext cx="1305673" cy="129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Server Storage Icons - Free SVG &amp; PNG Server Storage Images - Noun Project">
            <a:extLst>
              <a:ext uri="{FF2B5EF4-FFF2-40B4-BE49-F238E27FC236}">
                <a16:creationId xmlns:a16="http://schemas.microsoft.com/office/drawing/2014/main" id="{5578E522-B9DA-BF7E-392D-B6053194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731" y="4449706"/>
            <a:ext cx="811952" cy="81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4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1F85-DDA6-0F1C-970E-EEA173AC7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EVStore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41B5D-72E4-296A-2183-4849F16F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598A61F-2133-B941-2B5D-6679594FABD3}"/>
              </a:ext>
            </a:extLst>
          </p:cNvPr>
          <p:cNvSpPr/>
          <p:nvPr/>
        </p:nvSpPr>
        <p:spPr>
          <a:xfrm>
            <a:off x="244318" y="904712"/>
            <a:ext cx="8177306" cy="2478976"/>
          </a:xfrm>
          <a:prstGeom prst="round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3225" marR="0" lvl="0" algn="l" defTabSz="761992" rtl="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800000"/>
              </a:buClr>
              <a:buSzPct val="75000"/>
              <a:defRPr/>
            </a:pPr>
            <a:r>
              <a:rPr kumimoji="0" lang="en-US" sz="2200" b="1" u="none" strike="noStrike" kern="1200" cap="none" spc="2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77"/>
                <a:ea typeface="+mn-ea"/>
                <a:cs typeface="Arial" panose="020B0604020202020204" pitchFamily="34" charset="0"/>
              </a:rPr>
              <a:t>Storage and Caching Capabilities </a:t>
            </a:r>
            <a:r>
              <a:rPr kumimoji="0" lang="en-US" sz="2200" u="none" strike="noStrike" kern="1200" cap="none" spc="2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77"/>
                <a:ea typeface="+mn-ea"/>
                <a:cs typeface="Arial" panose="020B0604020202020204" pitchFamily="34" charset="0"/>
              </a:rPr>
              <a:t>for Scaling Embedding Tables in</a:t>
            </a:r>
            <a:r>
              <a:rPr kumimoji="0" lang="en-US" sz="2200" u="none" strike="noStrike" kern="1200" cap="none" spc="26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77"/>
                <a:ea typeface="+mn-ea"/>
                <a:cs typeface="Arial" panose="020B0604020202020204" pitchFamily="34" charset="0"/>
              </a:rPr>
              <a:t> Deep Recommendation System</a:t>
            </a:r>
            <a:endParaRPr lang="en-US" sz="2200" spc="26" noProof="0" dirty="0">
              <a:solidFill>
                <a:srgbClr val="000000"/>
              </a:solidFill>
              <a:latin typeface="Raleway" pitchFamily="2" charset="77"/>
              <a:cs typeface="Arial" panose="020B0604020202020204" pitchFamily="34" charset="0"/>
            </a:endParaRPr>
          </a:p>
          <a:p>
            <a:pPr marL="403225" marR="0" lvl="0" algn="l" defTabSz="761992" rtl="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800000"/>
              </a:buClr>
              <a:buSzPct val="75000"/>
              <a:defRPr/>
            </a:pPr>
            <a:endParaRPr kumimoji="0" lang="en-US" sz="400" b="0" i="0" u="none" strike="noStrike" kern="1200" cap="none" spc="2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77"/>
              <a:ea typeface="+mn-ea"/>
              <a:cs typeface="Gill Sans"/>
            </a:endParaRPr>
          </a:p>
          <a:p>
            <a:pPr marL="747713" marR="0" lvl="1" indent="-355600" algn="l" defTabSz="761992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§"/>
              <a:defRPr/>
            </a:pPr>
            <a:r>
              <a:rPr kumimoji="0" lang="en-US" sz="2000" b="1" i="0" u="none" strike="noStrike" kern="1200" cap="none" spc="26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itchFamily="2" charset="77"/>
                <a:ea typeface="+mn-ea"/>
                <a:cs typeface="Gill Sans"/>
              </a:rPr>
              <a:t>EVCache</a:t>
            </a:r>
            <a:r>
              <a:rPr kumimoji="0" lang="en-US" sz="2000" b="0" i="0" u="none" strike="noStrike" kern="1200" cap="none" spc="2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77"/>
                <a:ea typeface="+mn-ea"/>
                <a:cs typeface="Gill Sans"/>
              </a:rPr>
              <a:t>: groupability-aware caching</a:t>
            </a:r>
            <a:endParaRPr kumimoji="0" lang="en-US" sz="2000" b="1" i="0" u="none" strike="noStrike" kern="1200" cap="none" spc="26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aleway" pitchFamily="2" charset="77"/>
              <a:ea typeface="+mn-ea"/>
              <a:cs typeface="Gill Sans"/>
            </a:endParaRPr>
          </a:p>
          <a:p>
            <a:pPr marL="747713" marR="0" lvl="1" indent="-355600" algn="l" defTabSz="761992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§"/>
              <a:defRPr/>
            </a:pPr>
            <a:r>
              <a:rPr kumimoji="0" lang="en-US" sz="2000" b="1" i="0" u="none" strike="noStrike" kern="1200" cap="none" spc="26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itchFamily="2" charset="77"/>
                <a:ea typeface="+mn-ea"/>
                <a:cs typeface="Gill Sans"/>
              </a:rPr>
              <a:t>EVMix</a:t>
            </a:r>
            <a:r>
              <a:rPr kumimoji="0" lang="en-US" sz="2000" b="0" i="0" u="none" strike="noStrike" kern="1200" cap="none" spc="2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77"/>
                <a:ea typeface="+mn-ea"/>
                <a:cs typeface="Gill Sans"/>
              </a:rPr>
              <a:t>: mixed-precision caching</a:t>
            </a:r>
            <a:endParaRPr kumimoji="0" lang="en-US" sz="2000" b="1" i="0" u="none" strike="noStrike" kern="1200" cap="none" spc="2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77"/>
              <a:ea typeface="+mn-ea"/>
              <a:cs typeface="Gill Sans"/>
            </a:endParaRPr>
          </a:p>
          <a:p>
            <a:pPr marL="747713" marR="0" lvl="1" indent="-355600" algn="l" defTabSz="761992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§"/>
              <a:defRPr/>
            </a:pPr>
            <a:r>
              <a:rPr kumimoji="0" lang="en-US" sz="2000" b="1" i="0" u="none" strike="noStrike" kern="1200" cap="none" spc="26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itchFamily="2" charset="77"/>
                <a:ea typeface="+mn-ea"/>
                <a:cs typeface="Gill Sans"/>
              </a:rPr>
              <a:t>EVProx</a:t>
            </a:r>
            <a:r>
              <a:rPr kumimoji="0" lang="en-US" sz="2000" b="0" i="0" u="none" strike="noStrike" kern="1200" cap="none" spc="2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77"/>
                <a:ea typeface="+mn-ea"/>
                <a:cs typeface="Gill Sans"/>
              </a:rPr>
              <a:t>: embedding value approximation</a:t>
            </a:r>
            <a:endParaRPr kumimoji="0" lang="en-US" sz="2200" b="1" i="0" u="none" strike="noStrike" kern="1200" cap="none" spc="2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77"/>
              <a:ea typeface="+mn-ea"/>
              <a:cs typeface="Gill San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A1C71D0-B861-F512-CE91-C66FFD1A0F24}"/>
              </a:ext>
            </a:extLst>
          </p:cNvPr>
          <p:cNvGrpSpPr/>
          <p:nvPr/>
        </p:nvGrpSpPr>
        <p:grpSpPr>
          <a:xfrm>
            <a:off x="3353286" y="3351356"/>
            <a:ext cx="2167425" cy="563541"/>
            <a:chOff x="3140298" y="1181621"/>
            <a:chExt cx="2167425" cy="56354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71266F2-CB42-8439-68CD-B3148ED501BF}"/>
                </a:ext>
              </a:extLst>
            </p:cNvPr>
            <p:cNvSpPr txBox="1"/>
            <p:nvPr/>
          </p:nvSpPr>
          <p:spPr>
            <a:xfrm>
              <a:off x="3669495" y="128503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Gill Sans Ultra Bold" panose="020B0A02020104020203" pitchFamily="34" charset="77"/>
                </a:rPr>
                <a:t>+</a:t>
              </a:r>
              <a:endParaRPr sz="1800" dirty="0">
                <a:solidFill>
                  <a:schemeClr val="bg1"/>
                </a:solidFill>
                <a:latin typeface="Gill Sans Ultra Bold" panose="020B0A02020104020203" pitchFamily="34" charset="77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5B64AE5-061A-B653-CFCF-0CCB1BF5A799}"/>
                </a:ext>
              </a:extLst>
            </p:cNvPr>
            <p:cNvSpPr/>
            <p:nvPr/>
          </p:nvSpPr>
          <p:spPr>
            <a:xfrm>
              <a:off x="3140298" y="1186528"/>
              <a:ext cx="595194" cy="558634"/>
            </a:xfrm>
            <a:prstGeom prst="rect">
              <a:avLst/>
            </a:prstGeom>
            <a:solidFill>
              <a:srgbClr val="304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L1</a:t>
              </a:r>
              <a:endParaRPr sz="18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90C02B7-BE10-0296-D186-8D059FA908D4}"/>
                </a:ext>
              </a:extLst>
            </p:cNvPr>
            <p:cNvSpPr/>
            <p:nvPr/>
          </p:nvSpPr>
          <p:spPr>
            <a:xfrm>
              <a:off x="3928093" y="1186529"/>
              <a:ext cx="595193" cy="558633"/>
            </a:xfrm>
            <a:prstGeom prst="rect">
              <a:avLst/>
            </a:prstGeom>
            <a:solidFill>
              <a:srgbClr val="239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L2</a:t>
              </a:r>
              <a:endParaRPr sz="18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3748F12-7EDF-E3CB-D797-AD6446AE70E8}"/>
                </a:ext>
              </a:extLst>
            </p:cNvPr>
            <p:cNvSpPr/>
            <p:nvPr/>
          </p:nvSpPr>
          <p:spPr>
            <a:xfrm>
              <a:off x="4712530" y="1181621"/>
              <a:ext cx="595193" cy="558633"/>
            </a:xfrm>
            <a:prstGeom prst="rect">
              <a:avLst/>
            </a:prstGeom>
            <a:solidFill>
              <a:srgbClr val="1BC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L3</a:t>
              </a:r>
              <a:endParaRPr sz="18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BC5E5D2-AE3F-6B42-D6DF-AE9AF0D9350D}"/>
                </a:ext>
              </a:extLst>
            </p:cNvPr>
            <p:cNvSpPr txBox="1"/>
            <p:nvPr/>
          </p:nvSpPr>
          <p:spPr>
            <a:xfrm>
              <a:off x="4449887" y="128503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Gill Sans Ultra Bold" panose="020B0A02020104020203" pitchFamily="34" charset="77"/>
                </a:rPr>
                <a:t>+</a:t>
              </a:r>
              <a:endParaRPr sz="1800" dirty="0">
                <a:solidFill>
                  <a:schemeClr val="bg1"/>
                </a:solidFill>
                <a:latin typeface="Gill Sans Ultra Bold" panose="020B0A02020104020203" pitchFamily="34" charset="77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1BFFBDE-921F-88D6-5988-5122ADF31AD2}"/>
              </a:ext>
            </a:extLst>
          </p:cNvPr>
          <p:cNvGrpSpPr/>
          <p:nvPr/>
        </p:nvGrpSpPr>
        <p:grpSpPr>
          <a:xfrm>
            <a:off x="1446292" y="3960126"/>
            <a:ext cx="6251416" cy="1210921"/>
            <a:chOff x="4800941" y="1730643"/>
            <a:chExt cx="6251416" cy="121092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5675D71-63FE-7692-8AC3-B0BE013F37B3}"/>
                </a:ext>
              </a:extLst>
            </p:cNvPr>
            <p:cNvSpPr txBox="1"/>
            <p:nvPr/>
          </p:nvSpPr>
          <p:spPr>
            <a:xfrm>
              <a:off x="4800941" y="1733541"/>
              <a:ext cx="1787630" cy="120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5400" b="1" dirty="0">
                  <a:solidFill>
                    <a:srgbClr val="002060"/>
                  </a:solidFill>
                  <a:latin typeface="Raleway" pitchFamily="2" charset="77"/>
                </a:rPr>
                <a:t> </a:t>
              </a:r>
              <a:r>
                <a:rPr lang="en-US" sz="5400" b="1" dirty="0">
                  <a:solidFill>
                    <a:srgbClr val="239CF1"/>
                  </a:solidFill>
                  <a:latin typeface="Raleway" pitchFamily="2" charset="77"/>
                </a:rPr>
                <a:t>94</a:t>
              </a:r>
              <a:r>
                <a:rPr lang="en-US" sz="2400" b="1" dirty="0">
                  <a:solidFill>
                    <a:srgbClr val="239CF1"/>
                  </a:solidFill>
                  <a:latin typeface="Raleway" pitchFamily="2" charset="77"/>
                </a:rPr>
                <a:t>%</a:t>
              </a:r>
              <a:endParaRPr lang="en-US" sz="5400" b="1" dirty="0">
                <a:solidFill>
                  <a:srgbClr val="239CF1"/>
                </a:solidFill>
                <a:latin typeface="Raleway" pitchFamily="2" charset="77"/>
              </a:endParaRPr>
            </a:p>
            <a:p>
              <a:pPr algn="ctr">
                <a:spcAft>
                  <a:spcPts val="300"/>
                </a:spcAft>
              </a:pPr>
              <a:r>
                <a:rPr lang="en-US" sz="1400" b="1" dirty="0">
                  <a:solidFill>
                    <a:schemeClr val="bg1"/>
                  </a:solidFill>
                  <a:latin typeface="Raleway" pitchFamily="2" charset="77"/>
                </a:rPr>
                <a:t>Lighter memory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651CB31-3DB2-804C-D39E-E8FC4DA03F5C}"/>
                </a:ext>
              </a:extLst>
            </p:cNvPr>
            <p:cNvSpPr txBox="1"/>
            <p:nvPr/>
          </p:nvSpPr>
          <p:spPr>
            <a:xfrm>
              <a:off x="6720087" y="1730643"/>
              <a:ext cx="2179595" cy="120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239CF1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23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39CF1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%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39CF1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Faster inference  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DAE2875-4620-6562-B4C8-7CF176580DE5}"/>
                </a:ext>
              </a:extLst>
            </p:cNvPr>
            <p:cNvSpPr txBox="1"/>
            <p:nvPr/>
          </p:nvSpPr>
          <p:spPr>
            <a:xfrm>
              <a:off x="9031198" y="1730643"/>
              <a:ext cx="2021159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239CF1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4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39CF1"/>
                  </a:solidFill>
                  <a:effectLst/>
                  <a:uLnTx/>
                  <a:uFillTx/>
                  <a:latin typeface="Raleway" pitchFamily="2" charset="77"/>
                </a:rPr>
                <a:t>x</a:t>
              </a:r>
              <a:endParaRPr kumimoji="0" lang="en-US" sz="5400" i="0" u="none" strike="noStrike" kern="1200" cap="none" spc="0" normalizeH="0" noProof="0" dirty="0">
                <a:ln>
                  <a:noFill/>
                </a:ln>
                <a:solidFill>
                  <a:srgbClr val="239CF1"/>
                </a:solidFill>
                <a:effectLst/>
                <a:uLnTx/>
                <a:uFillTx/>
                <a:latin typeface="Raleway" pitchFamily="2" charset="77"/>
              </a:endParaRPr>
            </a:p>
            <a:p>
              <a:pPr marL="0" marR="0" lvl="0" indent="0" algn="ctr" defTabSz="685800" rtl="0" eaLnBrk="1" fontAlgn="auto" latinLnBrk="0" hangingPunct="1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Model collocation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7A57B11-D835-2601-BC06-6D7A031FAD29}"/>
              </a:ext>
            </a:extLst>
          </p:cNvPr>
          <p:cNvSpPr txBox="1"/>
          <p:nvPr/>
        </p:nvSpPr>
        <p:spPr>
          <a:xfrm>
            <a:off x="1300054" y="5194121"/>
            <a:ext cx="6588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Raleway" pitchFamily="2" charset="77"/>
              </a:rPr>
              <a:t>EVStore code</a:t>
            </a:r>
            <a:r>
              <a:rPr lang="en-US" sz="1600" dirty="0">
                <a:solidFill>
                  <a:schemeClr val="bg1"/>
                </a:solidFill>
                <a:latin typeface="Raleway" pitchFamily="2" charset="77"/>
              </a:rPr>
              <a:t>: </a:t>
            </a:r>
            <a:r>
              <a:rPr lang="en-US" sz="1600" dirty="0">
                <a:solidFill>
                  <a:srgbClr val="C00000"/>
                </a:solidFill>
                <a:latin typeface="Raleway" pitchFamily="2" charset="77"/>
              </a:rPr>
              <a:t>https://</a:t>
            </a:r>
            <a:r>
              <a:rPr lang="en-US" sz="1600" dirty="0" err="1">
                <a:solidFill>
                  <a:srgbClr val="C00000"/>
                </a:solidFill>
                <a:latin typeface="Raleway" pitchFamily="2" charset="77"/>
              </a:rPr>
              <a:t>github.com</a:t>
            </a:r>
            <a:r>
              <a:rPr lang="en-US" sz="1600" dirty="0">
                <a:solidFill>
                  <a:srgbClr val="C00000"/>
                </a:solidFill>
                <a:latin typeface="Raleway" pitchFamily="2" charset="77"/>
              </a:rPr>
              <a:t>/</a:t>
            </a:r>
            <a:r>
              <a:rPr lang="en-US" sz="1600" b="1" dirty="0" err="1">
                <a:solidFill>
                  <a:srgbClr val="C00000"/>
                </a:solidFill>
                <a:latin typeface="Raleway" pitchFamily="2" charset="77"/>
              </a:rPr>
              <a:t>ucare-uchicago</a:t>
            </a:r>
            <a:r>
              <a:rPr lang="en-US" sz="1600" dirty="0">
                <a:solidFill>
                  <a:srgbClr val="C00000"/>
                </a:solidFill>
                <a:latin typeface="Raleway" pitchFamily="2" charset="77"/>
              </a:rPr>
              <a:t>/</a:t>
            </a:r>
            <a:r>
              <a:rPr lang="en-US" sz="1600" b="1" dirty="0" err="1">
                <a:solidFill>
                  <a:srgbClr val="C00000"/>
                </a:solidFill>
                <a:latin typeface="Raleway" pitchFamily="2" charset="77"/>
              </a:rPr>
              <a:t>ev</a:t>
            </a:r>
            <a:r>
              <a:rPr lang="en-US" sz="1600" b="1" dirty="0">
                <a:solidFill>
                  <a:srgbClr val="C00000"/>
                </a:solidFill>
                <a:latin typeface="Raleway" pitchFamily="2" charset="77"/>
              </a:rPr>
              <a:t>-store-</a:t>
            </a:r>
            <a:r>
              <a:rPr lang="en-US" sz="1600" b="1" dirty="0" err="1">
                <a:solidFill>
                  <a:srgbClr val="C00000"/>
                </a:solidFill>
                <a:latin typeface="Raleway" pitchFamily="2" charset="77"/>
              </a:rPr>
              <a:t>dlrm</a:t>
            </a:r>
            <a:endParaRPr sz="1600" b="1" dirty="0">
              <a:solidFill>
                <a:srgbClr val="C00000"/>
              </a:solidFill>
              <a:latin typeface="Ralew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252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1F8A548-9A7C-169A-6C17-7E429E358CD6}"/>
              </a:ext>
            </a:extLst>
          </p:cNvPr>
          <p:cNvSpPr txBox="1">
            <a:spLocks/>
          </p:cNvSpPr>
          <p:nvPr/>
        </p:nvSpPr>
        <p:spPr>
          <a:xfrm>
            <a:off x="2993605" y="3018811"/>
            <a:ext cx="3234520" cy="5308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761992" rtl="0" eaLnBrk="1" latinLnBrk="0" hangingPunct="1">
              <a:spcBef>
                <a:spcPct val="0"/>
              </a:spcBef>
              <a:buNone/>
              <a:defRPr sz="3750" b="1" kern="1200" cap="none" spc="42" baseline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6D1B1F"/>
                </a:solidFill>
                <a:effectLst/>
                <a:latin typeface="Raleway" pitchFamily="2" charset="77"/>
                <a:ea typeface="+mj-ea"/>
                <a:cs typeface="Gill San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2800" dirty="0"/>
          </a:p>
          <a:p>
            <a:pPr algn="ctr"/>
            <a:r>
              <a:rPr lang="en-US" sz="2800" dirty="0"/>
              <a:t>Thank you!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C6FC80-E69A-3EB9-7952-BF0EB50D0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846" y="564610"/>
            <a:ext cx="6466039" cy="233561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2B856A0-75C8-5813-5DC7-65F12A403C5A}"/>
              </a:ext>
            </a:extLst>
          </p:cNvPr>
          <p:cNvGrpSpPr/>
          <p:nvPr/>
        </p:nvGrpSpPr>
        <p:grpSpPr>
          <a:xfrm>
            <a:off x="4718835" y="3458607"/>
            <a:ext cx="1918529" cy="1918529"/>
            <a:chOff x="5925356" y="3600899"/>
            <a:chExt cx="1918529" cy="191852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0E95065-CB4D-E36A-DB7B-88632767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5356" y="3600899"/>
              <a:ext cx="1918529" cy="1918529"/>
            </a:xfrm>
            <a:prstGeom prst="rect">
              <a:avLst/>
            </a:prstGeom>
          </p:spPr>
        </p:pic>
        <p:pic>
          <p:nvPicPr>
            <p:cNvPr id="6146" name="Picture 2" descr="Free Linkedin logo png, Linkedin icon transparent png ...">
              <a:extLst>
                <a:ext uri="{FF2B5EF4-FFF2-40B4-BE49-F238E27FC236}">
                  <a16:creationId xmlns:a16="http://schemas.microsoft.com/office/drawing/2014/main" id="{42440214-13E7-6BC1-3C56-611BC84BF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2486" y="4250340"/>
              <a:ext cx="620179" cy="620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E2FF249-1F56-94BD-F018-F476391B1DAC}"/>
              </a:ext>
            </a:extLst>
          </p:cNvPr>
          <p:cNvGrpSpPr/>
          <p:nvPr/>
        </p:nvGrpSpPr>
        <p:grpSpPr>
          <a:xfrm>
            <a:off x="2526480" y="3460579"/>
            <a:ext cx="1918529" cy="1918529"/>
            <a:chOff x="1263436" y="3600899"/>
            <a:chExt cx="1918529" cy="19185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F94CA0-7706-F503-D4CC-606AACBC5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3436" y="3600899"/>
              <a:ext cx="1918529" cy="1918529"/>
            </a:xfrm>
            <a:prstGeom prst="rect">
              <a:avLst/>
            </a:prstGeom>
          </p:spPr>
        </p:pic>
        <p:pic>
          <p:nvPicPr>
            <p:cNvPr id="6150" name="Picture 6" descr="Github icon - Free download on Iconfinder">
              <a:extLst>
                <a:ext uri="{FF2B5EF4-FFF2-40B4-BE49-F238E27FC236}">
                  <a16:creationId xmlns:a16="http://schemas.microsoft.com/office/drawing/2014/main" id="{41F407F8-3F97-DB47-21F3-D3065B9961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81" t="10561" r="10119" b="10561"/>
            <a:stretch/>
          </p:blipFill>
          <p:spPr bwMode="auto">
            <a:xfrm>
              <a:off x="2044985" y="4366963"/>
              <a:ext cx="387894" cy="382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4">
            <a:extLst>
              <a:ext uri="{FF2B5EF4-FFF2-40B4-BE49-F238E27FC236}">
                <a16:creationId xmlns:a16="http://schemas.microsoft.com/office/drawing/2014/main" id="{1FB88241-70CC-9208-26B1-7E281FA5DF87}"/>
              </a:ext>
            </a:extLst>
          </p:cNvPr>
          <p:cNvSpPr txBox="1">
            <a:spLocks/>
          </p:cNvSpPr>
          <p:nvPr/>
        </p:nvSpPr>
        <p:spPr>
          <a:xfrm>
            <a:off x="48787" y="5287500"/>
            <a:ext cx="9124155" cy="35623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 anchorCtr="0">
            <a:noAutofit/>
          </a:bodyPr>
          <a:lstStyle>
            <a:lvl1pPr algn="l" defTabSz="761992" rtl="0" eaLnBrk="1" latinLnBrk="0" hangingPunct="1">
              <a:spcBef>
                <a:spcPct val="0"/>
              </a:spcBef>
              <a:buNone/>
              <a:defRPr sz="3750" b="1" kern="1200" cap="none" spc="42" baseline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6D1B1F"/>
                </a:solidFill>
                <a:effectLst/>
                <a:latin typeface="Raleway" pitchFamily="2" charset="77"/>
                <a:ea typeface="+mj-ea"/>
                <a:cs typeface="Gill San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i="1" dirty="0">
                <a:ln w="12700" cmpd="sng">
                  <a:noFill/>
                  <a:prstDash val="solid"/>
                </a:ln>
                <a:solidFill>
                  <a:srgbClr val="304EEC"/>
                </a:solidFill>
              </a:rPr>
              <a:t>I’m on the job market. &lt;</a:t>
            </a:r>
            <a:r>
              <a:rPr lang="en-US" sz="1800" i="1" dirty="0" err="1">
                <a:ln w="12700" cmpd="sng">
                  <a:noFill/>
                  <a:prstDash val="solid"/>
                </a:ln>
                <a:solidFill>
                  <a:srgbClr val="304EEC"/>
                </a:solidFill>
              </a:rPr>
              <a:t>daniar@uchicago.edu</a:t>
            </a:r>
            <a:r>
              <a:rPr lang="en-US" sz="1800" i="1" dirty="0">
                <a:ln w="12700" cmpd="sng">
                  <a:noFill/>
                  <a:prstDash val="solid"/>
                </a:ln>
                <a:solidFill>
                  <a:srgbClr val="304EEC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6243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1" name="Rectangle 3170">
            <a:extLst>
              <a:ext uri="{FF2B5EF4-FFF2-40B4-BE49-F238E27FC236}">
                <a16:creationId xmlns:a16="http://schemas.microsoft.com/office/drawing/2014/main" id="{25176DF3-6884-D468-3E1F-4EDC8DDB4438}"/>
              </a:ext>
            </a:extLst>
          </p:cNvPr>
          <p:cNvSpPr/>
          <p:nvPr/>
        </p:nvSpPr>
        <p:spPr>
          <a:xfrm>
            <a:off x="4775073" y="3170997"/>
            <a:ext cx="4025590" cy="1789228"/>
          </a:xfrm>
          <a:prstGeom prst="rect">
            <a:avLst/>
          </a:prstGeom>
          <a:solidFill>
            <a:srgbClr val="FF0000">
              <a:alpha val="1921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FC65A2-7841-1BBA-B0FF-E73B889C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090" name="Title 1">
            <a:extLst>
              <a:ext uri="{FF2B5EF4-FFF2-40B4-BE49-F238E27FC236}">
                <a16:creationId xmlns:a16="http://schemas.microsoft.com/office/drawing/2014/main" id="{36B9A5BD-DA6B-4261-809A-5C3654D60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62" y="89102"/>
            <a:ext cx="8621875" cy="807454"/>
          </a:xfrm>
        </p:spPr>
        <p:txBody>
          <a:bodyPr/>
          <a:lstStyle/>
          <a:p>
            <a:r>
              <a:rPr lang="en-US" sz="3200" dirty="0"/>
              <a:t>DRS model deployment</a:t>
            </a:r>
            <a:endParaRPr sz="3200" dirty="0"/>
          </a:p>
        </p:txBody>
      </p:sp>
      <p:sp>
        <p:nvSpPr>
          <p:cNvPr id="3129" name="Rectangle 3128">
            <a:extLst>
              <a:ext uri="{FF2B5EF4-FFF2-40B4-BE49-F238E27FC236}">
                <a16:creationId xmlns:a16="http://schemas.microsoft.com/office/drawing/2014/main" id="{F333D1B9-3C53-FB70-8ED9-33018E98DC02}"/>
              </a:ext>
            </a:extLst>
          </p:cNvPr>
          <p:cNvSpPr/>
          <p:nvPr/>
        </p:nvSpPr>
        <p:spPr>
          <a:xfrm>
            <a:off x="1472369" y="1153702"/>
            <a:ext cx="2041787" cy="248237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130" name="Picture 10" descr="Deep Learning Icon - Free PNG &amp; SVG 2424485 - Noun Project">
            <a:extLst>
              <a:ext uri="{FF2B5EF4-FFF2-40B4-BE49-F238E27FC236}">
                <a16:creationId xmlns:a16="http://schemas.microsoft.com/office/drawing/2014/main" id="{9D13A1A8-1D80-A063-2F4C-B3F8B1607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582" y="1541345"/>
            <a:ext cx="789161" cy="54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1" name="Picture 14">
            <a:extLst>
              <a:ext uri="{FF2B5EF4-FFF2-40B4-BE49-F238E27FC236}">
                <a16:creationId xmlns:a16="http://schemas.microsoft.com/office/drawing/2014/main" id="{2D4CF15C-4039-211A-BA4B-623024F80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13" y="2522803"/>
            <a:ext cx="1012539" cy="101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2" name="TextBox 3131">
            <a:extLst>
              <a:ext uri="{FF2B5EF4-FFF2-40B4-BE49-F238E27FC236}">
                <a16:creationId xmlns:a16="http://schemas.microsoft.com/office/drawing/2014/main" id="{EBC0F0E4-9359-B40B-3AA5-C25598505084}"/>
              </a:ext>
            </a:extLst>
          </p:cNvPr>
          <p:cNvSpPr txBox="1"/>
          <p:nvPr/>
        </p:nvSpPr>
        <p:spPr>
          <a:xfrm>
            <a:off x="1485341" y="1158734"/>
            <a:ext cx="2107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Raleway" pitchFamily="2" charset="77"/>
              </a:rPr>
              <a:t>1. Core Model</a:t>
            </a:r>
            <a:endParaRPr sz="1100" b="1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3133" name="TextBox 3132">
            <a:extLst>
              <a:ext uri="{FF2B5EF4-FFF2-40B4-BE49-F238E27FC236}">
                <a16:creationId xmlns:a16="http://schemas.microsoft.com/office/drawing/2014/main" id="{740D5950-C520-DB4C-EEE8-416DFC61A45A}"/>
              </a:ext>
            </a:extLst>
          </p:cNvPr>
          <p:cNvSpPr txBox="1"/>
          <p:nvPr/>
        </p:nvSpPr>
        <p:spPr>
          <a:xfrm>
            <a:off x="1471788" y="2075396"/>
            <a:ext cx="2107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Raleway" pitchFamily="2" charset="77"/>
              </a:rPr>
              <a:t>2. Embedding</a:t>
            </a:r>
            <a:endParaRPr sz="1100" b="1" dirty="0">
              <a:solidFill>
                <a:schemeClr val="bg1"/>
              </a:solidFill>
              <a:latin typeface="Raleway" pitchFamily="2" charset="77"/>
            </a:endParaRPr>
          </a:p>
        </p:txBody>
      </p:sp>
      <p:pic>
        <p:nvPicPr>
          <p:cNvPr id="3134" name="Picture 14">
            <a:extLst>
              <a:ext uri="{FF2B5EF4-FFF2-40B4-BE49-F238E27FC236}">
                <a16:creationId xmlns:a16="http://schemas.microsoft.com/office/drawing/2014/main" id="{9650DD59-F978-868E-9A3B-9B5A3856D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26" y="2516894"/>
            <a:ext cx="1012539" cy="101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5" name="Rounded Rectangular Callout 3134">
            <a:extLst>
              <a:ext uri="{FF2B5EF4-FFF2-40B4-BE49-F238E27FC236}">
                <a16:creationId xmlns:a16="http://schemas.microsoft.com/office/drawing/2014/main" id="{8E589F5B-DC0E-E6D9-CDC6-4C4CF36FDD1F}"/>
              </a:ext>
            </a:extLst>
          </p:cNvPr>
          <p:cNvSpPr/>
          <p:nvPr/>
        </p:nvSpPr>
        <p:spPr>
          <a:xfrm>
            <a:off x="2481926" y="2625475"/>
            <a:ext cx="1683834" cy="792360"/>
          </a:xfrm>
          <a:prstGeom prst="wedgeRoundRectCallout">
            <a:avLst>
              <a:gd name="adj1" fmla="val -44887"/>
              <a:gd name="adj2" fmla="val -81843"/>
              <a:gd name="adj3" fmla="val 16667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Gill Sans"/>
                <a:cs typeface="Gill Sans"/>
              </a:rPr>
              <a:t>Tens of </a:t>
            </a:r>
            <a:r>
              <a:rPr lang="en-US" sz="1800" b="1" dirty="0">
                <a:solidFill>
                  <a:schemeClr val="tx1"/>
                </a:solidFill>
                <a:latin typeface="Gill Sans"/>
                <a:cs typeface="Gill Sans"/>
              </a:rPr>
              <a:t>TB</a:t>
            </a:r>
            <a:r>
              <a:rPr lang="en-US" sz="1800" dirty="0">
                <a:solidFill>
                  <a:schemeClr val="tx1"/>
                </a:solidFill>
                <a:latin typeface="Gill Sans"/>
                <a:cs typeface="Gill Sans"/>
              </a:rPr>
              <a:t> and </a:t>
            </a:r>
            <a:r>
              <a:rPr lang="en-US" sz="1800" b="1" dirty="0">
                <a:solidFill>
                  <a:schemeClr val="tx1"/>
                </a:solidFill>
                <a:latin typeface="Gill Sans"/>
                <a:cs typeface="Gill Sans"/>
              </a:rPr>
              <a:t>growing!</a:t>
            </a:r>
            <a:endParaRPr lang="en-US" sz="1100" b="1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3149" name="TextBox 3148">
            <a:extLst>
              <a:ext uri="{FF2B5EF4-FFF2-40B4-BE49-F238E27FC236}">
                <a16:creationId xmlns:a16="http://schemas.microsoft.com/office/drawing/2014/main" id="{11559C99-D7A4-B761-9966-2E226136CB12}"/>
              </a:ext>
            </a:extLst>
          </p:cNvPr>
          <p:cNvSpPr txBox="1"/>
          <p:nvPr/>
        </p:nvSpPr>
        <p:spPr>
          <a:xfrm>
            <a:off x="1316710" y="3799117"/>
            <a:ext cx="1977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Raleway" pitchFamily="2" charset="77"/>
              </a:rPr>
              <a:t>Low latency</a:t>
            </a:r>
            <a:endParaRPr sz="1100" b="1" dirty="0">
              <a:solidFill>
                <a:schemeClr val="bg1"/>
              </a:solidFill>
              <a:latin typeface="Raleway" pitchFamily="2" charset="77"/>
            </a:endParaRPr>
          </a:p>
        </p:txBody>
      </p:sp>
      <p:grpSp>
        <p:nvGrpSpPr>
          <p:cNvPr id="3238" name="Group 3237">
            <a:extLst>
              <a:ext uri="{FF2B5EF4-FFF2-40B4-BE49-F238E27FC236}">
                <a16:creationId xmlns:a16="http://schemas.microsoft.com/office/drawing/2014/main" id="{AE863F06-AD7B-8D7F-37E4-20CC7523B5A0}"/>
              </a:ext>
            </a:extLst>
          </p:cNvPr>
          <p:cNvGrpSpPr/>
          <p:nvPr/>
        </p:nvGrpSpPr>
        <p:grpSpPr>
          <a:xfrm>
            <a:off x="950902" y="4183150"/>
            <a:ext cx="2582680" cy="797097"/>
            <a:chOff x="950902" y="4183150"/>
            <a:chExt cx="2582680" cy="797097"/>
          </a:xfrm>
        </p:grpSpPr>
        <p:sp>
          <p:nvSpPr>
            <p:cNvPr id="3147" name="TextBox 3146">
              <a:extLst>
                <a:ext uri="{FF2B5EF4-FFF2-40B4-BE49-F238E27FC236}">
                  <a16:creationId xmlns:a16="http://schemas.microsoft.com/office/drawing/2014/main" id="{EF8AAE2E-C124-0774-D079-9A3466FBEDA4}"/>
                </a:ext>
              </a:extLst>
            </p:cNvPr>
            <p:cNvSpPr txBox="1"/>
            <p:nvPr/>
          </p:nvSpPr>
          <p:spPr>
            <a:xfrm>
              <a:off x="1316710" y="4183150"/>
              <a:ext cx="22047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Raleway" pitchFamily="2" charset="77"/>
                </a:rPr>
                <a:t>Poor</a:t>
              </a:r>
              <a:r>
                <a:rPr lang="en-US" sz="2000" b="1" dirty="0">
                  <a:solidFill>
                    <a:schemeClr val="bg1"/>
                  </a:solidFill>
                  <a:latin typeface="Raleway" pitchFamily="2" charset="77"/>
                </a:rPr>
                <a:t> scalability</a:t>
              </a:r>
              <a:endParaRPr sz="11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3148" name="TextBox 3147">
              <a:extLst>
                <a:ext uri="{FF2B5EF4-FFF2-40B4-BE49-F238E27FC236}">
                  <a16:creationId xmlns:a16="http://schemas.microsoft.com/office/drawing/2014/main" id="{FB6B80B4-4547-6CA5-196B-51322428BA8B}"/>
                </a:ext>
              </a:extLst>
            </p:cNvPr>
            <p:cNvSpPr txBox="1"/>
            <p:nvPr/>
          </p:nvSpPr>
          <p:spPr>
            <a:xfrm>
              <a:off x="1316709" y="4563315"/>
              <a:ext cx="22168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Raleway" pitchFamily="2" charset="77"/>
                </a:rPr>
                <a:t>Very expensive</a:t>
              </a:r>
              <a:endParaRPr sz="11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pic>
          <p:nvPicPr>
            <p:cNvPr id="3150" name="Picture 3149">
              <a:extLst>
                <a:ext uri="{FF2B5EF4-FFF2-40B4-BE49-F238E27FC236}">
                  <a16:creationId xmlns:a16="http://schemas.microsoft.com/office/drawing/2014/main" id="{6CC57377-6F94-70D1-64F3-C9F9D16DD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349"/>
            <a:stretch/>
          </p:blipFill>
          <p:spPr>
            <a:xfrm>
              <a:off x="950902" y="4614487"/>
              <a:ext cx="356561" cy="365760"/>
            </a:xfrm>
            <a:prstGeom prst="rect">
              <a:avLst/>
            </a:prstGeom>
          </p:spPr>
        </p:pic>
        <p:pic>
          <p:nvPicPr>
            <p:cNvPr id="3151" name="Picture 3150">
              <a:extLst>
                <a:ext uri="{FF2B5EF4-FFF2-40B4-BE49-F238E27FC236}">
                  <a16:creationId xmlns:a16="http://schemas.microsoft.com/office/drawing/2014/main" id="{19E2BD65-2407-1285-3FB4-DDB263B7F2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349"/>
            <a:stretch/>
          </p:blipFill>
          <p:spPr>
            <a:xfrm>
              <a:off x="954440" y="4209193"/>
              <a:ext cx="356561" cy="365760"/>
            </a:xfrm>
            <a:prstGeom prst="rect">
              <a:avLst/>
            </a:prstGeom>
          </p:spPr>
        </p:pic>
      </p:grpSp>
      <p:pic>
        <p:nvPicPr>
          <p:cNvPr id="3152" name="Picture 3151">
            <a:extLst>
              <a:ext uri="{FF2B5EF4-FFF2-40B4-BE49-F238E27FC236}">
                <a16:creationId xmlns:a16="http://schemas.microsoft.com/office/drawing/2014/main" id="{40CCADA2-B329-2010-D020-66AD37811B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949" y="3799117"/>
            <a:ext cx="365760" cy="365760"/>
          </a:xfrm>
          <a:prstGeom prst="rect">
            <a:avLst/>
          </a:prstGeom>
        </p:spPr>
      </p:pic>
      <p:graphicFrame>
        <p:nvGraphicFramePr>
          <p:cNvPr id="3163" name="Table 3163">
            <a:extLst>
              <a:ext uri="{FF2B5EF4-FFF2-40B4-BE49-F238E27FC236}">
                <a16:creationId xmlns:a16="http://schemas.microsoft.com/office/drawing/2014/main" id="{D574A8B1-DA97-7753-FD5B-F6BB53092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60227"/>
              </p:ext>
            </p:extLst>
          </p:nvPr>
        </p:nvGraphicFramePr>
        <p:xfrm>
          <a:off x="4922025" y="3225734"/>
          <a:ext cx="533139" cy="1483360"/>
        </p:xfrm>
        <a:graphic>
          <a:graphicData uri="http://schemas.openxmlformats.org/drawingml/2006/table">
            <a:tbl>
              <a:tblPr firstRow="1" bandRow="1" bandCol="1">
                <a:tableStyleId>{5940675A-B579-460E-94D1-54222C63F5DA}</a:tableStyleId>
              </a:tblPr>
              <a:tblGrid>
                <a:gridCol w="533139">
                  <a:extLst>
                    <a:ext uri="{9D8B030D-6E8A-4147-A177-3AD203B41FA5}">
                      <a16:colId xmlns:a16="http://schemas.microsoft.com/office/drawing/2014/main" val="1202404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0.1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09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0.2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157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…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84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- 0.1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824763"/>
                  </a:ext>
                </a:extLst>
              </a:tr>
            </a:tbl>
          </a:graphicData>
        </a:graphic>
      </p:graphicFrame>
      <p:graphicFrame>
        <p:nvGraphicFramePr>
          <p:cNvPr id="3164" name="Table 3163">
            <a:extLst>
              <a:ext uri="{FF2B5EF4-FFF2-40B4-BE49-F238E27FC236}">
                <a16:creationId xmlns:a16="http://schemas.microsoft.com/office/drawing/2014/main" id="{F2BB7AEB-DB6C-EA4C-BAC2-9CEF816C3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027688"/>
              </p:ext>
            </p:extLst>
          </p:nvPr>
        </p:nvGraphicFramePr>
        <p:xfrm>
          <a:off x="5964642" y="3223190"/>
          <a:ext cx="533139" cy="1483360"/>
        </p:xfrm>
        <a:graphic>
          <a:graphicData uri="http://schemas.openxmlformats.org/drawingml/2006/table">
            <a:tbl>
              <a:tblPr firstRow="1" bandRow="1" bandCol="1">
                <a:tableStyleId>{5940675A-B579-460E-94D1-54222C63F5DA}</a:tableStyleId>
              </a:tblPr>
              <a:tblGrid>
                <a:gridCol w="533139">
                  <a:extLst>
                    <a:ext uri="{9D8B030D-6E8A-4147-A177-3AD203B41FA5}">
                      <a16:colId xmlns:a16="http://schemas.microsoft.com/office/drawing/2014/main" val="1202404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0.2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09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0.2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157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…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84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- 0.1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824763"/>
                  </a:ext>
                </a:extLst>
              </a:tr>
            </a:tbl>
          </a:graphicData>
        </a:graphic>
      </p:graphicFrame>
      <p:grpSp>
        <p:nvGrpSpPr>
          <p:cNvPr id="3233" name="Group 3232">
            <a:extLst>
              <a:ext uri="{FF2B5EF4-FFF2-40B4-BE49-F238E27FC236}">
                <a16:creationId xmlns:a16="http://schemas.microsoft.com/office/drawing/2014/main" id="{AC9B3D4C-2C68-CB56-BEF7-652B14746CB4}"/>
              </a:ext>
            </a:extLst>
          </p:cNvPr>
          <p:cNvGrpSpPr/>
          <p:nvPr/>
        </p:nvGrpSpPr>
        <p:grpSpPr>
          <a:xfrm>
            <a:off x="4843937" y="2272191"/>
            <a:ext cx="4192941" cy="910760"/>
            <a:chOff x="4827437" y="1298518"/>
            <a:chExt cx="4192941" cy="910760"/>
          </a:xfrm>
        </p:grpSpPr>
        <p:pic>
          <p:nvPicPr>
            <p:cNvPr id="3154" name="Picture 18" descr="Adopting Senior Cats: Tips, Cons And Pros">
              <a:extLst>
                <a:ext uri="{FF2B5EF4-FFF2-40B4-BE49-F238E27FC236}">
                  <a16:creationId xmlns:a16="http://schemas.microsoft.com/office/drawing/2014/main" id="{CCF876A9-A1E5-56A2-BAAC-8D16895547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8" t="54099" r="80525" b="7067"/>
            <a:stretch/>
          </p:blipFill>
          <p:spPr bwMode="auto">
            <a:xfrm>
              <a:off x="4911367" y="1373155"/>
              <a:ext cx="436072" cy="608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6" name="Picture 20" descr="Pet researcher claims a feline's features can reveal its personality |  Daily Mail Online">
              <a:extLst>
                <a:ext uri="{FF2B5EF4-FFF2-40B4-BE49-F238E27FC236}">
                  <a16:creationId xmlns:a16="http://schemas.microsoft.com/office/drawing/2014/main" id="{8EB60FE6-0832-F05C-21E6-51022EB93C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2" t="2108" r="71019" b="56950"/>
            <a:stretch/>
          </p:blipFill>
          <p:spPr bwMode="auto">
            <a:xfrm>
              <a:off x="5912317" y="1298518"/>
              <a:ext cx="602488" cy="623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9" name="Picture 26" descr="Custom Dog Blanket With Dog's Face - Print Paws">
              <a:extLst>
                <a:ext uri="{FF2B5EF4-FFF2-40B4-BE49-F238E27FC236}">
                  <a16:creationId xmlns:a16="http://schemas.microsoft.com/office/drawing/2014/main" id="{7D0E8A45-6FC3-5BDD-282C-0EBFA571E9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69" t="27277" r="21038" b="13060"/>
            <a:stretch/>
          </p:blipFill>
          <p:spPr bwMode="auto">
            <a:xfrm>
              <a:off x="6993644" y="1320206"/>
              <a:ext cx="569310" cy="623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61" name="Picture 30" descr="Red Apple With Leaf Isolated On White Background Stock Photo - Download  Image Now - Apple - Fruit, Red, Cut Out - iStock">
              <a:extLst>
                <a:ext uri="{FF2B5EF4-FFF2-40B4-BE49-F238E27FC236}">
                  <a16:creationId xmlns:a16="http://schemas.microsoft.com/office/drawing/2014/main" id="{92644713-867A-1095-4540-90F977C022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4" r="11586" b="9700"/>
            <a:stretch/>
          </p:blipFill>
          <p:spPr bwMode="auto">
            <a:xfrm>
              <a:off x="8078981" y="1314857"/>
              <a:ext cx="528595" cy="612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5" name="TextBox 3164">
              <a:extLst>
                <a:ext uri="{FF2B5EF4-FFF2-40B4-BE49-F238E27FC236}">
                  <a16:creationId xmlns:a16="http://schemas.microsoft.com/office/drawing/2014/main" id="{2872095D-C6F1-3554-B032-8A18D5273013}"/>
                </a:ext>
              </a:extLst>
            </p:cNvPr>
            <p:cNvSpPr txBox="1"/>
            <p:nvPr/>
          </p:nvSpPr>
          <p:spPr>
            <a:xfrm>
              <a:off x="4827437" y="1893917"/>
              <a:ext cx="9871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Raleway" pitchFamily="2" charset="77"/>
                </a:rPr>
                <a:t>Kitten</a:t>
              </a:r>
              <a:endParaRPr sz="9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3166" name="TextBox 3165">
              <a:extLst>
                <a:ext uri="{FF2B5EF4-FFF2-40B4-BE49-F238E27FC236}">
                  <a16:creationId xmlns:a16="http://schemas.microsoft.com/office/drawing/2014/main" id="{DABD50AD-50EB-69AC-8DF9-A64BFDF0EE3E}"/>
                </a:ext>
              </a:extLst>
            </p:cNvPr>
            <p:cNvSpPr txBox="1"/>
            <p:nvPr/>
          </p:nvSpPr>
          <p:spPr>
            <a:xfrm>
              <a:off x="5971467" y="1901501"/>
              <a:ext cx="9871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Raleway" pitchFamily="2" charset="77"/>
                </a:rPr>
                <a:t>Cat</a:t>
              </a:r>
              <a:endParaRPr sz="9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3167" name="TextBox 3166">
              <a:extLst>
                <a:ext uri="{FF2B5EF4-FFF2-40B4-BE49-F238E27FC236}">
                  <a16:creationId xmlns:a16="http://schemas.microsoft.com/office/drawing/2014/main" id="{9375F6BE-E617-F5F7-9CE4-B8FB3C24A5A2}"/>
                </a:ext>
              </a:extLst>
            </p:cNvPr>
            <p:cNvSpPr txBox="1"/>
            <p:nvPr/>
          </p:nvSpPr>
          <p:spPr>
            <a:xfrm>
              <a:off x="7044405" y="1893917"/>
              <a:ext cx="9871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Raleway" pitchFamily="2" charset="77"/>
                </a:rPr>
                <a:t>Dog</a:t>
              </a:r>
              <a:endParaRPr sz="9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3168" name="TextBox 3167">
              <a:extLst>
                <a:ext uri="{FF2B5EF4-FFF2-40B4-BE49-F238E27FC236}">
                  <a16:creationId xmlns:a16="http://schemas.microsoft.com/office/drawing/2014/main" id="{58AE8E55-99CC-AAF7-FBC5-AF019ECB7FA8}"/>
                </a:ext>
              </a:extLst>
            </p:cNvPr>
            <p:cNvSpPr txBox="1"/>
            <p:nvPr/>
          </p:nvSpPr>
          <p:spPr>
            <a:xfrm>
              <a:off x="8033212" y="1897349"/>
              <a:ext cx="9871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Raleway" pitchFamily="2" charset="77"/>
                </a:rPr>
                <a:t>Apple</a:t>
              </a:r>
              <a:endParaRPr sz="9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</p:grpSp>
      <p:graphicFrame>
        <p:nvGraphicFramePr>
          <p:cNvPr id="3169" name="Table 3168">
            <a:extLst>
              <a:ext uri="{FF2B5EF4-FFF2-40B4-BE49-F238E27FC236}">
                <a16:creationId xmlns:a16="http://schemas.microsoft.com/office/drawing/2014/main" id="{58D5583B-D273-80A5-B975-428DB6E35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205234"/>
              </p:ext>
            </p:extLst>
          </p:nvPr>
        </p:nvGraphicFramePr>
        <p:xfrm>
          <a:off x="7050972" y="3215606"/>
          <a:ext cx="533139" cy="1483360"/>
        </p:xfrm>
        <a:graphic>
          <a:graphicData uri="http://schemas.openxmlformats.org/drawingml/2006/table">
            <a:tbl>
              <a:tblPr firstRow="1" bandRow="1" bandCol="1">
                <a:tableStyleId>{5940675A-B579-460E-94D1-54222C63F5DA}</a:tableStyleId>
              </a:tblPr>
              <a:tblGrid>
                <a:gridCol w="533139">
                  <a:extLst>
                    <a:ext uri="{9D8B030D-6E8A-4147-A177-3AD203B41FA5}">
                      <a16:colId xmlns:a16="http://schemas.microsoft.com/office/drawing/2014/main" val="1202404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0.3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09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0.3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157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…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84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- 0.1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824763"/>
                  </a:ext>
                </a:extLst>
              </a:tr>
            </a:tbl>
          </a:graphicData>
        </a:graphic>
      </p:graphicFrame>
      <p:graphicFrame>
        <p:nvGraphicFramePr>
          <p:cNvPr id="3170" name="Table 3169">
            <a:extLst>
              <a:ext uri="{FF2B5EF4-FFF2-40B4-BE49-F238E27FC236}">
                <a16:creationId xmlns:a16="http://schemas.microsoft.com/office/drawing/2014/main" id="{9727983D-89E3-7493-2FFE-C03ED5F7B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387794"/>
              </p:ext>
            </p:extLst>
          </p:nvPr>
        </p:nvGraphicFramePr>
        <p:xfrm>
          <a:off x="8125575" y="3215606"/>
          <a:ext cx="533139" cy="1483360"/>
        </p:xfrm>
        <a:graphic>
          <a:graphicData uri="http://schemas.openxmlformats.org/drawingml/2006/table">
            <a:tbl>
              <a:tblPr firstRow="1" bandRow="1" bandCol="1">
                <a:tableStyleId>{5940675A-B579-460E-94D1-54222C63F5DA}</a:tableStyleId>
              </a:tblPr>
              <a:tblGrid>
                <a:gridCol w="533139">
                  <a:extLst>
                    <a:ext uri="{9D8B030D-6E8A-4147-A177-3AD203B41FA5}">
                      <a16:colId xmlns:a16="http://schemas.microsoft.com/office/drawing/2014/main" val="1202404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- 0.3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09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- 0.3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157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…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84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0.3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824763"/>
                  </a:ext>
                </a:extLst>
              </a:tr>
            </a:tbl>
          </a:graphicData>
        </a:graphic>
      </p:graphicFrame>
      <p:grpSp>
        <p:nvGrpSpPr>
          <p:cNvPr id="3239" name="Group 3238">
            <a:extLst>
              <a:ext uri="{FF2B5EF4-FFF2-40B4-BE49-F238E27FC236}">
                <a16:creationId xmlns:a16="http://schemas.microsoft.com/office/drawing/2014/main" id="{D2DF20D3-8300-32B9-CC2C-4A67771A349B}"/>
              </a:ext>
            </a:extLst>
          </p:cNvPr>
          <p:cNvGrpSpPr/>
          <p:nvPr/>
        </p:nvGrpSpPr>
        <p:grpSpPr>
          <a:xfrm>
            <a:off x="4133969" y="733983"/>
            <a:ext cx="4906280" cy="1428173"/>
            <a:chOff x="4068854" y="4113362"/>
            <a:chExt cx="4906280" cy="1428173"/>
          </a:xfrm>
        </p:grpSpPr>
        <p:grpSp>
          <p:nvGrpSpPr>
            <p:cNvPr id="3237" name="Group 3236">
              <a:extLst>
                <a:ext uri="{FF2B5EF4-FFF2-40B4-BE49-F238E27FC236}">
                  <a16:creationId xmlns:a16="http://schemas.microsoft.com/office/drawing/2014/main" id="{5A336DB2-BB4D-A5AC-A760-2B4D1C8F4FA9}"/>
                </a:ext>
              </a:extLst>
            </p:cNvPr>
            <p:cNvGrpSpPr/>
            <p:nvPr/>
          </p:nvGrpSpPr>
          <p:grpSpPr>
            <a:xfrm>
              <a:off x="4068854" y="4113362"/>
              <a:ext cx="4906280" cy="1428173"/>
              <a:chOff x="4068854" y="4113362"/>
              <a:chExt cx="4906280" cy="1428173"/>
            </a:xfrm>
          </p:grpSpPr>
          <p:cxnSp>
            <p:nvCxnSpPr>
              <p:cNvPr id="3173" name="Straight Connector 3172">
                <a:extLst>
                  <a:ext uri="{FF2B5EF4-FFF2-40B4-BE49-F238E27FC236}">
                    <a16:creationId xmlns:a16="http://schemas.microsoft.com/office/drawing/2014/main" id="{3845A5A1-600C-A50F-D11D-E7112C9172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44090" y="4113362"/>
                <a:ext cx="0" cy="1428173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</a:schemeClr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4" name="Straight Connector 3173">
                <a:extLst>
                  <a:ext uri="{FF2B5EF4-FFF2-40B4-BE49-F238E27FC236}">
                    <a16:creationId xmlns:a16="http://schemas.microsoft.com/office/drawing/2014/main" id="{8B964BF7-8C72-3C68-A2D1-8A7467D7A3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65893" y="5386574"/>
                <a:ext cx="3009241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</a:schemeClr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98" name="Group 3197">
                <a:extLst>
                  <a:ext uri="{FF2B5EF4-FFF2-40B4-BE49-F238E27FC236}">
                    <a16:creationId xmlns:a16="http://schemas.microsoft.com/office/drawing/2014/main" id="{DF13EFCD-2353-CF44-4123-A8E21F636512}"/>
                  </a:ext>
                </a:extLst>
              </p:cNvPr>
              <p:cNvGrpSpPr/>
              <p:nvPr/>
            </p:nvGrpSpPr>
            <p:grpSpPr>
              <a:xfrm>
                <a:off x="7605164" y="4728293"/>
                <a:ext cx="1267926" cy="607654"/>
                <a:chOff x="7619073" y="4826552"/>
                <a:chExt cx="1267926" cy="607654"/>
              </a:xfrm>
            </p:grpSpPr>
            <p:pic>
              <p:nvPicPr>
                <p:cNvPr id="3178" name="Picture 18" descr="Adopting Senior Cats: Tips, Cons And Pros">
                  <a:extLst>
                    <a:ext uri="{FF2B5EF4-FFF2-40B4-BE49-F238E27FC236}">
                      <a16:creationId xmlns:a16="http://schemas.microsoft.com/office/drawing/2014/main" id="{12C189E2-229F-FEE7-926B-83FEC654F0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58" t="54099" r="80525" b="7067"/>
                <a:stretch/>
              </p:blipFill>
              <p:spPr bwMode="auto">
                <a:xfrm>
                  <a:off x="7683751" y="4985052"/>
                  <a:ext cx="263755" cy="3681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79" name="Picture 26" descr="Custom Dog Blanket With Dog's Face - Print Paws">
                  <a:extLst>
                    <a:ext uri="{FF2B5EF4-FFF2-40B4-BE49-F238E27FC236}">
                      <a16:creationId xmlns:a16="http://schemas.microsoft.com/office/drawing/2014/main" id="{5F360066-FACD-1F6C-7206-F881EEBFDA3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469" t="27277" r="21038" b="13060"/>
                <a:stretch/>
              </p:blipFill>
              <p:spPr bwMode="auto">
                <a:xfrm>
                  <a:off x="8432167" y="4883423"/>
                  <a:ext cx="344342" cy="3770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81" name="Picture 20" descr="Pet researcher claims a feline's features can reveal its personality |  Daily Mail Online">
                  <a:extLst>
                    <a:ext uri="{FF2B5EF4-FFF2-40B4-BE49-F238E27FC236}">
                      <a16:creationId xmlns:a16="http://schemas.microsoft.com/office/drawing/2014/main" id="{9525FBCC-7E8F-1EE0-07A3-2A0B2643276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212" t="2108" r="71019" b="56950"/>
                <a:stretch/>
              </p:blipFill>
              <p:spPr bwMode="auto">
                <a:xfrm>
                  <a:off x="7923282" y="4967935"/>
                  <a:ext cx="364410" cy="3770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86" name="Oval 3185">
                  <a:extLst>
                    <a:ext uri="{FF2B5EF4-FFF2-40B4-BE49-F238E27FC236}">
                      <a16:creationId xmlns:a16="http://schemas.microsoft.com/office/drawing/2014/main" id="{FF434FCE-42E1-6CDD-A5A0-2B10E3B18B0A}"/>
                    </a:ext>
                  </a:extLst>
                </p:cNvPr>
                <p:cNvSpPr/>
                <p:nvPr/>
              </p:nvSpPr>
              <p:spPr>
                <a:xfrm rot="21337119">
                  <a:off x="7619073" y="4826552"/>
                  <a:ext cx="1267926" cy="607654"/>
                </a:xfrm>
                <a:prstGeom prst="ellipse">
                  <a:avLst/>
                </a:prstGeom>
                <a:noFill/>
                <a:ln w="28575" cmpd="sng">
                  <a:solidFill>
                    <a:schemeClr val="tx1">
                      <a:lumMod val="65000"/>
                    </a:schemeClr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26">
                    <a:solidFill>
                      <a:srgbClr val="FFFFFF"/>
                    </a:solidFill>
                    <a:latin typeface="Arial Narrow"/>
                  </a:endParaRPr>
                </a:p>
              </p:txBody>
            </p:sp>
          </p:grpSp>
          <p:grpSp>
            <p:nvGrpSpPr>
              <p:cNvPr id="3197" name="Group 3196">
                <a:extLst>
                  <a:ext uri="{FF2B5EF4-FFF2-40B4-BE49-F238E27FC236}">
                    <a16:creationId xmlns:a16="http://schemas.microsoft.com/office/drawing/2014/main" id="{BBBA66BE-90F5-758C-F87F-EC3D94046F45}"/>
                  </a:ext>
                </a:extLst>
              </p:cNvPr>
              <p:cNvGrpSpPr/>
              <p:nvPr/>
            </p:nvGrpSpPr>
            <p:grpSpPr>
              <a:xfrm>
                <a:off x="6215251" y="4237471"/>
                <a:ext cx="933205" cy="800418"/>
                <a:chOff x="6099452" y="4301564"/>
                <a:chExt cx="933205" cy="800418"/>
              </a:xfrm>
            </p:grpSpPr>
            <p:pic>
              <p:nvPicPr>
                <p:cNvPr id="3180" name="Picture 30" descr="Red Apple With Leaf Isolated On White Background Stock Photo - Download  Image Now - Apple - Fruit, Red, Cut Out - iStock">
                  <a:extLst>
                    <a:ext uri="{FF2B5EF4-FFF2-40B4-BE49-F238E27FC236}">
                      <a16:creationId xmlns:a16="http://schemas.microsoft.com/office/drawing/2014/main" id="{37C0080B-DFBB-346F-6D0A-6A44C0D7FE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424" r="11586" b="9700"/>
                <a:stretch/>
              </p:blipFill>
              <p:spPr bwMode="auto">
                <a:xfrm>
                  <a:off x="6173171" y="4550979"/>
                  <a:ext cx="319716" cy="3701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83" name="Picture 32" descr="Orange | Oranges PNG Image - PurePNG | Free transparent CC0 PNG Image  Library">
                  <a:extLst>
                    <a:ext uri="{FF2B5EF4-FFF2-40B4-BE49-F238E27FC236}">
                      <a16:creationId xmlns:a16="http://schemas.microsoft.com/office/drawing/2014/main" id="{05F9D15B-86D7-8E40-33D1-E8819884AF2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29892" y="4350971"/>
                  <a:ext cx="329395" cy="3463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85" name="Picture 36" descr="Strawberries - Bill's Berry Farm">
                  <a:extLst>
                    <a:ext uri="{FF2B5EF4-FFF2-40B4-BE49-F238E27FC236}">
                      <a16:creationId xmlns:a16="http://schemas.microsoft.com/office/drawing/2014/main" id="{39480D8E-819E-CF61-1007-EC88BA78072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1491" y="4672630"/>
                  <a:ext cx="432747" cy="4183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87" name="Oval 3186">
                  <a:extLst>
                    <a:ext uri="{FF2B5EF4-FFF2-40B4-BE49-F238E27FC236}">
                      <a16:creationId xmlns:a16="http://schemas.microsoft.com/office/drawing/2014/main" id="{6B897556-816E-B562-F29E-2A4F8D526BCC}"/>
                    </a:ext>
                  </a:extLst>
                </p:cNvPr>
                <p:cNvSpPr/>
                <p:nvPr/>
              </p:nvSpPr>
              <p:spPr>
                <a:xfrm>
                  <a:off x="6099452" y="4301564"/>
                  <a:ext cx="933205" cy="800418"/>
                </a:xfrm>
                <a:prstGeom prst="ellipse">
                  <a:avLst/>
                </a:prstGeom>
                <a:noFill/>
                <a:ln w="28575" cmpd="sng">
                  <a:solidFill>
                    <a:schemeClr val="tx1">
                      <a:lumMod val="65000"/>
                    </a:schemeClr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26">
                    <a:solidFill>
                      <a:srgbClr val="FFFFFF"/>
                    </a:solidFill>
                    <a:latin typeface="Arial Narrow"/>
                  </a:endParaRPr>
                </a:p>
              </p:txBody>
            </p:sp>
          </p:grpSp>
          <p:sp>
            <p:nvSpPr>
              <p:cNvPr id="3190" name="Rounded Rectangle 3189">
                <a:extLst>
                  <a:ext uri="{FF2B5EF4-FFF2-40B4-BE49-F238E27FC236}">
                    <a16:creationId xmlns:a16="http://schemas.microsoft.com/office/drawing/2014/main" id="{274D9F0B-1A75-2138-BB49-6890EC746A37}"/>
                  </a:ext>
                </a:extLst>
              </p:cNvPr>
              <p:cNvSpPr/>
              <p:nvPr/>
            </p:nvSpPr>
            <p:spPr>
              <a:xfrm>
                <a:off x="4068854" y="4247862"/>
                <a:ext cx="2034539" cy="1089709"/>
              </a:xfrm>
              <a:prstGeom prst="roundRect">
                <a:avLst/>
              </a:prstGeom>
              <a:noFill/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500" b="1" dirty="0">
                    <a:solidFill>
                      <a:schemeClr val="bg1"/>
                    </a:solidFill>
                    <a:highlight>
                      <a:srgbClr val="FFFF00"/>
                    </a:highlight>
                    <a:latin typeface="Raleway" pitchFamily="2" charset="77"/>
                  </a:rPr>
                  <a:t>Similar</a:t>
                </a:r>
                <a:r>
                  <a:rPr lang="en-US" sz="1500" b="1" dirty="0">
                    <a:solidFill>
                      <a:schemeClr val="bg1"/>
                    </a:solidFill>
                    <a:latin typeface="Raleway" pitchFamily="2" charset="77"/>
                  </a:rPr>
                  <a:t> objects will appear </a:t>
                </a:r>
                <a:r>
                  <a:rPr lang="en-US" sz="1500" b="1" dirty="0">
                    <a:solidFill>
                      <a:schemeClr val="bg1"/>
                    </a:solidFill>
                    <a:highlight>
                      <a:srgbClr val="FFFF00"/>
                    </a:highlight>
                    <a:latin typeface="Raleway" pitchFamily="2" charset="77"/>
                  </a:rPr>
                  <a:t>closer</a:t>
                </a:r>
                <a:r>
                  <a:rPr lang="en-US" sz="1500" b="1" dirty="0">
                    <a:solidFill>
                      <a:schemeClr val="bg1"/>
                    </a:solidFill>
                    <a:latin typeface="Raleway" pitchFamily="2" charset="77"/>
                  </a:rPr>
                  <a:t> in the </a:t>
                </a:r>
                <a:r>
                  <a:rPr lang="en-US" sz="1500" b="1" dirty="0">
                    <a:solidFill>
                      <a:srgbClr val="0000FF"/>
                    </a:solidFill>
                    <a:latin typeface="Raleway" pitchFamily="2" charset="77"/>
                  </a:rPr>
                  <a:t>vector space</a:t>
                </a:r>
              </a:p>
              <a:p>
                <a:endParaRPr lang="en-US" sz="1500" b="1" i="1" dirty="0">
                  <a:solidFill>
                    <a:schemeClr val="tx1"/>
                  </a:solidFill>
                  <a:latin typeface="Raleway" pitchFamily="2" charset="77"/>
                </a:endParaRPr>
              </a:p>
            </p:txBody>
          </p:sp>
          <p:cxnSp>
            <p:nvCxnSpPr>
              <p:cNvPr id="3202" name="Straight Connector 3201">
                <a:extLst>
                  <a:ext uri="{FF2B5EF4-FFF2-40B4-BE49-F238E27FC236}">
                    <a16:creationId xmlns:a16="http://schemas.microsoft.com/office/drawing/2014/main" id="{DEA57798-2E4D-57B1-D4F8-098D9043DD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8883" y="5048455"/>
                <a:ext cx="1133330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08" name="Rectangle 3207">
                <a:extLst>
                  <a:ext uri="{FF2B5EF4-FFF2-40B4-BE49-F238E27FC236}">
                    <a16:creationId xmlns:a16="http://schemas.microsoft.com/office/drawing/2014/main" id="{16D6DFD3-1EDB-00FD-D114-BCBDB756D81B}"/>
                  </a:ext>
                </a:extLst>
              </p:cNvPr>
              <p:cNvSpPr/>
              <p:nvPr/>
            </p:nvSpPr>
            <p:spPr>
              <a:xfrm>
                <a:off x="6131436" y="4226372"/>
                <a:ext cx="2790961" cy="1146926"/>
              </a:xfrm>
              <a:prstGeom prst="rect">
                <a:avLst/>
              </a:prstGeom>
              <a:solidFill>
                <a:schemeClr val="tx1">
                  <a:lumMod val="50000"/>
                  <a:alpha val="1058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3207" name="Arc 3206">
              <a:extLst>
                <a:ext uri="{FF2B5EF4-FFF2-40B4-BE49-F238E27FC236}">
                  <a16:creationId xmlns:a16="http://schemas.microsoft.com/office/drawing/2014/main" id="{06E03409-2B70-F779-A368-EA9FDFA5ABAF}"/>
                </a:ext>
              </a:extLst>
            </p:cNvPr>
            <p:cNvSpPr/>
            <p:nvPr/>
          </p:nvSpPr>
          <p:spPr>
            <a:xfrm rot="9646115">
              <a:off x="5237063" y="4196377"/>
              <a:ext cx="2007461" cy="1192676"/>
            </a:xfrm>
            <a:prstGeom prst="arc">
              <a:avLst>
                <a:gd name="adj1" fmla="val 13555504"/>
                <a:gd name="adj2" fmla="val 0"/>
              </a:avLst>
            </a:prstGeom>
            <a:ln w="19050">
              <a:solidFill>
                <a:srgbClr val="0000FF"/>
              </a:solidFill>
              <a:prstDash val="sysDash"/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212" name="TextBox 3211">
            <a:extLst>
              <a:ext uri="{FF2B5EF4-FFF2-40B4-BE49-F238E27FC236}">
                <a16:creationId xmlns:a16="http://schemas.microsoft.com/office/drawing/2014/main" id="{7E5F054A-792F-BFB2-B5A6-CEC064D4D73F}"/>
              </a:ext>
            </a:extLst>
          </p:cNvPr>
          <p:cNvSpPr txBox="1"/>
          <p:nvPr/>
        </p:nvSpPr>
        <p:spPr>
          <a:xfrm>
            <a:off x="-13597" y="5171685"/>
            <a:ext cx="4139513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Raleway" pitchFamily="2" charset="77"/>
              </a:rPr>
              <a:t>DRS is up against a scaling wall!</a:t>
            </a:r>
          </a:p>
        </p:txBody>
      </p:sp>
      <p:sp>
        <p:nvSpPr>
          <p:cNvPr id="3222" name="TextBox 3221">
            <a:extLst>
              <a:ext uri="{FF2B5EF4-FFF2-40B4-BE49-F238E27FC236}">
                <a16:creationId xmlns:a16="http://schemas.microsoft.com/office/drawing/2014/main" id="{95ECD3CE-2F6C-0412-AD93-E224B7AB4837}"/>
              </a:ext>
            </a:extLst>
          </p:cNvPr>
          <p:cNvSpPr txBox="1"/>
          <p:nvPr/>
        </p:nvSpPr>
        <p:spPr>
          <a:xfrm>
            <a:off x="5318652" y="4685137"/>
            <a:ext cx="3016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Raleway" pitchFamily="2" charset="77"/>
              </a:rPr>
              <a:t>Embedding Vector (EV)</a:t>
            </a:r>
            <a:endParaRPr sz="900" b="1" dirty="0">
              <a:solidFill>
                <a:schemeClr val="bg1"/>
              </a:solidFill>
              <a:latin typeface="Raleway" pitchFamily="2" charset="77"/>
            </a:endParaRPr>
          </a:p>
        </p:txBody>
      </p:sp>
      <p:grpSp>
        <p:nvGrpSpPr>
          <p:cNvPr id="3227" name="Group 3226">
            <a:extLst>
              <a:ext uri="{FF2B5EF4-FFF2-40B4-BE49-F238E27FC236}">
                <a16:creationId xmlns:a16="http://schemas.microsoft.com/office/drawing/2014/main" id="{069F855C-D6F1-F1B4-C1C2-E58D3A681947}"/>
              </a:ext>
            </a:extLst>
          </p:cNvPr>
          <p:cNvGrpSpPr/>
          <p:nvPr/>
        </p:nvGrpSpPr>
        <p:grpSpPr>
          <a:xfrm>
            <a:off x="403611" y="2078749"/>
            <a:ext cx="807830" cy="632276"/>
            <a:chOff x="4234497" y="703098"/>
            <a:chExt cx="807830" cy="632276"/>
          </a:xfrm>
        </p:grpSpPr>
        <p:pic>
          <p:nvPicPr>
            <p:cNvPr id="3230" name="Picture 8" descr="Memory Icon Text Ram On Flat Stock Vector (Royalty Free) 1513884809 |  Shutterstock">
              <a:extLst>
                <a:ext uri="{FF2B5EF4-FFF2-40B4-BE49-F238E27FC236}">
                  <a16:creationId xmlns:a16="http://schemas.microsoft.com/office/drawing/2014/main" id="{6E8B7DCC-8E2F-D844-1DB6-79838E8483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97" t="17221" r="20630" b="34171"/>
            <a:stretch/>
          </p:blipFill>
          <p:spPr bwMode="auto">
            <a:xfrm rot="1766070">
              <a:off x="4292886" y="703098"/>
              <a:ext cx="701430" cy="632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31" name="Rectangle 3230">
              <a:extLst>
                <a:ext uri="{FF2B5EF4-FFF2-40B4-BE49-F238E27FC236}">
                  <a16:creationId xmlns:a16="http://schemas.microsoft.com/office/drawing/2014/main" id="{0B1E30BA-D68B-6B3C-0D7D-112D18720ED8}"/>
                </a:ext>
              </a:extLst>
            </p:cNvPr>
            <p:cNvSpPr/>
            <p:nvPr/>
          </p:nvSpPr>
          <p:spPr>
            <a:xfrm>
              <a:off x="4383858" y="890216"/>
              <a:ext cx="513120" cy="2243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32" name="TextBox 3231">
              <a:extLst>
                <a:ext uri="{FF2B5EF4-FFF2-40B4-BE49-F238E27FC236}">
                  <a16:creationId xmlns:a16="http://schemas.microsoft.com/office/drawing/2014/main" id="{3719BDCA-3C2D-0553-CA88-6E11283D2B80}"/>
                </a:ext>
              </a:extLst>
            </p:cNvPr>
            <p:cNvSpPr txBox="1"/>
            <p:nvPr/>
          </p:nvSpPr>
          <p:spPr>
            <a:xfrm>
              <a:off x="4234497" y="862190"/>
              <a:ext cx="807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Raleway" pitchFamily="2" charset="77"/>
                </a:rPr>
                <a:t>RAM</a:t>
              </a:r>
              <a:endParaRPr sz="10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</p:grpSp>
      <p:sp>
        <p:nvSpPr>
          <p:cNvPr id="3136" name="Triangle 3135">
            <a:extLst>
              <a:ext uri="{FF2B5EF4-FFF2-40B4-BE49-F238E27FC236}">
                <a16:creationId xmlns:a16="http://schemas.microsoft.com/office/drawing/2014/main" id="{50EACEE3-A255-BC85-4A5D-D51185FF922B}"/>
              </a:ext>
            </a:extLst>
          </p:cNvPr>
          <p:cNvSpPr/>
          <p:nvPr/>
        </p:nvSpPr>
        <p:spPr>
          <a:xfrm rot="16200000">
            <a:off x="60096" y="2186252"/>
            <a:ext cx="2444242" cy="379142"/>
          </a:xfrm>
          <a:prstGeom prst="triangle">
            <a:avLst>
              <a:gd name="adj" fmla="val 49088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220" name="Group 3219">
            <a:extLst>
              <a:ext uri="{FF2B5EF4-FFF2-40B4-BE49-F238E27FC236}">
                <a16:creationId xmlns:a16="http://schemas.microsoft.com/office/drawing/2014/main" id="{B0FEB0A7-1A8F-3509-F023-87EE12D4DE91}"/>
              </a:ext>
            </a:extLst>
          </p:cNvPr>
          <p:cNvGrpSpPr/>
          <p:nvPr/>
        </p:nvGrpSpPr>
        <p:grpSpPr>
          <a:xfrm>
            <a:off x="4325744" y="5025860"/>
            <a:ext cx="4843568" cy="687148"/>
            <a:chOff x="4311018" y="652067"/>
            <a:chExt cx="4843568" cy="687148"/>
          </a:xfrm>
        </p:grpSpPr>
        <p:sp>
          <p:nvSpPr>
            <p:cNvPr id="3218" name="Explosion 1 3217">
              <a:extLst>
                <a:ext uri="{FF2B5EF4-FFF2-40B4-BE49-F238E27FC236}">
                  <a16:creationId xmlns:a16="http://schemas.microsoft.com/office/drawing/2014/main" id="{099F5E87-8F61-0F63-5CD0-600436290168}"/>
                </a:ext>
              </a:extLst>
            </p:cNvPr>
            <p:cNvSpPr/>
            <p:nvPr/>
          </p:nvSpPr>
          <p:spPr>
            <a:xfrm>
              <a:off x="6381935" y="652067"/>
              <a:ext cx="856576" cy="687148"/>
            </a:xfrm>
            <a:prstGeom prst="irregularSeal1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6"/>
            </a:p>
          </p:txBody>
        </p:sp>
        <p:sp>
          <p:nvSpPr>
            <p:cNvPr id="3219" name="TextBox 3218">
              <a:extLst>
                <a:ext uri="{FF2B5EF4-FFF2-40B4-BE49-F238E27FC236}">
                  <a16:creationId xmlns:a16="http://schemas.microsoft.com/office/drawing/2014/main" id="{9E716D98-5C28-8E85-0065-161C8C461594}"/>
                </a:ext>
              </a:extLst>
            </p:cNvPr>
            <p:cNvSpPr txBox="1"/>
            <p:nvPr/>
          </p:nvSpPr>
          <p:spPr>
            <a:xfrm>
              <a:off x="4311018" y="801829"/>
              <a:ext cx="48435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>
                  <a:solidFill>
                    <a:schemeClr val="bg1"/>
                  </a:solidFill>
                  <a:effectLst/>
                  <a:latin typeface="Raleway" pitchFamily="2" charset="77"/>
                </a:rPr>
                <a:t>Embedding</a:t>
              </a:r>
              <a:r>
                <a:rPr lang="en-US" sz="1600" b="0" i="0" dirty="0">
                  <a:solidFill>
                    <a:schemeClr val="bg1"/>
                  </a:solidFill>
                  <a:effectLst/>
                  <a:latin typeface="Raleway" pitchFamily="2" charset="77"/>
                </a:rPr>
                <a:t>-lookup =  </a:t>
              </a:r>
              <a:r>
                <a:rPr lang="en-US" sz="1600" b="1" i="0" dirty="0">
                  <a:effectLst/>
                  <a:latin typeface="Raleway" pitchFamily="2" charset="77"/>
                </a:rPr>
                <a:t>~40%   </a:t>
              </a:r>
              <a:r>
                <a:rPr lang="en-US" sz="1600" b="0" i="0" dirty="0">
                  <a:solidFill>
                    <a:schemeClr val="bg1"/>
                  </a:solidFill>
                  <a:effectLst/>
                  <a:latin typeface="Raleway" pitchFamily="2" charset="77"/>
                </a:rPr>
                <a:t>of inference latency</a:t>
              </a:r>
              <a:endParaRPr lang="en-US" sz="16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608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1" grpId="0" animBg="1"/>
      <p:bldP spid="3135" grpId="0" animBg="1"/>
      <p:bldP spid="3212" grpId="0" animBg="1"/>
      <p:bldP spid="32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FC65A2-7841-1BBA-B0FF-E73B889C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149" name="Rounded Rectangle 3148">
            <a:extLst>
              <a:ext uri="{FF2B5EF4-FFF2-40B4-BE49-F238E27FC236}">
                <a16:creationId xmlns:a16="http://schemas.microsoft.com/office/drawing/2014/main" id="{C1D159D0-319A-228D-7973-9C500EEC652D}"/>
              </a:ext>
            </a:extLst>
          </p:cNvPr>
          <p:cNvSpPr/>
          <p:nvPr/>
        </p:nvSpPr>
        <p:spPr>
          <a:xfrm>
            <a:off x="152891" y="2948795"/>
            <a:ext cx="3195712" cy="794862"/>
          </a:xfrm>
          <a:prstGeom prst="round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Raleway" pitchFamily="2" charset="77"/>
              </a:rPr>
              <a:t>Off-load the embedding table to </a:t>
            </a:r>
            <a:r>
              <a:rPr lang="en-US" sz="1600" b="1" i="1" dirty="0">
                <a:solidFill>
                  <a:srgbClr val="FF0000"/>
                </a:solidFill>
                <a:latin typeface="Raleway" pitchFamily="2" charset="77"/>
              </a:rPr>
              <a:t>specialized </a:t>
            </a:r>
            <a:r>
              <a:rPr lang="en-US" sz="1600" b="1" i="1" dirty="0">
                <a:solidFill>
                  <a:schemeClr val="bg1"/>
                </a:solidFill>
                <a:latin typeface="Raleway" pitchFamily="2" charset="77"/>
              </a:rPr>
              <a:t>storage</a:t>
            </a:r>
            <a:endParaRPr lang="en-US" sz="1000" b="1" i="1" dirty="0">
              <a:solidFill>
                <a:schemeClr val="bg1"/>
              </a:solidFill>
              <a:latin typeface="Raleway" pitchFamily="2" charset="77"/>
            </a:endParaRPr>
          </a:p>
        </p:txBody>
      </p:sp>
      <p:grpSp>
        <p:nvGrpSpPr>
          <p:cNvPr id="5252" name="Group 5251">
            <a:extLst>
              <a:ext uri="{FF2B5EF4-FFF2-40B4-BE49-F238E27FC236}">
                <a16:creationId xmlns:a16="http://schemas.microsoft.com/office/drawing/2014/main" id="{9421A3A2-694C-8F7A-EF96-CC79D02BA03D}"/>
              </a:ext>
            </a:extLst>
          </p:cNvPr>
          <p:cNvGrpSpPr/>
          <p:nvPr/>
        </p:nvGrpSpPr>
        <p:grpSpPr>
          <a:xfrm>
            <a:off x="1122218" y="1091544"/>
            <a:ext cx="1691261" cy="632276"/>
            <a:chOff x="1088034" y="1200404"/>
            <a:chExt cx="1691261" cy="632276"/>
          </a:xfrm>
        </p:grpSpPr>
        <p:grpSp>
          <p:nvGrpSpPr>
            <p:cNvPr id="5242" name="Group 5241">
              <a:extLst>
                <a:ext uri="{FF2B5EF4-FFF2-40B4-BE49-F238E27FC236}">
                  <a16:creationId xmlns:a16="http://schemas.microsoft.com/office/drawing/2014/main" id="{0561BADD-6C41-6C7A-8D37-EA7B794ED3E4}"/>
                </a:ext>
              </a:extLst>
            </p:cNvPr>
            <p:cNvGrpSpPr/>
            <p:nvPr/>
          </p:nvGrpSpPr>
          <p:grpSpPr>
            <a:xfrm>
              <a:off x="1088034" y="1200404"/>
              <a:ext cx="807830" cy="632276"/>
              <a:chOff x="4234497" y="703098"/>
              <a:chExt cx="807830" cy="632276"/>
            </a:xfrm>
          </p:grpSpPr>
          <p:pic>
            <p:nvPicPr>
              <p:cNvPr id="5238" name="Picture 8" descr="Memory Icon Text Ram On Flat Stock Vector (Royalty Free) 1513884809 |  Shutterstock">
                <a:extLst>
                  <a:ext uri="{FF2B5EF4-FFF2-40B4-BE49-F238E27FC236}">
                    <a16:creationId xmlns:a16="http://schemas.microsoft.com/office/drawing/2014/main" id="{9FBEB622-32FA-6D85-6016-266A93DD06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97" t="17221" r="20630" b="34171"/>
              <a:stretch/>
            </p:blipFill>
            <p:spPr bwMode="auto">
              <a:xfrm rot="1766070">
                <a:off x="4292886" y="703098"/>
                <a:ext cx="701430" cy="632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40" name="Rectangle 5239">
                <a:extLst>
                  <a:ext uri="{FF2B5EF4-FFF2-40B4-BE49-F238E27FC236}">
                    <a16:creationId xmlns:a16="http://schemas.microsoft.com/office/drawing/2014/main" id="{C2241D5C-B728-E0E4-7F33-23E064AF1755}"/>
                  </a:ext>
                </a:extLst>
              </p:cNvPr>
              <p:cNvSpPr/>
              <p:nvPr/>
            </p:nvSpPr>
            <p:spPr>
              <a:xfrm>
                <a:off x="4383858" y="890216"/>
                <a:ext cx="513120" cy="2243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5241" name="TextBox 5240">
                <a:extLst>
                  <a:ext uri="{FF2B5EF4-FFF2-40B4-BE49-F238E27FC236}">
                    <a16:creationId xmlns:a16="http://schemas.microsoft.com/office/drawing/2014/main" id="{37E70C51-B1DC-408C-CDB2-5A81E2634346}"/>
                  </a:ext>
                </a:extLst>
              </p:cNvPr>
              <p:cNvSpPr txBox="1"/>
              <p:nvPr/>
            </p:nvSpPr>
            <p:spPr>
              <a:xfrm>
                <a:off x="4234497" y="862190"/>
                <a:ext cx="8078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Raleway" pitchFamily="2" charset="77"/>
                  </a:rPr>
                  <a:t>RAM</a:t>
                </a:r>
                <a:endParaRPr sz="1000" b="1" dirty="0">
                  <a:solidFill>
                    <a:schemeClr val="bg1"/>
                  </a:solidFill>
                  <a:latin typeface="Raleway" pitchFamily="2" charset="77"/>
                </a:endParaRPr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1293BD9-E267-AD0D-85E3-59CD75C5ED3B}"/>
                </a:ext>
              </a:extLst>
            </p:cNvPr>
            <p:cNvSpPr/>
            <p:nvPr/>
          </p:nvSpPr>
          <p:spPr>
            <a:xfrm>
              <a:off x="1841108" y="1316419"/>
              <a:ext cx="938187" cy="37714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44" name="Picture 14">
              <a:extLst>
                <a:ext uri="{FF2B5EF4-FFF2-40B4-BE49-F238E27FC236}">
                  <a16:creationId xmlns:a16="http://schemas.microsoft.com/office/drawing/2014/main" id="{35021B2E-2859-8D10-75A5-22003052E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763" y="1366238"/>
              <a:ext cx="266958" cy="266958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</p:pic>
        <p:pic>
          <p:nvPicPr>
            <p:cNvPr id="3155" name="Picture 10" descr="Deep Learning Icon - Free PNG &amp; SVG 2424485 - Noun Project">
              <a:extLst>
                <a:ext uri="{FF2B5EF4-FFF2-40B4-BE49-F238E27FC236}">
                  <a16:creationId xmlns:a16="http://schemas.microsoft.com/office/drawing/2014/main" id="{9A1B59D2-F68F-F3A9-4719-145030DDA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412" y="1345828"/>
              <a:ext cx="445966" cy="30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60" name="TextBox 3159">
            <a:extLst>
              <a:ext uri="{FF2B5EF4-FFF2-40B4-BE49-F238E27FC236}">
                <a16:creationId xmlns:a16="http://schemas.microsoft.com/office/drawing/2014/main" id="{C83FCD30-1040-3D02-9F69-09B73D9B129A}"/>
              </a:ext>
            </a:extLst>
          </p:cNvPr>
          <p:cNvSpPr txBox="1"/>
          <p:nvPr/>
        </p:nvSpPr>
        <p:spPr>
          <a:xfrm>
            <a:off x="93221" y="377618"/>
            <a:ext cx="322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aleway" pitchFamily="2" charset="77"/>
              </a:rPr>
              <a:t>Existing solution:</a:t>
            </a:r>
            <a:endParaRPr sz="1200" b="1" dirty="0">
              <a:solidFill>
                <a:schemeClr val="bg1"/>
              </a:solidFill>
              <a:latin typeface="Raleway" pitchFamily="2" charset="77"/>
            </a:endParaRPr>
          </a:p>
        </p:txBody>
      </p:sp>
      <p:grpSp>
        <p:nvGrpSpPr>
          <p:cNvPr id="5230" name="Group 5229">
            <a:extLst>
              <a:ext uri="{FF2B5EF4-FFF2-40B4-BE49-F238E27FC236}">
                <a16:creationId xmlns:a16="http://schemas.microsoft.com/office/drawing/2014/main" id="{AA92058A-0B81-F97E-D6B4-24C3B59E4043}"/>
              </a:ext>
            </a:extLst>
          </p:cNvPr>
          <p:cNvGrpSpPr/>
          <p:nvPr/>
        </p:nvGrpSpPr>
        <p:grpSpPr>
          <a:xfrm>
            <a:off x="263712" y="1492562"/>
            <a:ext cx="2843898" cy="1544211"/>
            <a:chOff x="280815" y="1748566"/>
            <a:chExt cx="2843898" cy="1544211"/>
          </a:xfrm>
        </p:grpSpPr>
        <p:pic>
          <p:nvPicPr>
            <p:cNvPr id="5178" name="Picture 2" descr="NVMe SSD icon PNG and SVG Vector Free Download">
              <a:extLst>
                <a:ext uri="{FF2B5EF4-FFF2-40B4-BE49-F238E27FC236}">
                  <a16:creationId xmlns:a16="http://schemas.microsoft.com/office/drawing/2014/main" id="{75C8C7C9-E3BB-D628-EBE0-A0F95B424E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3F3FE"/>
                </a:clrFrom>
                <a:clrTo>
                  <a:srgbClr val="03F3FE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97366">
              <a:off x="280815" y="1748566"/>
              <a:ext cx="1538206" cy="154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93" name="Group 3192">
              <a:extLst>
                <a:ext uri="{FF2B5EF4-FFF2-40B4-BE49-F238E27FC236}">
                  <a16:creationId xmlns:a16="http://schemas.microsoft.com/office/drawing/2014/main" id="{CDC1D7F2-9AF5-9123-114F-2C5011146DBD}"/>
                </a:ext>
              </a:extLst>
            </p:cNvPr>
            <p:cNvGrpSpPr/>
            <p:nvPr/>
          </p:nvGrpSpPr>
          <p:grpSpPr>
            <a:xfrm>
              <a:off x="303448" y="2259823"/>
              <a:ext cx="1347767" cy="523220"/>
              <a:chOff x="242552" y="3027743"/>
              <a:chExt cx="1347767" cy="523220"/>
            </a:xfrm>
          </p:grpSpPr>
          <p:sp>
            <p:nvSpPr>
              <p:cNvPr id="3188" name="Rectangle 3187">
                <a:extLst>
                  <a:ext uri="{FF2B5EF4-FFF2-40B4-BE49-F238E27FC236}">
                    <a16:creationId xmlns:a16="http://schemas.microsoft.com/office/drawing/2014/main" id="{053EF7C7-D9E8-BD3F-4DDA-33DEBF8E803B}"/>
                  </a:ext>
                </a:extLst>
              </p:cNvPr>
              <p:cNvSpPr/>
              <p:nvPr/>
            </p:nvSpPr>
            <p:spPr>
              <a:xfrm>
                <a:off x="325523" y="3055263"/>
                <a:ext cx="1179384" cy="47114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190" name="TextBox 3189">
                <a:extLst>
                  <a:ext uri="{FF2B5EF4-FFF2-40B4-BE49-F238E27FC236}">
                    <a16:creationId xmlns:a16="http://schemas.microsoft.com/office/drawing/2014/main" id="{D6066463-DE0A-9972-C6BD-EB927288CDDF}"/>
                  </a:ext>
                </a:extLst>
              </p:cNvPr>
              <p:cNvSpPr txBox="1"/>
              <p:nvPr/>
            </p:nvSpPr>
            <p:spPr>
              <a:xfrm>
                <a:off x="242552" y="3027743"/>
                <a:ext cx="13477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  <a:latin typeface="Raleway" pitchFamily="2" charset="77"/>
                  </a:rPr>
                  <a:t>Specialized</a:t>
                </a:r>
                <a:r>
                  <a:rPr lang="en-US" sz="1400" b="1" dirty="0">
                    <a:solidFill>
                      <a:schemeClr val="bg1"/>
                    </a:solidFill>
                    <a:latin typeface="Raleway" pitchFamily="2" charset="77"/>
                  </a:rPr>
                  <a:t> Storage HW</a:t>
                </a:r>
                <a:endParaRPr sz="900" b="1" dirty="0">
                  <a:solidFill>
                    <a:schemeClr val="bg1"/>
                  </a:solidFill>
                  <a:latin typeface="Raleway" pitchFamily="2" charset="77"/>
                </a:endParaRPr>
              </a:p>
            </p:txBody>
          </p:sp>
        </p:grpSp>
        <p:grpSp>
          <p:nvGrpSpPr>
            <p:cNvPr id="5229" name="Group 5228">
              <a:extLst>
                <a:ext uri="{FF2B5EF4-FFF2-40B4-BE49-F238E27FC236}">
                  <a16:creationId xmlns:a16="http://schemas.microsoft.com/office/drawing/2014/main" id="{5EA83850-CFF3-C5ED-DFDA-A22B0335246C}"/>
                </a:ext>
              </a:extLst>
            </p:cNvPr>
            <p:cNvGrpSpPr/>
            <p:nvPr/>
          </p:nvGrpSpPr>
          <p:grpSpPr>
            <a:xfrm>
              <a:off x="1883606" y="2202029"/>
              <a:ext cx="1241107" cy="641689"/>
              <a:chOff x="1900698" y="2193483"/>
              <a:chExt cx="1241107" cy="641689"/>
            </a:xfrm>
          </p:grpSpPr>
          <p:sp>
            <p:nvSpPr>
              <p:cNvPr id="5225" name="Rectangle 5224">
                <a:extLst>
                  <a:ext uri="{FF2B5EF4-FFF2-40B4-BE49-F238E27FC236}">
                    <a16:creationId xmlns:a16="http://schemas.microsoft.com/office/drawing/2014/main" id="{70840A9D-E550-A3CC-9D03-C0E5B1E79430}"/>
                  </a:ext>
                </a:extLst>
              </p:cNvPr>
              <p:cNvSpPr/>
              <p:nvPr/>
            </p:nvSpPr>
            <p:spPr>
              <a:xfrm>
                <a:off x="1900698" y="2193483"/>
                <a:ext cx="1241107" cy="641689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pic>
            <p:nvPicPr>
              <p:cNvPr id="5226" name="Picture 14">
                <a:extLst>
                  <a:ext uri="{FF2B5EF4-FFF2-40B4-BE49-F238E27FC236}">
                    <a16:creationId xmlns:a16="http://schemas.microsoft.com/office/drawing/2014/main" id="{FAAD5096-3870-673A-C07E-B79A9490B7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4150" y="2264157"/>
                <a:ext cx="521012" cy="521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27" name="Picture 14">
                <a:extLst>
                  <a:ext uri="{FF2B5EF4-FFF2-40B4-BE49-F238E27FC236}">
                    <a16:creationId xmlns:a16="http://schemas.microsoft.com/office/drawing/2014/main" id="{787CFEB7-BF18-14C3-C508-B44C0409C2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2291" y="2256029"/>
                <a:ext cx="521012" cy="521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232" name="Up-Down Arrow 5231">
            <a:extLst>
              <a:ext uri="{FF2B5EF4-FFF2-40B4-BE49-F238E27FC236}">
                <a16:creationId xmlns:a16="http://schemas.microsoft.com/office/drawing/2014/main" id="{B0D0C7F7-C723-30D4-03A9-E82331AA597A}"/>
              </a:ext>
            </a:extLst>
          </p:cNvPr>
          <p:cNvSpPr/>
          <p:nvPr/>
        </p:nvSpPr>
        <p:spPr>
          <a:xfrm>
            <a:off x="2432791" y="1586005"/>
            <a:ext cx="110305" cy="365760"/>
          </a:xfrm>
          <a:prstGeom prst="upDownArrow">
            <a:avLst>
              <a:gd name="adj1" fmla="val 23302"/>
              <a:gd name="adj2" fmla="val 54450"/>
            </a:avLst>
          </a:prstGeom>
          <a:solidFill>
            <a:srgbClr val="C6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5290" name="Group 5289">
            <a:extLst>
              <a:ext uri="{FF2B5EF4-FFF2-40B4-BE49-F238E27FC236}">
                <a16:creationId xmlns:a16="http://schemas.microsoft.com/office/drawing/2014/main" id="{2CA4666B-471B-2492-2CF5-5DA9DAF46FCB}"/>
              </a:ext>
            </a:extLst>
          </p:cNvPr>
          <p:cNvGrpSpPr/>
          <p:nvPr/>
        </p:nvGrpSpPr>
        <p:grpSpPr>
          <a:xfrm>
            <a:off x="3380645" y="378701"/>
            <a:ext cx="5658088" cy="5371213"/>
            <a:chOff x="3380645" y="378701"/>
            <a:chExt cx="5658088" cy="5371213"/>
          </a:xfrm>
        </p:grpSpPr>
        <p:sp>
          <p:nvSpPr>
            <p:cNvPr id="5275" name="TextBox 5274">
              <a:extLst>
                <a:ext uri="{FF2B5EF4-FFF2-40B4-BE49-F238E27FC236}">
                  <a16:creationId xmlns:a16="http://schemas.microsoft.com/office/drawing/2014/main" id="{DEAFFCBE-A776-F738-B592-828BFD6611F5}"/>
                </a:ext>
              </a:extLst>
            </p:cNvPr>
            <p:cNvSpPr txBox="1"/>
            <p:nvPr/>
          </p:nvSpPr>
          <p:spPr>
            <a:xfrm>
              <a:off x="4041883" y="1891201"/>
              <a:ext cx="4996850" cy="760728"/>
            </a:xfrm>
            <a:prstGeom prst="rect">
              <a:avLst/>
            </a:prstGeom>
            <a:solidFill>
              <a:srgbClr val="01F2FD">
                <a:alpha val="14902"/>
              </a:srgbClr>
            </a:solidFill>
            <a:ln w="28575">
              <a:solidFill>
                <a:srgbClr val="304EEC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>
                <a:latin typeface="Raleway" pitchFamily="2" charset="77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C18944-0DED-1E5D-C40C-9D7918DD9909}"/>
                </a:ext>
              </a:extLst>
            </p:cNvPr>
            <p:cNvCxnSpPr>
              <a:cxnSpLocks/>
            </p:cNvCxnSpPr>
            <p:nvPr/>
          </p:nvCxnSpPr>
          <p:spPr>
            <a:xfrm>
              <a:off x="3583042" y="904599"/>
              <a:ext cx="0" cy="4845315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73" name="Right Arrow 3072">
              <a:extLst>
                <a:ext uri="{FF2B5EF4-FFF2-40B4-BE49-F238E27FC236}">
                  <a16:creationId xmlns:a16="http://schemas.microsoft.com/office/drawing/2014/main" id="{BCF63DAF-D0AD-4AAB-4403-13D472EE41F4}"/>
                </a:ext>
              </a:extLst>
            </p:cNvPr>
            <p:cNvSpPr/>
            <p:nvPr/>
          </p:nvSpPr>
          <p:spPr>
            <a:xfrm>
              <a:off x="3380645" y="1963105"/>
              <a:ext cx="601322" cy="617631"/>
            </a:xfrm>
            <a:prstGeom prst="rightArrow">
              <a:avLst>
                <a:gd name="adj1" fmla="val 50147"/>
                <a:gd name="adj2" fmla="val 51499"/>
              </a:avLst>
            </a:prstGeom>
            <a:solidFill>
              <a:schemeClr val="tx1"/>
            </a:solidFill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 dirty="0">
                <a:solidFill>
                  <a:srgbClr val="00B050"/>
                </a:solidFill>
                <a:latin typeface="Raleway" pitchFamily="2" charset="77"/>
              </a:endParaRPr>
            </a:p>
          </p:txBody>
        </p:sp>
        <p:sp>
          <p:nvSpPr>
            <p:cNvPr id="3169" name="TextBox 3168">
              <a:extLst>
                <a:ext uri="{FF2B5EF4-FFF2-40B4-BE49-F238E27FC236}">
                  <a16:creationId xmlns:a16="http://schemas.microsoft.com/office/drawing/2014/main" id="{2EB8838B-5F11-A4A0-E97A-BEFF32E56D8D}"/>
                </a:ext>
              </a:extLst>
            </p:cNvPr>
            <p:cNvSpPr txBox="1"/>
            <p:nvPr/>
          </p:nvSpPr>
          <p:spPr>
            <a:xfrm>
              <a:off x="3681306" y="378701"/>
              <a:ext cx="1737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Raleway" pitchFamily="2" charset="77"/>
                </a:rPr>
                <a:t>Ours:</a:t>
              </a:r>
              <a:endParaRPr sz="12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5189" name="Rounded Rectangle 5188">
              <a:extLst>
                <a:ext uri="{FF2B5EF4-FFF2-40B4-BE49-F238E27FC236}">
                  <a16:creationId xmlns:a16="http://schemas.microsoft.com/office/drawing/2014/main" id="{C19F9F58-F3E8-9BFF-0BD4-54596FC8386C}"/>
                </a:ext>
              </a:extLst>
            </p:cNvPr>
            <p:cNvSpPr/>
            <p:nvPr/>
          </p:nvSpPr>
          <p:spPr>
            <a:xfrm>
              <a:off x="3843143" y="1851908"/>
              <a:ext cx="3044020" cy="862983"/>
            </a:xfrm>
            <a:prstGeom prst="round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>
                  <a:solidFill>
                    <a:srgbClr val="0070C0"/>
                  </a:solidFill>
                  <a:latin typeface="Raleway" pitchFamily="2" charset="77"/>
                </a:rPr>
                <a:t>EVStore</a:t>
              </a:r>
              <a:r>
                <a:rPr lang="en-US" sz="1800" b="1" i="1" dirty="0">
                  <a:solidFill>
                    <a:schemeClr val="bg1"/>
                  </a:solidFill>
                  <a:latin typeface="Raleway" pitchFamily="2" charset="77"/>
                </a:rPr>
                <a:t>: A </a:t>
              </a:r>
              <a:r>
                <a:rPr lang="en-US" sz="1700" b="1" i="1" dirty="0">
                  <a:solidFill>
                    <a:srgbClr val="0070C0"/>
                  </a:solidFill>
                  <a:latin typeface="Raleway" pitchFamily="2" charset="77"/>
                </a:rPr>
                <a:t>Three</a:t>
              </a:r>
              <a:r>
                <a:rPr lang="en-US" sz="1700" b="1" i="1" dirty="0">
                  <a:solidFill>
                    <a:schemeClr val="bg1"/>
                  </a:solidFill>
                  <a:latin typeface="Raleway" pitchFamily="2" charset="77"/>
                </a:rPr>
                <a:t>-Layer </a:t>
              </a:r>
            </a:p>
            <a:p>
              <a:pPr algn="ctr"/>
              <a:r>
                <a:rPr lang="en-US" sz="1700" b="1" i="1" dirty="0">
                  <a:solidFill>
                    <a:schemeClr val="bg1"/>
                  </a:solidFill>
                  <a:latin typeface="Raleway" pitchFamily="2" charset="77"/>
                </a:rPr>
                <a:t>Caching System</a:t>
              </a:r>
            </a:p>
          </p:txBody>
        </p:sp>
        <p:grpSp>
          <p:nvGrpSpPr>
            <p:cNvPr id="5126" name="Group 5125">
              <a:extLst>
                <a:ext uri="{FF2B5EF4-FFF2-40B4-BE49-F238E27FC236}">
                  <a16:creationId xmlns:a16="http://schemas.microsoft.com/office/drawing/2014/main" id="{64030E0F-E66F-5D38-2F71-77F147FECC3E}"/>
                </a:ext>
              </a:extLst>
            </p:cNvPr>
            <p:cNvGrpSpPr/>
            <p:nvPr/>
          </p:nvGrpSpPr>
          <p:grpSpPr>
            <a:xfrm>
              <a:off x="5018723" y="2613210"/>
              <a:ext cx="1538206" cy="1544211"/>
              <a:chOff x="219613" y="2524206"/>
              <a:chExt cx="1538206" cy="1544211"/>
            </a:xfrm>
          </p:grpSpPr>
          <p:grpSp>
            <p:nvGrpSpPr>
              <p:cNvPr id="5127" name="Group 5126">
                <a:extLst>
                  <a:ext uri="{FF2B5EF4-FFF2-40B4-BE49-F238E27FC236}">
                    <a16:creationId xmlns:a16="http://schemas.microsoft.com/office/drawing/2014/main" id="{C3EF605F-B915-AC41-F78A-1121D38F97A5}"/>
                  </a:ext>
                </a:extLst>
              </p:cNvPr>
              <p:cNvGrpSpPr/>
              <p:nvPr/>
            </p:nvGrpSpPr>
            <p:grpSpPr>
              <a:xfrm>
                <a:off x="219613" y="2524206"/>
                <a:ext cx="1538206" cy="1544211"/>
                <a:chOff x="209201" y="2581548"/>
                <a:chExt cx="1538206" cy="1544211"/>
              </a:xfrm>
            </p:grpSpPr>
            <p:pic>
              <p:nvPicPr>
                <p:cNvPr id="5129" name="Picture 2" descr="NVMe SSD icon PNG and SVG Vector Free Download">
                  <a:extLst>
                    <a:ext uri="{FF2B5EF4-FFF2-40B4-BE49-F238E27FC236}">
                      <a16:creationId xmlns:a16="http://schemas.microsoft.com/office/drawing/2014/main" id="{95134BB5-8261-3B72-D228-C3F59BCDED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clrChange>
                    <a:clrFrom>
                      <a:srgbClr val="03F3FE"/>
                    </a:clrFrom>
                    <a:clrTo>
                      <a:srgbClr val="03F3FE">
                        <a:alpha val="0"/>
                      </a:srgbClr>
                    </a:clrTo>
                  </a:clrChange>
                  <a:duotone>
                    <a:prstClr val="black"/>
                    <a:srgbClr val="35DC11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artisticMarker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3497366">
                  <a:off x="209201" y="2581548"/>
                  <a:ext cx="1538206" cy="15442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130" name="Rectangle 5129">
                  <a:extLst>
                    <a:ext uri="{FF2B5EF4-FFF2-40B4-BE49-F238E27FC236}">
                      <a16:creationId xmlns:a16="http://schemas.microsoft.com/office/drawing/2014/main" id="{48223538-D07C-3471-F904-2F08BF64F5CD}"/>
                    </a:ext>
                  </a:extLst>
                </p:cNvPr>
                <p:cNvSpPr/>
                <p:nvPr/>
              </p:nvSpPr>
              <p:spPr>
                <a:xfrm>
                  <a:off x="315111" y="3112605"/>
                  <a:ext cx="1179384" cy="47114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5128" name="TextBox 5127">
                <a:extLst>
                  <a:ext uri="{FF2B5EF4-FFF2-40B4-BE49-F238E27FC236}">
                    <a16:creationId xmlns:a16="http://schemas.microsoft.com/office/drawing/2014/main" id="{327812FB-A28D-CB65-3157-AB6B6664CFFE}"/>
                  </a:ext>
                </a:extLst>
              </p:cNvPr>
              <p:cNvSpPr txBox="1"/>
              <p:nvPr/>
            </p:nvSpPr>
            <p:spPr>
              <a:xfrm>
                <a:off x="242552" y="3027743"/>
                <a:ext cx="13477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239CF1"/>
                    </a:solidFill>
                    <a:latin typeface="Raleway" pitchFamily="2" charset="77"/>
                  </a:rPr>
                  <a:t>Commodity</a:t>
                </a:r>
                <a:r>
                  <a:rPr lang="en-US" sz="1400" b="1" dirty="0">
                    <a:solidFill>
                      <a:schemeClr val="bg1"/>
                    </a:solidFill>
                    <a:latin typeface="Raleway" pitchFamily="2" charset="77"/>
                  </a:rPr>
                  <a:t> SSD</a:t>
                </a:r>
                <a:endParaRPr sz="900" b="1" dirty="0">
                  <a:solidFill>
                    <a:schemeClr val="bg1"/>
                  </a:solidFill>
                  <a:latin typeface="Raleway" pitchFamily="2" charset="77"/>
                </a:endParaRPr>
              </a:p>
            </p:txBody>
          </p:sp>
        </p:grpSp>
        <p:grpSp>
          <p:nvGrpSpPr>
            <p:cNvPr id="5249" name="Group 5248">
              <a:extLst>
                <a:ext uri="{FF2B5EF4-FFF2-40B4-BE49-F238E27FC236}">
                  <a16:creationId xmlns:a16="http://schemas.microsoft.com/office/drawing/2014/main" id="{EB6CB813-8CBB-1120-0B7D-B23B7002F55A}"/>
                </a:ext>
              </a:extLst>
            </p:cNvPr>
            <p:cNvGrpSpPr/>
            <p:nvPr/>
          </p:nvGrpSpPr>
          <p:grpSpPr>
            <a:xfrm>
              <a:off x="6621819" y="3064470"/>
              <a:ext cx="1241107" cy="641689"/>
              <a:chOff x="2018903" y="2098425"/>
              <a:chExt cx="1241107" cy="641689"/>
            </a:xfrm>
          </p:grpSpPr>
          <p:sp>
            <p:nvSpPr>
              <p:cNvPr id="5246" name="Rectangle 5245">
                <a:extLst>
                  <a:ext uri="{FF2B5EF4-FFF2-40B4-BE49-F238E27FC236}">
                    <a16:creationId xmlns:a16="http://schemas.microsoft.com/office/drawing/2014/main" id="{2BE18C84-9D03-C99F-6ADD-B7D6C50127E1}"/>
                  </a:ext>
                </a:extLst>
              </p:cNvPr>
              <p:cNvSpPr/>
              <p:nvPr/>
            </p:nvSpPr>
            <p:spPr>
              <a:xfrm>
                <a:off x="2018903" y="2098425"/>
                <a:ext cx="1241107" cy="641689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pic>
            <p:nvPicPr>
              <p:cNvPr id="5247" name="Picture 14">
                <a:extLst>
                  <a:ext uri="{FF2B5EF4-FFF2-40B4-BE49-F238E27FC236}">
                    <a16:creationId xmlns:a16="http://schemas.microsoft.com/office/drawing/2014/main" id="{C03BBBEC-2DFE-96BA-8A95-3127375425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2355" y="2169099"/>
                <a:ext cx="521012" cy="521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48" name="Picture 14">
                <a:extLst>
                  <a:ext uri="{FF2B5EF4-FFF2-40B4-BE49-F238E27FC236}">
                    <a16:creationId xmlns:a16="http://schemas.microsoft.com/office/drawing/2014/main" id="{1F4CF44F-8600-4A21-D242-60C3040B78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0496" y="2160971"/>
                <a:ext cx="521012" cy="521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253" name="Group 5252">
              <a:extLst>
                <a:ext uri="{FF2B5EF4-FFF2-40B4-BE49-F238E27FC236}">
                  <a16:creationId xmlns:a16="http://schemas.microsoft.com/office/drawing/2014/main" id="{C287917E-6F57-F69D-7E0E-B042AF5E2511}"/>
                </a:ext>
              </a:extLst>
            </p:cNvPr>
            <p:cNvGrpSpPr/>
            <p:nvPr/>
          </p:nvGrpSpPr>
          <p:grpSpPr>
            <a:xfrm>
              <a:off x="5687751" y="996728"/>
              <a:ext cx="1355595" cy="632276"/>
              <a:chOff x="1088034" y="1200404"/>
              <a:chExt cx="1355595" cy="632276"/>
            </a:xfrm>
          </p:grpSpPr>
          <p:grpSp>
            <p:nvGrpSpPr>
              <p:cNvPr id="5254" name="Group 5253">
                <a:extLst>
                  <a:ext uri="{FF2B5EF4-FFF2-40B4-BE49-F238E27FC236}">
                    <a16:creationId xmlns:a16="http://schemas.microsoft.com/office/drawing/2014/main" id="{A4052FAF-7F43-5CD9-833D-5F412157DFD5}"/>
                  </a:ext>
                </a:extLst>
              </p:cNvPr>
              <p:cNvGrpSpPr/>
              <p:nvPr/>
            </p:nvGrpSpPr>
            <p:grpSpPr>
              <a:xfrm>
                <a:off x="1088034" y="1200404"/>
                <a:ext cx="807830" cy="632276"/>
                <a:chOff x="4234497" y="703098"/>
                <a:chExt cx="807830" cy="632276"/>
              </a:xfrm>
            </p:grpSpPr>
            <p:pic>
              <p:nvPicPr>
                <p:cNvPr id="5258" name="Picture 8" descr="Memory Icon Text Ram On Flat Stock Vector (Royalty Free) 1513884809 |  Shutterstock">
                  <a:extLst>
                    <a:ext uri="{FF2B5EF4-FFF2-40B4-BE49-F238E27FC236}">
                      <a16:creationId xmlns:a16="http://schemas.microsoft.com/office/drawing/2014/main" id="{A759C5CA-99E7-43F5-89E7-AE48D874509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297" t="17221" r="20630" b="34171"/>
                <a:stretch/>
              </p:blipFill>
              <p:spPr bwMode="auto">
                <a:xfrm rot="1766070">
                  <a:off x="4292886" y="703098"/>
                  <a:ext cx="701430" cy="6322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259" name="Rectangle 5258">
                  <a:extLst>
                    <a:ext uri="{FF2B5EF4-FFF2-40B4-BE49-F238E27FC236}">
                      <a16:creationId xmlns:a16="http://schemas.microsoft.com/office/drawing/2014/main" id="{ACC92E17-5155-1B80-3FF2-C98B5A062BFE}"/>
                    </a:ext>
                  </a:extLst>
                </p:cNvPr>
                <p:cNvSpPr/>
                <p:nvPr/>
              </p:nvSpPr>
              <p:spPr>
                <a:xfrm>
                  <a:off x="4383858" y="890216"/>
                  <a:ext cx="513120" cy="2243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60" name="TextBox 5259">
                  <a:extLst>
                    <a:ext uri="{FF2B5EF4-FFF2-40B4-BE49-F238E27FC236}">
                      <a16:creationId xmlns:a16="http://schemas.microsoft.com/office/drawing/2014/main" id="{E264DF5D-9E69-23E7-D225-46E997826F42}"/>
                    </a:ext>
                  </a:extLst>
                </p:cNvPr>
                <p:cNvSpPr txBox="1"/>
                <p:nvPr/>
              </p:nvSpPr>
              <p:spPr>
                <a:xfrm>
                  <a:off x="4234497" y="862190"/>
                  <a:ext cx="8078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  <a:latin typeface="Raleway" pitchFamily="2" charset="77"/>
                    </a:rPr>
                    <a:t>RAM</a:t>
                  </a:r>
                  <a:endParaRPr sz="1000" b="1" dirty="0">
                    <a:solidFill>
                      <a:schemeClr val="bg1"/>
                    </a:solidFill>
                    <a:latin typeface="Raleway" pitchFamily="2" charset="77"/>
                  </a:endParaRPr>
                </a:p>
              </p:txBody>
            </p:sp>
          </p:grpSp>
          <p:sp>
            <p:nvSpPr>
              <p:cNvPr id="5255" name="Rectangle 5254">
                <a:extLst>
                  <a:ext uri="{FF2B5EF4-FFF2-40B4-BE49-F238E27FC236}">
                    <a16:creationId xmlns:a16="http://schemas.microsoft.com/office/drawing/2014/main" id="{2B562445-2EE8-C154-C90B-F8D157CF738E}"/>
                  </a:ext>
                </a:extLst>
              </p:cNvPr>
              <p:cNvSpPr/>
              <p:nvPr/>
            </p:nvSpPr>
            <p:spPr>
              <a:xfrm>
                <a:off x="1841108" y="1316419"/>
                <a:ext cx="602521" cy="377141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pic>
            <p:nvPicPr>
              <p:cNvPr id="5257" name="Picture 10" descr="Deep Learning Icon - Free PNG &amp; SVG 2424485 - Noun Project">
                <a:extLst>
                  <a:ext uri="{FF2B5EF4-FFF2-40B4-BE49-F238E27FC236}">
                    <a16:creationId xmlns:a16="http://schemas.microsoft.com/office/drawing/2014/main" id="{1D11E87F-170F-8CB9-1015-7E600B1516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7412" y="1345828"/>
                <a:ext cx="445966" cy="307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133" name="TextBox 5132">
              <a:extLst>
                <a:ext uri="{FF2B5EF4-FFF2-40B4-BE49-F238E27FC236}">
                  <a16:creationId xmlns:a16="http://schemas.microsoft.com/office/drawing/2014/main" id="{670521BD-D0B4-4815-5199-C9AD921A6DA6}"/>
                </a:ext>
              </a:extLst>
            </p:cNvPr>
            <p:cNvSpPr txBox="1"/>
            <p:nvPr/>
          </p:nvSpPr>
          <p:spPr>
            <a:xfrm>
              <a:off x="7268320" y="208545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Gill Sans Ultra Bold" panose="020B0A02020104020203" pitchFamily="34" charset="77"/>
                </a:rPr>
                <a:t>+</a:t>
              </a:r>
              <a:endParaRPr sz="1800" dirty="0">
                <a:solidFill>
                  <a:schemeClr val="bg1"/>
                </a:solidFill>
                <a:latin typeface="Gill Sans Ultra Bold" panose="020B0A02020104020203" pitchFamily="34" charset="77"/>
              </a:endParaRPr>
            </a:p>
          </p:txBody>
        </p:sp>
        <p:sp>
          <p:nvSpPr>
            <p:cNvPr id="5158" name="Rectangle 5157">
              <a:extLst>
                <a:ext uri="{FF2B5EF4-FFF2-40B4-BE49-F238E27FC236}">
                  <a16:creationId xmlns:a16="http://schemas.microsoft.com/office/drawing/2014/main" id="{5412588B-07D4-3E92-B5A1-58072BFDFBBD}"/>
                </a:ext>
              </a:extLst>
            </p:cNvPr>
            <p:cNvSpPr/>
            <p:nvPr/>
          </p:nvSpPr>
          <p:spPr>
            <a:xfrm>
              <a:off x="6739123" y="1986954"/>
              <a:ext cx="595194" cy="558634"/>
            </a:xfrm>
            <a:prstGeom prst="rect">
              <a:avLst/>
            </a:prstGeom>
            <a:solidFill>
              <a:srgbClr val="304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L1</a:t>
              </a:r>
              <a:endParaRPr sz="1800" dirty="0"/>
            </a:p>
          </p:txBody>
        </p:sp>
        <p:sp>
          <p:nvSpPr>
            <p:cNvPr id="5157" name="Rectangle 5156">
              <a:extLst>
                <a:ext uri="{FF2B5EF4-FFF2-40B4-BE49-F238E27FC236}">
                  <a16:creationId xmlns:a16="http://schemas.microsoft.com/office/drawing/2014/main" id="{10462AEC-B065-BAAE-B301-0A6310FC1B73}"/>
                </a:ext>
              </a:extLst>
            </p:cNvPr>
            <p:cNvSpPr/>
            <p:nvPr/>
          </p:nvSpPr>
          <p:spPr>
            <a:xfrm>
              <a:off x="7526918" y="1986955"/>
              <a:ext cx="595193" cy="558633"/>
            </a:xfrm>
            <a:prstGeom prst="rect">
              <a:avLst/>
            </a:prstGeom>
            <a:solidFill>
              <a:srgbClr val="239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L2</a:t>
              </a:r>
              <a:endParaRPr sz="1800" dirty="0"/>
            </a:p>
          </p:txBody>
        </p:sp>
        <p:sp>
          <p:nvSpPr>
            <p:cNvPr id="5150" name="Rectangle 5149">
              <a:extLst>
                <a:ext uri="{FF2B5EF4-FFF2-40B4-BE49-F238E27FC236}">
                  <a16:creationId xmlns:a16="http://schemas.microsoft.com/office/drawing/2014/main" id="{43A351E1-BCF5-29FB-5C63-4B04B5ABA396}"/>
                </a:ext>
              </a:extLst>
            </p:cNvPr>
            <p:cNvSpPr/>
            <p:nvPr/>
          </p:nvSpPr>
          <p:spPr>
            <a:xfrm>
              <a:off x="8311355" y="1982047"/>
              <a:ext cx="595193" cy="558633"/>
            </a:xfrm>
            <a:prstGeom prst="rect">
              <a:avLst/>
            </a:prstGeom>
            <a:solidFill>
              <a:srgbClr val="1BC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L3</a:t>
              </a:r>
              <a:endParaRPr sz="1800" dirty="0"/>
            </a:p>
          </p:txBody>
        </p:sp>
        <p:sp>
          <p:nvSpPr>
            <p:cNvPr id="5273" name="TextBox 5272">
              <a:extLst>
                <a:ext uri="{FF2B5EF4-FFF2-40B4-BE49-F238E27FC236}">
                  <a16:creationId xmlns:a16="http://schemas.microsoft.com/office/drawing/2014/main" id="{AEB06CDD-D0FC-3B2A-76FE-0065A8E2B1A3}"/>
                </a:ext>
              </a:extLst>
            </p:cNvPr>
            <p:cNvSpPr txBox="1"/>
            <p:nvPr/>
          </p:nvSpPr>
          <p:spPr>
            <a:xfrm>
              <a:off x="8048712" y="208545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Gill Sans Ultra Bold" panose="020B0A02020104020203" pitchFamily="34" charset="77"/>
                </a:rPr>
                <a:t>+</a:t>
              </a:r>
              <a:endParaRPr sz="1800" dirty="0">
                <a:solidFill>
                  <a:schemeClr val="bg1"/>
                </a:solidFill>
                <a:latin typeface="Gill Sans Ultra Bold" panose="020B0A02020104020203" pitchFamily="34" charset="77"/>
              </a:endParaRPr>
            </a:p>
          </p:txBody>
        </p:sp>
        <p:sp>
          <p:nvSpPr>
            <p:cNvPr id="5276" name="Up-Down Arrow 5275">
              <a:extLst>
                <a:ext uri="{FF2B5EF4-FFF2-40B4-BE49-F238E27FC236}">
                  <a16:creationId xmlns:a16="http://schemas.microsoft.com/office/drawing/2014/main" id="{FCAABC76-283E-9AFC-DE69-53D6EE14D7E5}"/>
                </a:ext>
              </a:extLst>
            </p:cNvPr>
            <p:cNvSpPr/>
            <p:nvPr/>
          </p:nvSpPr>
          <p:spPr>
            <a:xfrm>
              <a:off x="6680893" y="1502739"/>
              <a:ext cx="110305" cy="365760"/>
            </a:xfrm>
            <a:prstGeom prst="upDownArrow">
              <a:avLst>
                <a:gd name="adj1" fmla="val 23302"/>
                <a:gd name="adj2" fmla="val 54450"/>
              </a:avLst>
            </a:prstGeom>
            <a:solidFill>
              <a:srgbClr val="1B34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277" name="Up-Down Arrow 5276">
              <a:extLst>
                <a:ext uri="{FF2B5EF4-FFF2-40B4-BE49-F238E27FC236}">
                  <a16:creationId xmlns:a16="http://schemas.microsoft.com/office/drawing/2014/main" id="{BB45EEE0-3D75-5C51-BB3A-D8BCB1218165}"/>
                </a:ext>
              </a:extLst>
            </p:cNvPr>
            <p:cNvSpPr/>
            <p:nvPr/>
          </p:nvSpPr>
          <p:spPr>
            <a:xfrm>
              <a:off x="6680892" y="2676907"/>
              <a:ext cx="110305" cy="365760"/>
            </a:xfrm>
            <a:prstGeom prst="upDownArrow">
              <a:avLst>
                <a:gd name="adj1" fmla="val 23302"/>
                <a:gd name="adj2" fmla="val 54450"/>
              </a:avLst>
            </a:prstGeom>
            <a:solidFill>
              <a:srgbClr val="1B34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5291" name="Group 5290">
            <a:extLst>
              <a:ext uri="{FF2B5EF4-FFF2-40B4-BE49-F238E27FC236}">
                <a16:creationId xmlns:a16="http://schemas.microsoft.com/office/drawing/2014/main" id="{E652F47C-9DAE-5C43-5711-86F205FBE227}"/>
              </a:ext>
            </a:extLst>
          </p:cNvPr>
          <p:cNvGrpSpPr/>
          <p:nvPr/>
        </p:nvGrpSpPr>
        <p:grpSpPr>
          <a:xfrm>
            <a:off x="3718437" y="4004372"/>
            <a:ext cx="5320296" cy="1408444"/>
            <a:chOff x="3718437" y="4004372"/>
            <a:chExt cx="5320296" cy="1408444"/>
          </a:xfrm>
        </p:grpSpPr>
        <p:sp>
          <p:nvSpPr>
            <p:cNvPr id="5209" name="TextBox 5208">
              <a:extLst>
                <a:ext uri="{FF2B5EF4-FFF2-40B4-BE49-F238E27FC236}">
                  <a16:creationId xmlns:a16="http://schemas.microsoft.com/office/drawing/2014/main" id="{03A22EBE-91E8-66A7-100E-849E399F5D39}"/>
                </a:ext>
              </a:extLst>
            </p:cNvPr>
            <p:cNvSpPr txBox="1"/>
            <p:nvPr/>
          </p:nvSpPr>
          <p:spPr>
            <a:xfrm>
              <a:off x="3718437" y="4004372"/>
              <a:ext cx="1787630" cy="120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5400" b="1" dirty="0">
                  <a:solidFill>
                    <a:srgbClr val="239CF1"/>
                  </a:solidFill>
                  <a:latin typeface="Raleway" pitchFamily="2" charset="77"/>
                </a:rPr>
                <a:t> 94</a:t>
              </a:r>
              <a:r>
                <a:rPr lang="en-US" sz="2400" b="1" dirty="0">
                  <a:solidFill>
                    <a:srgbClr val="239CF1"/>
                  </a:solidFill>
                  <a:latin typeface="Raleway" pitchFamily="2" charset="77"/>
                </a:rPr>
                <a:t>%</a:t>
              </a:r>
              <a:endParaRPr lang="en-US" sz="5400" b="1" dirty="0">
                <a:solidFill>
                  <a:srgbClr val="239CF1"/>
                </a:solidFill>
                <a:latin typeface="Raleway" pitchFamily="2" charset="77"/>
              </a:endParaRPr>
            </a:p>
            <a:p>
              <a:pPr algn="ctr">
                <a:spcAft>
                  <a:spcPts val="300"/>
                </a:spcAft>
              </a:pPr>
              <a:r>
                <a:rPr lang="en-US" sz="1400" b="1" dirty="0">
                  <a:solidFill>
                    <a:schemeClr val="bg1"/>
                  </a:solidFill>
                  <a:latin typeface="Raleway" pitchFamily="2" charset="77"/>
                </a:rPr>
                <a:t>Lighter memory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</p:txBody>
        </p:sp>
        <p:sp>
          <p:nvSpPr>
            <p:cNvPr id="5281" name="TextBox 5280">
              <a:extLst>
                <a:ext uri="{FF2B5EF4-FFF2-40B4-BE49-F238E27FC236}">
                  <a16:creationId xmlns:a16="http://schemas.microsoft.com/office/drawing/2014/main" id="{0C0AE5B8-2EF7-41E2-29AD-95D0DE1EE8A9}"/>
                </a:ext>
              </a:extLst>
            </p:cNvPr>
            <p:cNvSpPr txBox="1"/>
            <p:nvPr/>
          </p:nvSpPr>
          <p:spPr>
            <a:xfrm>
              <a:off x="5192220" y="4012433"/>
              <a:ext cx="2179595" cy="120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239CF1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 23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39CF1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%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39CF1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Faster inference  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</p:txBody>
        </p:sp>
        <p:sp>
          <p:nvSpPr>
            <p:cNvPr id="5282" name="TextBox 5281">
              <a:extLst>
                <a:ext uri="{FF2B5EF4-FFF2-40B4-BE49-F238E27FC236}">
                  <a16:creationId xmlns:a16="http://schemas.microsoft.com/office/drawing/2014/main" id="{1CB1F7E2-1DDC-DF20-319B-7582F0BAACD8}"/>
                </a:ext>
              </a:extLst>
            </p:cNvPr>
            <p:cNvSpPr txBox="1"/>
            <p:nvPr/>
          </p:nvSpPr>
          <p:spPr>
            <a:xfrm>
              <a:off x="7017574" y="4012433"/>
              <a:ext cx="2021159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239CF1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4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39CF1"/>
                  </a:solidFill>
                  <a:effectLst/>
                  <a:uLnTx/>
                  <a:uFillTx/>
                  <a:latin typeface="Raleway" pitchFamily="2" charset="77"/>
                </a:rPr>
                <a:t>x</a:t>
              </a:r>
              <a:endPara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239CF1"/>
                </a:solidFill>
                <a:effectLst/>
                <a:uLnTx/>
                <a:uFillTx/>
                <a:latin typeface="Raleway" pitchFamily="2" charset="77"/>
              </a:endParaRPr>
            </a:p>
            <a:p>
              <a:pPr marL="0" marR="0" lvl="0" indent="0" algn="ctr" defTabSz="685800" rtl="0" eaLnBrk="1" fontAlgn="auto" latinLnBrk="0" hangingPunct="1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Model collocation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  <a:p>
              <a:pPr algn="ctr">
                <a:spcAft>
                  <a:spcPts val="300"/>
                </a:spcAft>
              </a:pPr>
              <a:endParaRPr sz="10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</p:grpSp>
      <p:grpSp>
        <p:nvGrpSpPr>
          <p:cNvPr id="5292" name="Group 5291">
            <a:extLst>
              <a:ext uri="{FF2B5EF4-FFF2-40B4-BE49-F238E27FC236}">
                <a16:creationId xmlns:a16="http://schemas.microsoft.com/office/drawing/2014/main" id="{CA0844E5-260A-AFED-4619-665C9B836B09}"/>
              </a:ext>
            </a:extLst>
          </p:cNvPr>
          <p:cNvGrpSpPr/>
          <p:nvPr/>
        </p:nvGrpSpPr>
        <p:grpSpPr>
          <a:xfrm>
            <a:off x="131133" y="4046145"/>
            <a:ext cx="3208393" cy="1124502"/>
            <a:chOff x="131133" y="4046145"/>
            <a:chExt cx="3208393" cy="1124502"/>
          </a:xfrm>
        </p:grpSpPr>
        <p:sp>
          <p:nvSpPr>
            <p:cNvPr id="5287" name="Rounded Rectangle 5286">
              <a:extLst>
                <a:ext uri="{FF2B5EF4-FFF2-40B4-BE49-F238E27FC236}">
                  <a16:creationId xmlns:a16="http://schemas.microsoft.com/office/drawing/2014/main" id="{2E45ED98-3ADE-D8CB-8ADD-4FDB718D8E32}"/>
                </a:ext>
              </a:extLst>
            </p:cNvPr>
            <p:cNvSpPr/>
            <p:nvPr/>
          </p:nvSpPr>
          <p:spPr>
            <a:xfrm>
              <a:off x="328638" y="4339515"/>
              <a:ext cx="3010888" cy="831132"/>
            </a:xfrm>
            <a:prstGeom prst="roundRect">
              <a:avLst/>
            </a:prstGeom>
            <a:noFill/>
            <a:ln w="28575" cmpd="sng">
              <a:solidFill>
                <a:schemeClr val="tx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Gill Sans"/>
                <a:cs typeface="Gill Sans"/>
              </a:endParaRPr>
            </a:p>
          </p:txBody>
        </p:sp>
        <p:pic>
          <p:nvPicPr>
            <p:cNvPr id="3142" name="Picture 3141">
              <a:extLst>
                <a:ext uri="{FF2B5EF4-FFF2-40B4-BE49-F238E27FC236}">
                  <a16:creationId xmlns:a16="http://schemas.microsoft.com/office/drawing/2014/main" id="{9AC66AED-85B4-7E2D-5655-DFF878552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5349"/>
            <a:stretch/>
          </p:blipFill>
          <p:spPr>
            <a:xfrm>
              <a:off x="431037" y="4459879"/>
              <a:ext cx="281484" cy="294768"/>
            </a:xfrm>
            <a:prstGeom prst="rect">
              <a:avLst/>
            </a:prstGeom>
          </p:spPr>
        </p:pic>
        <p:pic>
          <p:nvPicPr>
            <p:cNvPr id="3143" name="Picture 3142">
              <a:extLst>
                <a:ext uri="{FF2B5EF4-FFF2-40B4-BE49-F238E27FC236}">
                  <a16:creationId xmlns:a16="http://schemas.microsoft.com/office/drawing/2014/main" id="{F7E7BCE3-E49C-EFF1-CDD7-8062C224C3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5349"/>
            <a:stretch/>
          </p:blipFill>
          <p:spPr>
            <a:xfrm>
              <a:off x="433301" y="4784458"/>
              <a:ext cx="281484" cy="294768"/>
            </a:xfrm>
            <a:prstGeom prst="rect">
              <a:avLst/>
            </a:prstGeom>
          </p:spPr>
        </p:pic>
        <p:sp>
          <p:nvSpPr>
            <p:cNvPr id="3144" name="TextBox 3143">
              <a:extLst>
                <a:ext uri="{FF2B5EF4-FFF2-40B4-BE49-F238E27FC236}">
                  <a16:creationId xmlns:a16="http://schemas.microsoft.com/office/drawing/2014/main" id="{D3E0C88E-93CF-44C1-EC8A-3E20BA941C1C}"/>
                </a:ext>
              </a:extLst>
            </p:cNvPr>
            <p:cNvSpPr txBox="1"/>
            <p:nvPr/>
          </p:nvSpPr>
          <p:spPr>
            <a:xfrm>
              <a:off x="710945" y="4436201"/>
              <a:ext cx="26006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Raleway" pitchFamily="2" charset="77"/>
                </a:rPr>
                <a:t>Require HW Modification</a:t>
              </a:r>
              <a:endParaRPr sz="1600" b="1" dirty="0">
                <a:solidFill>
                  <a:srgbClr val="FF0000"/>
                </a:solidFill>
                <a:latin typeface="Raleway" pitchFamily="2" charset="77"/>
              </a:endParaRPr>
            </a:p>
          </p:txBody>
        </p:sp>
        <p:sp>
          <p:nvSpPr>
            <p:cNvPr id="3145" name="TextBox 3144">
              <a:extLst>
                <a:ext uri="{FF2B5EF4-FFF2-40B4-BE49-F238E27FC236}">
                  <a16:creationId xmlns:a16="http://schemas.microsoft.com/office/drawing/2014/main" id="{A6538912-3D87-918F-1D90-0E35C4DA1111}"/>
                </a:ext>
              </a:extLst>
            </p:cNvPr>
            <p:cNvSpPr txBox="1"/>
            <p:nvPr/>
          </p:nvSpPr>
          <p:spPr>
            <a:xfrm>
              <a:off x="697698" y="4744368"/>
              <a:ext cx="16883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Raleway" pitchFamily="2" charset="77"/>
                </a:rPr>
                <a:t>Complex to use</a:t>
              </a:r>
              <a:endParaRPr sz="1600" b="1" dirty="0">
                <a:solidFill>
                  <a:srgbClr val="FF0000"/>
                </a:solidFill>
                <a:latin typeface="Raleway" pitchFamily="2" charset="77"/>
              </a:endParaRPr>
            </a:p>
          </p:txBody>
        </p:sp>
        <p:sp>
          <p:nvSpPr>
            <p:cNvPr id="5289" name="Rounded Rectangle 5288">
              <a:extLst>
                <a:ext uri="{FF2B5EF4-FFF2-40B4-BE49-F238E27FC236}">
                  <a16:creationId xmlns:a16="http://schemas.microsoft.com/office/drawing/2014/main" id="{66ACE921-B6FB-45A9-CCAB-12F732B42519}"/>
                </a:ext>
              </a:extLst>
            </p:cNvPr>
            <p:cNvSpPr/>
            <p:nvPr/>
          </p:nvSpPr>
          <p:spPr>
            <a:xfrm rot="20498530">
              <a:off x="131133" y="4046145"/>
              <a:ext cx="749298" cy="371490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i="1" dirty="0">
                  <a:solidFill>
                    <a:schemeClr val="tx1"/>
                  </a:solidFill>
                  <a:latin typeface="Gill Sans"/>
                  <a:cs typeface="Gill Sans"/>
                </a:rPr>
                <a:t>but...</a:t>
              </a:r>
            </a:p>
          </p:txBody>
        </p:sp>
      </p:grpSp>
      <p:sp>
        <p:nvSpPr>
          <p:cNvPr id="5288" name="Rounded Rectangle 5287">
            <a:extLst>
              <a:ext uri="{FF2B5EF4-FFF2-40B4-BE49-F238E27FC236}">
                <a16:creationId xmlns:a16="http://schemas.microsoft.com/office/drawing/2014/main" id="{B254637B-347A-1E97-1FB7-F2E7CCD305A1}"/>
              </a:ext>
            </a:extLst>
          </p:cNvPr>
          <p:cNvSpPr/>
          <p:nvPr/>
        </p:nvSpPr>
        <p:spPr>
          <a:xfrm>
            <a:off x="369316" y="4447899"/>
            <a:ext cx="2885068" cy="680498"/>
          </a:xfrm>
          <a:prstGeom prst="roundRect">
            <a:avLst/>
          </a:prstGeom>
          <a:solidFill>
            <a:srgbClr val="FFFFFF">
              <a:alpha val="52157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6689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5032D-692B-3509-B7E5-B06C9712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EVStore Overview</a:t>
            </a: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ACD89E-1766-31EF-6E78-C0335D33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956DD3-779F-046F-4DEE-38C879751B35}"/>
              </a:ext>
            </a:extLst>
          </p:cNvPr>
          <p:cNvSpPr txBox="1"/>
          <p:nvPr/>
        </p:nvSpPr>
        <p:spPr>
          <a:xfrm>
            <a:off x="339898" y="3952230"/>
            <a:ext cx="2497505" cy="1077218"/>
          </a:xfrm>
          <a:prstGeom prst="rect">
            <a:avLst/>
          </a:prstGeom>
          <a:solidFill>
            <a:srgbClr val="1B34F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600" b="1" dirty="0">
              <a:latin typeface="Raleway" pitchFamily="2" charset="77"/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53DCB37-6CF9-EA72-AE3E-24966A29FB23}"/>
              </a:ext>
            </a:extLst>
          </p:cNvPr>
          <p:cNvGrpSpPr/>
          <p:nvPr/>
        </p:nvGrpSpPr>
        <p:grpSpPr>
          <a:xfrm>
            <a:off x="359872" y="3150351"/>
            <a:ext cx="2497505" cy="1011290"/>
            <a:chOff x="359872" y="3150351"/>
            <a:chExt cx="2497505" cy="1011290"/>
          </a:xfrm>
        </p:grpSpPr>
        <p:sp>
          <p:nvSpPr>
            <p:cNvPr id="137" name="Triangle 136">
              <a:extLst>
                <a:ext uri="{FF2B5EF4-FFF2-40B4-BE49-F238E27FC236}">
                  <a16:creationId xmlns:a16="http://schemas.microsoft.com/office/drawing/2014/main" id="{C309E6CA-8C64-6565-EAD3-4A5B544A62E4}"/>
                </a:ext>
              </a:extLst>
            </p:cNvPr>
            <p:cNvSpPr/>
            <p:nvPr/>
          </p:nvSpPr>
          <p:spPr>
            <a:xfrm rot="11896986">
              <a:off x="1573097" y="3641230"/>
              <a:ext cx="210279" cy="520411"/>
            </a:xfrm>
            <a:prstGeom prst="triangle">
              <a:avLst/>
            </a:prstGeom>
            <a:solidFill>
              <a:srgbClr val="BBE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8" name="Rounded Rectangular Callout 137">
              <a:extLst>
                <a:ext uri="{FF2B5EF4-FFF2-40B4-BE49-F238E27FC236}">
                  <a16:creationId xmlns:a16="http://schemas.microsoft.com/office/drawing/2014/main" id="{FB3503EB-C8E8-5C02-D833-75C050E2D433}"/>
                </a:ext>
              </a:extLst>
            </p:cNvPr>
            <p:cNvSpPr/>
            <p:nvPr/>
          </p:nvSpPr>
          <p:spPr>
            <a:xfrm>
              <a:off x="359872" y="3150351"/>
              <a:ext cx="2497505" cy="630646"/>
            </a:xfrm>
            <a:prstGeom prst="wedgeRoundRectCallout">
              <a:avLst>
                <a:gd name="adj1" fmla="val -32985"/>
                <a:gd name="adj2" fmla="val 28274"/>
                <a:gd name="adj3" fmla="val 16667"/>
              </a:avLst>
            </a:prstGeom>
            <a:solidFill>
              <a:srgbClr val="BBE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err="1">
                  <a:solidFill>
                    <a:schemeClr val="bg1"/>
                  </a:solidFill>
                  <a:latin typeface="Raleway" pitchFamily="2" charset="77"/>
                </a:rPr>
                <a:t>EVCache</a:t>
              </a:r>
              <a:r>
                <a:rPr lang="en-US" sz="1600" b="1" i="1" dirty="0">
                  <a:solidFill>
                    <a:schemeClr val="bg1"/>
                  </a:solidFill>
                  <a:latin typeface="Raleway" pitchFamily="2" charset="77"/>
                </a:rPr>
                <a:t>: </a:t>
              </a:r>
              <a:r>
                <a:rPr lang="en-US" sz="1600" i="1" dirty="0">
                  <a:solidFill>
                    <a:schemeClr val="bg1"/>
                  </a:solidFill>
                  <a:latin typeface="Raleway" pitchFamily="2" charset="77"/>
                </a:rPr>
                <a:t>Optimized for </a:t>
              </a:r>
              <a:r>
                <a:rPr lang="en-US" sz="1600" b="1" i="1" dirty="0">
                  <a:solidFill>
                    <a:schemeClr val="bg1"/>
                  </a:solidFill>
                  <a:latin typeface="Raleway" pitchFamily="2" charset="77"/>
                </a:rPr>
                <a:t>multi-table </a:t>
              </a:r>
              <a:r>
                <a:rPr lang="en-US" sz="1600" i="1" dirty="0">
                  <a:solidFill>
                    <a:schemeClr val="bg1"/>
                  </a:solidFill>
                  <a:latin typeface="Raleway" pitchFamily="2" charset="77"/>
                </a:rPr>
                <a:t>lookups</a:t>
              </a: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B1BE94B5-DC34-4A51-C7ED-6955F91FA07A}"/>
              </a:ext>
            </a:extLst>
          </p:cNvPr>
          <p:cNvSpPr txBox="1"/>
          <p:nvPr/>
        </p:nvSpPr>
        <p:spPr>
          <a:xfrm>
            <a:off x="1384504" y="4271364"/>
            <a:ext cx="426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Raleway" pitchFamily="2" charset="77"/>
              </a:rPr>
              <a:t>L1</a:t>
            </a:r>
            <a:endParaRPr sz="2400" b="1" dirty="0">
              <a:latin typeface="Raleway" pitchFamily="2" charset="77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5C72C72-8380-3C54-DCA0-3B68549C2901}"/>
              </a:ext>
            </a:extLst>
          </p:cNvPr>
          <p:cNvGrpSpPr/>
          <p:nvPr/>
        </p:nvGrpSpPr>
        <p:grpSpPr>
          <a:xfrm>
            <a:off x="176024" y="1645634"/>
            <a:ext cx="2781197" cy="1204962"/>
            <a:chOff x="176024" y="1510166"/>
            <a:chExt cx="2781197" cy="1204962"/>
          </a:xfrm>
        </p:grpSpPr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05B84FA5-0790-A492-607D-5C9324743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024" y="1510166"/>
              <a:ext cx="434511" cy="433533"/>
            </a:xfrm>
            <a:prstGeom prst="rect">
              <a:avLst/>
            </a:prstGeom>
          </p:spPr>
        </p:pic>
        <p:sp>
          <p:nvSpPr>
            <p:cNvPr id="188" name="Rounded Rectangular Callout 187">
              <a:extLst>
                <a:ext uri="{FF2B5EF4-FFF2-40B4-BE49-F238E27FC236}">
                  <a16:creationId xmlns:a16="http://schemas.microsoft.com/office/drawing/2014/main" id="{CF8F84C5-9498-196B-2F7F-D3D67FCD2177}"/>
                </a:ext>
              </a:extLst>
            </p:cNvPr>
            <p:cNvSpPr/>
            <p:nvPr/>
          </p:nvSpPr>
          <p:spPr>
            <a:xfrm>
              <a:off x="791506" y="1584704"/>
              <a:ext cx="2165715" cy="1130424"/>
            </a:xfrm>
            <a:prstGeom prst="wedgeRoundRectCallout">
              <a:avLst>
                <a:gd name="adj1" fmla="val -57536"/>
                <a:gd name="adj2" fmla="val -34044"/>
                <a:gd name="adj3" fmla="val 16667"/>
              </a:avLst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Raleway" pitchFamily="2" charset="77"/>
                </a:rPr>
                <a:t>Existing algorithms 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Raleway" pitchFamily="2" charset="77"/>
                </a:rPr>
                <a:t>(e.g., LRU, Clock, LIRS, </a:t>
              </a:r>
              <a:r>
                <a:rPr lang="en-US" sz="1600" b="1" dirty="0" err="1">
                  <a:solidFill>
                    <a:srgbClr val="FF0000"/>
                  </a:solidFill>
                  <a:latin typeface="Raleway" pitchFamily="2" charset="77"/>
                </a:rPr>
                <a:t>LeCAR</a:t>
              </a:r>
              <a:r>
                <a:rPr lang="en-US" sz="1600" b="1" dirty="0">
                  <a:solidFill>
                    <a:srgbClr val="FF0000"/>
                  </a:solidFill>
                  <a:latin typeface="Raleway" pitchFamily="2" charset="77"/>
                </a:rPr>
                <a:t>) 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Raleway" pitchFamily="2" charset="77"/>
                </a:rPr>
                <a:t>are not effective!</a:t>
              </a: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1BDB836-9ED7-8DDC-D032-F13439F6C836}"/>
              </a:ext>
            </a:extLst>
          </p:cNvPr>
          <p:cNvGrpSpPr/>
          <p:nvPr/>
        </p:nvGrpSpPr>
        <p:grpSpPr>
          <a:xfrm>
            <a:off x="3138150" y="1542196"/>
            <a:ext cx="2970945" cy="3852260"/>
            <a:chOff x="3138150" y="1542196"/>
            <a:chExt cx="2970945" cy="3852260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B4576E89-B9B8-F8F6-02A8-D51B8E54810A}"/>
                </a:ext>
              </a:extLst>
            </p:cNvPr>
            <p:cNvSpPr/>
            <p:nvPr/>
          </p:nvSpPr>
          <p:spPr>
            <a:xfrm>
              <a:off x="3287792" y="3835426"/>
              <a:ext cx="2710543" cy="130236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63B0556-1C1B-CA8D-93A2-0EEA9EDAF48A}"/>
                </a:ext>
              </a:extLst>
            </p:cNvPr>
            <p:cNvCxnSpPr>
              <a:cxnSpLocks/>
            </p:cNvCxnSpPr>
            <p:nvPr/>
          </p:nvCxnSpPr>
          <p:spPr>
            <a:xfrm>
              <a:off x="3138150" y="1542196"/>
              <a:ext cx="0" cy="3852260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47C3614-75D1-0998-98D1-3D3CCC4AE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3421" y="1759563"/>
              <a:ext cx="514228" cy="510333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10142CA-9C16-A786-2FC5-9296DAA7DD83}"/>
                </a:ext>
              </a:extLst>
            </p:cNvPr>
            <p:cNvSpPr txBox="1"/>
            <p:nvPr/>
          </p:nvSpPr>
          <p:spPr>
            <a:xfrm>
              <a:off x="3815988" y="1699257"/>
              <a:ext cx="22931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Raleway" pitchFamily="2" charset="77"/>
                </a:rPr>
                <a:t>Let’s cache the </a:t>
              </a:r>
              <a:br>
                <a:rPr lang="en-US" sz="1800" dirty="0">
                  <a:solidFill>
                    <a:schemeClr val="bg1"/>
                  </a:solidFill>
                  <a:latin typeface="Raleway" pitchFamily="2" charset="77"/>
                </a:rPr>
              </a:br>
              <a:r>
                <a:rPr lang="en-US" sz="1800" b="1" dirty="0">
                  <a:solidFill>
                    <a:schemeClr val="bg1"/>
                  </a:solidFill>
                  <a:latin typeface="Raleway" pitchFamily="2" charset="77"/>
                </a:rPr>
                <a:t>smaller</a:t>
              </a:r>
              <a:r>
                <a:rPr lang="en-US" sz="1800" dirty="0">
                  <a:solidFill>
                    <a:schemeClr val="bg1"/>
                  </a:solidFill>
                  <a:latin typeface="Raleway" pitchFamily="2" charset="77"/>
                </a:rPr>
                <a:t> </a:t>
              </a:r>
              <a:r>
                <a:rPr lang="en-US" sz="1800" b="1" dirty="0">
                  <a:solidFill>
                    <a:schemeClr val="bg1"/>
                  </a:solidFill>
                  <a:latin typeface="Raleway" pitchFamily="2" charset="77"/>
                </a:rPr>
                <a:t>precision</a:t>
              </a:r>
              <a:r>
                <a:rPr lang="en-US" sz="1800" dirty="0">
                  <a:solidFill>
                    <a:schemeClr val="bg1"/>
                  </a:solidFill>
                  <a:latin typeface="Raleway" pitchFamily="2" charset="77"/>
                </a:rPr>
                <a:t>!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0298C66D-B845-4255-AA1F-AB4666261E32}"/>
                </a:ext>
              </a:extLst>
            </p:cNvPr>
            <p:cNvSpPr txBox="1"/>
            <p:nvPr/>
          </p:nvSpPr>
          <p:spPr>
            <a:xfrm>
              <a:off x="3391774" y="3952229"/>
              <a:ext cx="1249418" cy="1077218"/>
            </a:xfrm>
            <a:prstGeom prst="rect">
              <a:avLst/>
            </a:prstGeom>
            <a:solidFill>
              <a:srgbClr val="1B34F2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>
                <a:latin typeface="Raleway" pitchFamily="2" charset="77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1D3C621F-3F53-18C2-3BCE-C00D7593382D}"/>
                </a:ext>
              </a:extLst>
            </p:cNvPr>
            <p:cNvSpPr txBox="1"/>
            <p:nvPr/>
          </p:nvSpPr>
          <p:spPr>
            <a:xfrm>
              <a:off x="4645357" y="3952229"/>
              <a:ext cx="1249418" cy="1077218"/>
            </a:xfrm>
            <a:prstGeom prst="rect">
              <a:avLst/>
            </a:prstGeom>
            <a:solidFill>
              <a:srgbClr val="239CF1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>
                <a:latin typeface="Raleway" pitchFamily="2" charset="77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2F41ECE6-841E-4CBA-A869-CC9F4FCE403A}"/>
                </a:ext>
              </a:extLst>
            </p:cNvPr>
            <p:cNvSpPr txBox="1"/>
            <p:nvPr/>
          </p:nvSpPr>
          <p:spPr>
            <a:xfrm>
              <a:off x="3810978" y="4254087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Raleway" pitchFamily="2" charset="77"/>
                </a:rPr>
                <a:t>L1</a:t>
              </a:r>
              <a:endParaRPr sz="2400" b="1" dirty="0">
                <a:latin typeface="Raleway" pitchFamily="2" charset="77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CD6046A-ECC6-22FF-B983-CA31BA0E1531}"/>
                </a:ext>
              </a:extLst>
            </p:cNvPr>
            <p:cNvSpPr txBox="1"/>
            <p:nvPr/>
          </p:nvSpPr>
          <p:spPr>
            <a:xfrm>
              <a:off x="5001402" y="4260006"/>
              <a:ext cx="537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Raleway" pitchFamily="2" charset="77"/>
                </a:rPr>
                <a:t>L2</a:t>
              </a:r>
              <a:endParaRPr sz="2400" b="1" dirty="0">
                <a:latin typeface="Raleway" pitchFamily="2" charset="77"/>
              </a:endParaRPr>
            </a:p>
          </p:txBody>
        </p:sp>
        <p:sp>
          <p:nvSpPr>
            <p:cNvPr id="179" name="Triangle 178">
              <a:extLst>
                <a:ext uri="{FF2B5EF4-FFF2-40B4-BE49-F238E27FC236}">
                  <a16:creationId xmlns:a16="http://schemas.microsoft.com/office/drawing/2014/main" id="{CBCC6DBC-C9EB-6164-D986-E89D491D436F}"/>
                </a:ext>
              </a:extLst>
            </p:cNvPr>
            <p:cNvSpPr/>
            <p:nvPr/>
          </p:nvSpPr>
          <p:spPr>
            <a:xfrm rot="11743381">
              <a:off x="4605531" y="3442230"/>
              <a:ext cx="210279" cy="520411"/>
            </a:xfrm>
            <a:prstGeom prst="triangle">
              <a:avLst/>
            </a:prstGeom>
            <a:solidFill>
              <a:srgbClr val="BBE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0" name="Rounded Rectangular Callout 179">
              <a:extLst>
                <a:ext uri="{FF2B5EF4-FFF2-40B4-BE49-F238E27FC236}">
                  <a16:creationId xmlns:a16="http://schemas.microsoft.com/office/drawing/2014/main" id="{327A180C-1484-8980-92F9-DDAA9F270B45}"/>
                </a:ext>
              </a:extLst>
            </p:cNvPr>
            <p:cNvSpPr/>
            <p:nvPr/>
          </p:nvSpPr>
          <p:spPr>
            <a:xfrm>
              <a:off x="3638982" y="3087098"/>
              <a:ext cx="2027448" cy="625469"/>
            </a:xfrm>
            <a:prstGeom prst="wedgeRoundRectCallout">
              <a:avLst>
                <a:gd name="adj1" fmla="val -32985"/>
                <a:gd name="adj2" fmla="val 28274"/>
                <a:gd name="adj3" fmla="val 16667"/>
              </a:avLst>
            </a:prstGeom>
            <a:solidFill>
              <a:srgbClr val="BBE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solidFill>
                    <a:schemeClr val="bg1"/>
                  </a:solidFill>
                  <a:latin typeface="Raleway" pitchFamily="2" charset="77"/>
                </a:rPr>
                <a:t>EVMix</a:t>
              </a:r>
              <a:r>
                <a:rPr lang="en-US" sz="1600" b="1" dirty="0">
                  <a:solidFill>
                    <a:schemeClr val="bg1"/>
                  </a:solidFill>
                  <a:latin typeface="Raleway" pitchFamily="2" charset="77"/>
                </a:rPr>
                <a:t>: </a:t>
              </a:r>
              <a:r>
                <a:rPr lang="en-US" sz="1600" dirty="0">
                  <a:solidFill>
                    <a:schemeClr val="bg1"/>
                  </a:solidFill>
                  <a:latin typeface="Raleway" pitchFamily="2" charset="77"/>
                </a:rPr>
                <a:t>mixed-precision caching</a:t>
              </a:r>
              <a:endParaRPr lang="en-US" sz="1600" i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191" name="Right Arrow 190">
              <a:extLst>
                <a:ext uri="{FF2B5EF4-FFF2-40B4-BE49-F238E27FC236}">
                  <a16:creationId xmlns:a16="http://schemas.microsoft.com/office/drawing/2014/main" id="{F3AF1FB6-BF94-5F08-DD1C-7C15306CA2DA}"/>
                </a:ext>
              </a:extLst>
            </p:cNvPr>
            <p:cNvSpPr/>
            <p:nvPr/>
          </p:nvSpPr>
          <p:spPr>
            <a:xfrm rot="5400000">
              <a:off x="4431590" y="2564784"/>
              <a:ext cx="500743" cy="277621"/>
            </a:xfrm>
            <a:prstGeom prst="rightArrow">
              <a:avLst>
                <a:gd name="adj1" fmla="val 42159"/>
                <a:gd name="adj2" fmla="val 76531"/>
              </a:avLst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06EC5B4-4AAE-E140-64FC-FBD68EEDF614}"/>
              </a:ext>
            </a:extLst>
          </p:cNvPr>
          <p:cNvGrpSpPr/>
          <p:nvPr/>
        </p:nvGrpSpPr>
        <p:grpSpPr>
          <a:xfrm>
            <a:off x="6153492" y="1542196"/>
            <a:ext cx="3469074" cy="3852260"/>
            <a:chOff x="6153492" y="1542196"/>
            <a:chExt cx="3469074" cy="3852260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D815AC85-25C5-076C-46D2-A38AF0F7B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6214" y="1759562"/>
              <a:ext cx="514228" cy="510333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A5BD393-F567-1DCF-23DB-24E7CAE4B183}"/>
                </a:ext>
              </a:extLst>
            </p:cNvPr>
            <p:cNvSpPr txBox="1"/>
            <p:nvPr/>
          </p:nvSpPr>
          <p:spPr>
            <a:xfrm>
              <a:off x="7020481" y="1695221"/>
              <a:ext cx="260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Raleway" pitchFamily="2" charset="77"/>
                </a:rPr>
                <a:t>Let’s enable </a:t>
              </a:r>
              <a:r>
                <a:rPr lang="en-US" sz="1800" b="1" dirty="0">
                  <a:solidFill>
                    <a:schemeClr val="bg1"/>
                  </a:solidFill>
                  <a:latin typeface="Raleway" pitchFamily="2" charset="77"/>
                </a:rPr>
                <a:t>approximation</a:t>
              </a:r>
              <a:r>
                <a:rPr lang="en-US" sz="1800" dirty="0">
                  <a:solidFill>
                    <a:schemeClr val="bg1"/>
                  </a:solidFill>
                  <a:latin typeface="Raleway" pitchFamily="2" charset="77"/>
                </a:rPr>
                <a:t>!</a:t>
              </a: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9F859A74-D14B-047D-79B3-D63CE2C00A7E}"/>
                </a:ext>
              </a:extLst>
            </p:cNvPr>
            <p:cNvGrpSpPr/>
            <p:nvPr/>
          </p:nvGrpSpPr>
          <p:grpSpPr>
            <a:xfrm>
              <a:off x="6397178" y="3946310"/>
              <a:ext cx="2553320" cy="1077218"/>
              <a:chOff x="265911" y="5485481"/>
              <a:chExt cx="2553320" cy="1077218"/>
            </a:xfrm>
          </p:grpSpPr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68F4BA82-ACBD-4FF0-F664-7D4EE4D7D449}"/>
                  </a:ext>
                </a:extLst>
              </p:cNvPr>
              <p:cNvSpPr txBox="1"/>
              <p:nvPr/>
            </p:nvSpPr>
            <p:spPr>
              <a:xfrm>
                <a:off x="265911" y="5485481"/>
                <a:ext cx="1041832" cy="1077218"/>
              </a:xfrm>
              <a:prstGeom prst="rect">
                <a:avLst/>
              </a:prstGeom>
              <a:solidFill>
                <a:srgbClr val="1B34F2"/>
              </a:solidFill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1600" b="1" dirty="0">
                  <a:latin typeface="Raleway" pitchFamily="2" charset="77"/>
                </a:endParaRP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1502B32F-066E-84EF-E74E-FFE4564A9963}"/>
                  </a:ext>
                </a:extLst>
              </p:cNvPr>
              <p:cNvSpPr txBox="1"/>
              <p:nvPr/>
            </p:nvSpPr>
            <p:spPr>
              <a:xfrm>
                <a:off x="1308302" y="5485481"/>
                <a:ext cx="1019480" cy="1077218"/>
              </a:xfrm>
              <a:prstGeom prst="rect">
                <a:avLst/>
              </a:prstGeom>
              <a:solidFill>
                <a:srgbClr val="239CF1"/>
              </a:solidFill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1600" b="1" dirty="0">
                  <a:latin typeface="Raleway" pitchFamily="2" charset="77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79C8343C-A892-78A2-1610-4E74B96D470D}"/>
                  </a:ext>
                </a:extLst>
              </p:cNvPr>
              <p:cNvSpPr txBox="1"/>
              <p:nvPr/>
            </p:nvSpPr>
            <p:spPr>
              <a:xfrm>
                <a:off x="553753" y="5787337"/>
                <a:ext cx="5164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Raleway" pitchFamily="2" charset="77"/>
                  </a:rPr>
                  <a:t>L1</a:t>
                </a:r>
                <a:endParaRPr sz="2400" b="1" dirty="0">
                  <a:latin typeface="Raleway" pitchFamily="2" charset="77"/>
                </a:endParaRP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F18DA682-2E48-6426-F58A-565AD691F186}"/>
                  </a:ext>
                </a:extLst>
              </p:cNvPr>
              <p:cNvSpPr txBox="1"/>
              <p:nvPr/>
            </p:nvSpPr>
            <p:spPr>
              <a:xfrm>
                <a:off x="1577899" y="5787338"/>
                <a:ext cx="5373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Raleway" pitchFamily="2" charset="77"/>
                  </a:rPr>
                  <a:t>L2</a:t>
                </a:r>
                <a:endParaRPr sz="2400" b="1" dirty="0">
                  <a:latin typeface="Raleway" pitchFamily="2" charset="77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3170AB8E-04BB-1FB1-8C77-711423F20E3F}"/>
                  </a:ext>
                </a:extLst>
              </p:cNvPr>
              <p:cNvSpPr txBox="1"/>
              <p:nvPr/>
            </p:nvSpPr>
            <p:spPr>
              <a:xfrm>
                <a:off x="2328069" y="5485481"/>
                <a:ext cx="433132" cy="1077218"/>
              </a:xfrm>
              <a:prstGeom prst="rect">
                <a:avLst/>
              </a:prstGeom>
              <a:solidFill>
                <a:srgbClr val="1ACBF2"/>
              </a:solidFill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1600" b="1" dirty="0">
                  <a:latin typeface="Raleway" pitchFamily="2" charset="77"/>
                </a:endParaRP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CCA7D40A-2A81-FB0E-D3C1-EA4DF593584F}"/>
                  </a:ext>
                </a:extLst>
              </p:cNvPr>
              <p:cNvSpPr txBox="1"/>
              <p:nvPr/>
            </p:nvSpPr>
            <p:spPr>
              <a:xfrm>
                <a:off x="2283507" y="5787338"/>
                <a:ext cx="5357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Raleway" pitchFamily="2" charset="77"/>
                  </a:rPr>
                  <a:t>L3</a:t>
                </a:r>
                <a:endParaRPr sz="2400" b="1" dirty="0">
                  <a:latin typeface="Raleway" pitchFamily="2" charset="77"/>
                </a:endParaRPr>
              </a:p>
            </p:txBody>
          </p:sp>
        </p:grpSp>
        <p:sp>
          <p:nvSpPr>
            <p:cNvPr id="171" name="Triangle 170">
              <a:extLst>
                <a:ext uri="{FF2B5EF4-FFF2-40B4-BE49-F238E27FC236}">
                  <a16:creationId xmlns:a16="http://schemas.microsoft.com/office/drawing/2014/main" id="{F72B0201-7180-D25E-52F8-2F5FBFF92E04}"/>
                </a:ext>
              </a:extLst>
            </p:cNvPr>
            <p:cNvSpPr/>
            <p:nvPr/>
          </p:nvSpPr>
          <p:spPr>
            <a:xfrm rot="10204264">
              <a:off x="8558185" y="3592317"/>
              <a:ext cx="210279" cy="520411"/>
            </a:xfrm>
            <a:prstGeom prst="triangle">
              <a:avLst/>
            </a:prstGeom>
            <a:solidFill>
              <a:srgbClr val="BBE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2" name="Rounded Rectangular Callout 171">
              <a:extLst>
                <a:ext uri="{FF2B5EF4-FFF2-40B4-BE49-F238E27FC236}">
                  <a16:creationId xmlns:a16="http://schemas.microsoft.com/office/drawing/2014/main" id="{2C74E05C-C0CF-2782-BF5D-44CCEF578C8B}"/>
                </a:ext>
              </a:extLst>
            </p:cNvPr>
            <p:cNvSpPr/>
            <p:nvPr/>
          </p:nvSpPr>
          <p:spPr>
            <a:xfrm>
              <a:off x="6518736" y="3150352"/>
              <a:ext cx="2293020" cy="611846"/>
            </a:xfrm>
            <a:prstGeom prst="wedgeRoundRectCallout">
              <a:avLst>
                <a:gd name="adj1" fmla="val -32985"/>
                <a:gd name="adj2" fmla="val 28274"/>
                <a:gd name="adj3" fmla="val 16667"/>
              </a:avLst>
            </a:prstGeom>
            <a:solidFill>
              <a:srgbClr val="BBE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err="1">
                  <a:solidFill>
                    <a:schemeClr val="bg1"/>
                  </a:solidFill>
                  <a:latin typeface="Raleway" pitchFamily="2" charset="77"/>
                </a:rPr>
                <a:t>EVProx</a:t>
              </a:r>
              <a:r>
                <a:rPr lang="en-US" sz="1600" b="1" i="1" dirty="0">
                  <a:solidFill>
                    <a:schemeClr val="bg1"/>
                  </a:solidFill>
                  <a:latin typeface="Raleway" pitchFamily="2" charset="77"/>
                </a:rPr>
                <a:t>: </a:t>
              </a:r>
              <a:r>
                <a:rPr lang="en-US" sz="1600" i="1" dirty="0">
                  <a:solidFill>
                    <a:schemeClr val="bg1"/>
                  </a:solidFill>
                  <a:latin typeface="Raleway" pitchFamily="2" charset="77"/>
                </a:rPr>
                <a:t>Approximate Embedding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D80FA900-8150-FEDD-6E0D-304BB7749482}"/>
                </a:ext>
              </a:extLst>
            </p:cNvPr>
            <p:cNvCxnSpPr>
              <a:cxnSpLocks/>
            </p:cNvCxnSpPr>
            <p:nvPr/>
          </p:nvCxnSpPr>
          <p:spPr>
            <a:xfrm>
              <a:off x="6153492" y="1542196"/>
              <a:ext cx="0" cy="3852260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Right Arrow 191">
              <a:extLst>
                <a:ext uri="{FF2B5EF4-FFF2-40B4-BE49-F238E27FC236}">
                  <a16:creationId xmlns:a16="http://schemas.microsoft.com/office/drawing/2014/main" id="{CD206A09-5185-D141-7FCA-BE4BEB42F123}"/>
                </a:ext>
              </a:extLst>
            </p:cNvPr>
            <p:cNvSpPr/>
            <p:nvPr/>
          </p:nvSpPr>
          <p:spPr>
            <a:xfrm rot="5400000">
              <a:off x="7573309" y="2570636"/>
              <a:ext cx="500743" cy="277621"/>
            </a:xfrm>
            <a:prstGeom prst="rightArrow">
              <a:avLst>
                <a:gd name="adj1" fmla="val 42159"/>
                <a:gd name="adj2" fmla="val 76531"/>
              </a:avLst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844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26CBD-7CFE-9437-000A-9000E8678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/>
              <a:t>The Story of EVStore</a:t>
            </a:r>
            <a:endParaRPr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24C88C-59C8-F795-B942-861C9B0C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B5675-BA51-EA7A-A3B6-E678CAFF03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7807" y="1108780"/>
            <a:ext cx="8621875" cy="3557238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100"/>
              </a:spcAft>
            </a:pPr>
            <a:r>
              <a:rPr lang="en-US" sz="2000" b="1" dirty="0"/>
              <a:t>Goal</a:t>
            </a:r>
            <a:r>
              <a:rPr lang="en-US" sz="2000" dirty="0"/>
              <a:t>: </a:t>
            </a:r>
            <a:r>
              <a:rPr lang="en-US" sz="1800" b="1" dirty="0">
                <a:solidFill>
                  <a:srgbClr val="00B050"/>
                </a:solidFill>
              </a:rPr>
              <a:t>Scalable and performant </a:t>
            </a:r>
            <a:r>
              <a:rPr lang="en-US" sz="1800" dirty="0"/>
              <a:t>DRS deployment on </a:t>
            </a:r>
            <a:r>
              <a:rPr lang="en-US" sz="1800" b="1" dirty="0">
                <a:solidFill>
                  <a:srgbClr val="00B050"/>
                </a:solidFill>
              </a:rPr>
              <a:t>commodity </a:t>
            </a:r>
            <a:r>
              <a:rPr lang="en-US" sz="1800" dirty="0"/>
              <a:t>backend</a:t>
            </a:r>
            <a:endParaRPr lang="en-US" sz="800" dirty="0"/>
          </a:p>
          <a:p>
            <a:pPr>
              <a:spcBef>
                <a:spcPts val="300"/>
              </a:spcBef>
              <a:spcAft>
                <a:spcPts val="100"/>
              </a:spcAft>
            </a:pPr>
            <a:endParaRPr lang="en-US" sz="100" dirty="0"/>
          </a:p>
          <a:p>
            <a:pPr>
              <a:spcBef>
                <a:spcPts val="300"/>
              </a:spcBef>
              <a:spcAft>
                <a:spcPts val="100"/>
              </a:spcAft>
            </a:pPr>
            <a:r>
              <a:rPr lang="en-US" sz="2000" dirty="0"/>
              <a:t>Design Principles</a:t>
            </a:r>
          </a:p>
          <a:p>
            <a:pPr lvl="1">
              <a:spcBef>
                <a:spcPts val="300"/>
              </a:spcBef>
              <a:spcAft>
                <a:spcPts val="100"/>
              </a:spcAft>
            </a:pPr>
            <a:r>
              <a:rPr lang="en-US" sz="1800" b="1" dirty="0"/>
              <a:t>Simple</a:t>
            </a:r>
            <a:r>
              <a:rPr lang="en-US" sz="1800" dirty="0"/>
              <a:t> policies</a:t>
            </a:r>
          </a:p>
          <a:p>
            <a:pPr lvl="1">
              <a:spcBef>
                <a:spcPts val="300"/>
              </a:spcBef>
              <a:spcAft>
                <a:spcPts val="100"/>
              </a:spcAft>
            </a:pPr>
            <a:r>
              <a:rPr lang="en-US" sz="1800" b="1" dirty="0"/>
              <a:t>Modular</a:t>
            </a:r>
            <a:r>
              <a:rPr lang="en-US" sz="1800" dirty="0"/>
              <a:t> for easy integration</a:t>
            </a:r>
          </a:p>
          <a:p>
            <a:pPr marL="380996" lvl="1" indent="0">
              <a:spcBef>
                <a:spcPts val="300"/>
              </a:spcBef>
              <a:spcAft>
                <a:spcPts val="100"/>
              </a:spcAft>
              <a:buNone/>
            </a:pPr>
            <a:endParaRPr lang="en-US" sz="100" dirty="0"/>
          </a:p>
          <a:p>
            <a:pPr>
              <a:spcBef>
                <a:spcPts val="300"/>
              </a:spcBef>
              <a:spcAft>
                <a:spcPts val="100"/>
              </a:spcAft>
            </a:pPr>
            <a:r>
              <a:rPr lang="en-US" sz="2000" dirty="0"/>
              <a:t>Limitation: Stale cache problem 	    flush the cache </a:t>
            </a:r>
            <a:endParaRPr lang="en-US" sz="1800" dirty="0"/>
          </a:p>
          <a:p>
            <a:pPr>
              <a:spcBef>
                <a:spcPts val="300"/>
              </a:spcBef>
              <a:spcAft>
                <a:spcPts val="100"/>
              </a:spcAft>
            </a:pPr>
            <a:endParaRPr lang="en-US" sz="100" dirty="0"/>
          </a:p>
          <a:p>
            <a:pPr>
              <a:spcBef>
                <a:spcPts val="300"/>
              </a:spcBef>
              <a:spcAft>
                <a:spcPts val="100"/>
              </a:spcAft>
            </a:pPr>
            <a:r>
              <a:rPr lang="en-US" sz="2000" dirty="0"/>
              <a:t>EVStore Approach/Techniques</a:t>
            </a:r>
          </a:p>
          <a:p>
            <a:pPr marL="292100" indent="0">
              <a:spcBef>
                <a:spcPts val="300"/>
              </a:spcBef>
              <a:spcAft>
                <a:spcPts val="10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Gill Sans Ultra Bold" panose="020B0A02020104020203" pitchFamily="34" charset="77"/>
                <a:sym typeface="Wingdings" pitchFamily="2" charset="2"/>
              </a:rPr>
              <a:t>+</a:t>
            </a:r>
            <a:r>
              <a:rPr lang="en-US" sz="1800" b="1" dirty="0">
                <a:latin typeface="Gill Sans Ultra Bold" panose="020B0A02020104020203" pitchFamily="34" charset="77"/>
                <a:sym typeface="Wingdings" pitchFamily="2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EVCache</a:t>
            </a:r>
            <a:r>
              <a:rPr lang="en-US" sz="1800" b="1" dirty="0"/>
              <a:t> :</a:t>
            </a:r>
            <a:r>
              <a:rPr lang="en-US" sz="1800" dirty="0"/>
              <a:t> Groupability-aware </a:t>
            </a:r>
            <a:r>
              <a:rPr lang="en-US" sz="1800" b="1" dirty="0"/>
              <a:t>caching</a:t>
            </a:r>
            <a:endParaRPr lang="en-US" sz="1800" dirty="0"/>
          </a:p>
          <a:p>
            <a:pPr marL="292100" indent="0">
              <a:spcBef>
                <a:spcPts val="300"/>
              </a:spcBef>
              <a:spcAft>
                <a:spcPts val="10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Gill Sans Ultra Bold" panose="020B0A02020104020203" pitchFamily="34" charset="77"/>
                <a:sym typeface="Wingdings" pitchFamily="2" charset="2"/>
              </a:rPr>
              <a:t>+</a:t>
            </a:r>
            <a:r>
              <a:rPr lang="en-US" sz="1800" b="1" dirty="0">
                <a:latin typeface="Gill Sans Ultra Bold" panose="020B0A02020104020203" pitchFamily="34" charset="77"/>
                <a:sym typeface="Wingdings" pitchFamily="2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EVMix</a:t>
            </a:r>
            <a:r>
              <a:rPr lang="en-US" sz="1800" b="1" dirty="0"/>
              <a:t> : Mix</a:t>
            </a:r>
            <a:r>
              <a:rPr lang="en-US" sz="1800" dirty="0"/>
              <a:t>-precision caching</a:t>
            </a:r>
            <a:endParaRPr lang="en-US" sz="1800" b="1" dirty="0"/>
          </a:p>
          <a:p>
            <a:pPr marL="292100" indent="0">
              <a:spcBef>
                <a:spcPts val="300"/>
              </a:spcBef>
              <a:spcAft>
                <a:spcPts val="10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Gill Sans Ultra Bold" panose="020B0A02020104020203" pitchFamily="34" charset="77"/>
                <a:sym typeface="Wingdings" pitchFamily="2" charset="2"/>
              </a:rPr>
              <a:t>+</a:t>
            </a:r>
            <a:r>
              <a:rPr lang="en-US" sz="1800" b="1" dirty="0">
                <a:latin typeface="Gill Sans Ultra Bold" panose="020B0A02020104020203" pitchFamily="34" charset="77"/>
                <a:sym typeface="Wingdings" pitchFamily="2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EVProx</a:t>
            </a:r>
            <a:r>
              <a:rPr lang="en-US" sz="1800" b="1" dirty="0"/>
              <a:t> : </a:t>
            </a:r>
            <a:r>
              <a:rPr lang="en-US" sz="1800" dirty="0"/>
              <a:t>Embedding </a:t>
            </a:r>
            <a:r>
              <a:rPr lang="en-US" sz="1800" b="1" dirty="0"/>
              <a:t>approx</a:t>
            </a:r>
            <a:r>
              <a:rPr lang="en-US" sz="1800" dirty="0"/>
              <a:t>imation</a:t>
            </a:r>
            <a:endParaRPr lang="en-US" sz="1100" dirty="0"/>
          </a:p>
        </p:txBody>
      </p: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F9B178FA-9DE3-3948-7B79-45040E46FE2B}"/>
              </a:ext>
            </a:extLst>
          </p:cNvPr>
          <p:cNvGrpSpPr/>
          <p:nvPr/>
        </p:nvGrpSpPr>
        <p:grpSpPr>
          <a:xfrm>
            <a:off x="1976941" y="4353328"/>
            <a:ext cx="5320296" cy="1408444"/>
            <a:chOff x="1976941" y="4353328"/>
            <a:chExt cx="5320296" cy="1408444"/>
          </a:xfrm>
        </p:grpSpPr>
        <p:sp>
          <p:nvSpPr>
            <p:cNvPr id="422" name="TextBox 421">
              <a:extLst>
                <a:ext uri="{FF2B5EF4-FFF2-40B4-BE49-F238E27FC236}">
                  <a16:creationId xmlns:a16="http://schemas.microsoft.com/office/drawing/2014/main" id="{DE40C92C-09A6-A69D-F6FF-2A51085E38A1}"/>
                </a:ext>
              </a:extLst>
            </p:cNvPr>
            <p:cNvSpPr txBox="1"/>
            <p:nvPr/>
          </p:nvSpPr>
          <p:spPr>
            <a:xfrm>
              <a:off x="1976941" y="4353328"/>
              <a:ext cx="1787630" cy="120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5400" b="1" dirty="0">
                  <a:solidFill>
                    <a:srgbClr val="239CF1"/>
                  </a:solidFill>
                  <a:latin typeface="Raleway" pitchFamily="2" charset="77"/>
                </a:rPr>
                <a:t> 94</a:t>
              </a:r>
              <a:r>
                <a:rPr lang="en-US" sz="2400" b="1" dirty="0">
                  <a:solidFill>
                    <a:srgbClr val="239CF1"/>
                  </a:solidFill>
                  <a:latin typeface="Raleway" pitchFamily="2" charset="77"/>
                </a:rPr>
                <a:t>%</a:t>
              </a:r>
              <a:endParaRPr lang="en-US" sz="5400" b="1" dirty="0">
                <a:solidFill>
                  <a:srgbClr val="239CF1"/>
                </a:solidFill>
                <a:latin typeface="Raleway" pitchFamily="2" charset="77"/>
              </a:endParaRPr>
            </a:p>
            <a:p>
              <a:pPr algn="ctr">
                <a:spcAft>
                  <a:spcPts val="300"/>
                </a:spcAft>
              </a:pPr>
              <a:r>
                <a:rPr lang="en-US" sz="1400" b="1" dirty="0">
                  <a:solidFill>
                    <a:schemeClr val="bg1"/>
                  </a:solidFill>
                  <a:latin typeface="Raleway" pitchFamily="2" charset="77"/>
                </a:rPr>
                <a:t>Lighter memory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</p:txBody>
        </p: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05896752-5297-9DCA-08CE-54F273AD45AF}"/>
                </a:ext>
              </a:extLst>
            </p:cNvPr>
            <p:cNvSpPr txBox="1"/>
            <p:nvPr/>
          </p:nvSpPr>
          <p:spPr>
            <a:xfrm>
              <a:off x="3450724" y="4361389"/>
              <a:ext cx="2179595" cy="120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239CF1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23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39CF1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%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39CF1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Faster inference  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</p:txBody>
        </p:sp>
        <p:sp>
          <p:nvSpPr>
            <p:cNvPr id="424" name="TextBox 423">
              <a:extLst>
                <a:ext uri="{FF2B5EF4-FFF2-40B4-BE49-F238E27FC236}">
                  <a16:creationId xmlns:a16="http://schemas.microsoft.com/office/drawing/2014/main" id="{613FCAB7-7A16-02C8-9FFC-50589D6B427D}"/>
                </a:ext>
              </a:extLst>
            </p:cNvPr>
            <p:cNvSpPr txBox="1"/>
            <p:nvPr/>
          </p:nvSpPr>
          <p:spPr>
            <a:xfrm>
              <a:off x="5276078" y="4361389"/>
              <a:ext cx="2021159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239CF1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4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39CF1"/>
                  </a:solidFill>
                  <a:effectLst/>
                  <a:uLnTx/>
                  <a:uFillTx/>
                  <a:latin typeface="Raleway" pitchFamily="2" charset="77"/>
                </a:rPr>
                <a:t>x</a:t>
              </a:r>
              <a:endPara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239CF1"/>
                </a:solidFill>
                <a:effectLst/>
                <a:uLnTx/>
                <a:uFillTx/>
                <a:latin typeface="Raleway" pitchFamily="2" charset="77"/>
              </a:endParaRPr>
            </a:p>
            <a:p>
              <a:pPr marL="0" marR="0" lvl="0" indent="0" algn="ctr" defTabSz="685800" rtl="0" eaLnBrk="1" fontAlgn="auto" latinLnBrk="0" hangingPunct="1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Model collocation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  <a:p>
              <a:pPr algn="ctr">
                <a:spcAft>
                  <a:spcPts val="300"/>
                </a:spcAft>
              </a:pPr>
              <a:endParaRPr sz="10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2B55C059-B3DD-5B15-9CC2-AFE8C12087DC}"/>
              </a:ext>
            </a:extLst>
          </p:cNvPr>
          <p:cNvGrpSpPr/>
          <p:nvPr/>
        </p:nvGrpSpPr>
        <p:grpSpPr>
          <a:xfrm>
            <a:off x="5391509" y="3354218"/>
            <a:ext cx="1837627" cy="1066563"/>
            <a:chOff x="5391509" y="3354218"/>
            <a:chExt cx="1837627" cy="1066563"/>
          </a:xfrm>
        </p:grpSpPr>
        <p:sp>
          <p:nvSpPr>
            <p:cNvPr id="425" name="Right Arrow 424">
              <a:extLst>
                <a:ext uri="{FF2B5EF4-FFF2-40B4-BE49-F238E27FC236}">
                  <a16:creationId xmlns:a16="http://schemas.microsoft.com/office/drawing/2014/main" id="{BC4A1405-5C27-EDE9-E308-203A649646B2}"/>
                </a:ext>
              </a:extLst>
            </p:cNvPr>
            <p:cNvSpPr/>
            <p:nvPr/>
          </p:nvSpPr>
          <p:spPr>
            <a:xfrm>
              <a:off x="5391509" y="3439279"/>
              <a:ext cx="500743" cy="277621"/>
            </a:xfrm>
            <a:prstGeom prst="rightArrow">
              <a:avLst>
                <a:gd name="adj1" fmla="val 42159"/>
                <a:gd name="adj2" fmla="val 76531"/>
              </a:avLst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48" name="Right Arrow 447">
              <a:extLst>
                <a:ext uri="{FF2B5EF4-FFF2-40B4-BE49-F238E27FC236}">
                  <a16:creationId xmlns:a16="http://schemas.microsoft.com/office/drawing/2014/main" id="{12C20559-8BE4-E06F-11B4-E163A2250798}"/>
                </a:ext>
              </a:extLst>
            </p:cNvPr>
            <p:cNvSpPr/>
            <p:nvPr/>
          </p:nvSpPr>
          <p:spPr>
            <a:xfrm>
              <a:off x="5391509" y="3758637"/>
              <a:ext cx="500743" cy="277621"/>
            </a:xfrm>
            <a:prstGeom prst="rightArrow">
              <a:avLst>
                <a:gd name="adj1" fmla="val 42159"/>
                <a:gd name="adj2" fmla="val 76531"/>
              </a:avLst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49" name="Right Arrow 448">
              <a:extLst>
                <a:ext uri="{FF2B5EF4-FFF2-40B4-BE49-F238E27FC236}">
                  <a16:creationId xmlns:a16="http://schemas.microsoft.com/office/drawing/2014/main" id="{8DCA2032-A602-A329-BFBA-824B1C39B36E}"/>
                </a:ext>
              </a:extLst>
            </p:cNvPr>
            <p:cNvSpPr/>
            <p:nvPr/>
          </p:nvSpPr>
          <p:spPr>
            <a:xfrm>
              <a:off x="5391509" y="4077995"/>
              <a:ext cx="500743" cy="277621"/>
            </a:xfrm>
            <a:prstGeom prst="rightArrow">
              <a:avLst>
                <a:gd name="adj1" fmla="val 42159"/>
                <a:gd name="adj2" fmla="val 76531"/>
              </a:avLst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2647E4B8-E62C-1A92-2207-8C736F08D925}"/>
                </a:ext>
              </a:extLst>
            </p:cNvPr>
            <p:cNvGrpSpPr/>
            <p:nvPr/>
          </p:nvGrpSpPr>
          <p:grpSpPr>
            <a:xfrm>
              <a:off x="6060631" y="3354218"/>
              <a:ext cx="1121006" cy="369332"/>
              <a:chOff x="6060631" y="3464579"/>
              <a:chExt cx="1121006" cy="369332"/>
            </a:xfrm>
          </p:grpSpPr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23CD5168-28B4-35BE-C1BF-25FEA92CB71B}"/>
                  </a:ext>
                </a:extLst>
              </p:cNvPr>
              <p:cNvSpPr/>
              <p:nvPr/>
            </p:nvSpPr>
            <p:spPr>
              <a:xfrm>
                <a:off x="6060631" y="3496773"/>
                <a:ext cx="1121006" cy="330488"/>
              </a:xfrm>
              <a:prstGeom prst="rect">
                <a:avLst/>
              </a:prstGeom>
              <a:solidFill>
                <a:srgbClr val="304E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452" name="TextBox 451">
                <a:extLst>
                  <a:ext uri="{FF2B5EF4-FFF2-40B4-BE49-F238E27FC236}">
                    <a16:creationId xmlns:a16="http://schemas.microsoft.com/office/drawing/2014/main" id="{0E3F3A5F-9B8B-EFE8-9CC8-25C443E71EC1}"/>
                  </a:ext>
                </a:extLst>
              </p:cNvPr>
              <p:cNvSpPr txBox="1"/>
              <p:nvPr/>
            </p:nvSpPr>
            <p:spPr>
              <a:xfrm>
                <a:off x="6387366" y="3464579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Raleway" pitchFamily="2" charset="77"/>
                  </a:rPr>
                  <a:t>L1</a:t>
                </a:r>
                <a:endParaRPr sz="1800" b="1" dirty="0">
                  <a:latin typeface="Raleway" pitchFamily="2" charset="77"/>
                </a:endParaRPr>
              </a:p>
            </p:txBody>
          </p:sp>
        </p:grpSp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id="{F4AA28E8-804D-A45F-0ED1-221FD1404636}"/>
                </a:ext>
              </a:extLst>
            </p:cNvPr>
            <p:cNvGrpSpPr/>
            <p:nvPr/>
          </p:nvGrpSpPr>
          <p:grpSpPr>
            <a:xfrm>
              <a:off x="6029442" y="4051449"/>
              <a:ext cx="1199694" cy="369332"/>
              <a:chOff x="6029442" y="4161810"/>
              <a:chExt cx="1199694" cy="369332"/>
            </a:xfrm>
          </p:grpSpPr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65B8CB79-1E6B-7723-0DAD-DD1A150211D2}"/>
                  </a:ext>
                </a:extLst>
              </p:cNvPr>
              <p:cNvSpPr/>
              <p:nvPr/>
            </p:nvSpPr>
            <p:spPr>
              <a:xfrm>
                <a:off x="6053823" y="4183279"/>
                <a:ext cx="398803" cy="330488"/>
              </a:xfrm>
              <a:prstGeom prst="rect">
                <a:avLst/>
              </a:prstGeom>
              <a:solidFill>
                <a:srgbClr val="304E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5" name="TextBox 454">
                <a:extLst>
                  <a:ext uri="{FF2B5EF4-FFF2-40B4-BE49-F238E27FC236}">
                    <a16:creationId xmlns:a16="http://schemas.microsoft.com/office/drawing/2014/main" id="{2EF73B04-D32C-13F9-9D93-7D01AE5EF23F}"/>
                  </a:ext>
                </a:extLst>
              </p:cNvPr>
              <p:cNvSpPr txBox="1"/>
              <p:nvPr/>
            </p:nvSpPr>
            <p:spPr>
              <a:xfrm>
                <a:off x="6029442" y="4161810"/>
                <a:ext cx="4331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Raleway" pitchFamily="2" charset="77"/>
                  </a:rPr>
                  <a:t>L1</a:t>
                </a:r>
                <a:endParaRPr sz="1800" b="1" dirty="0">
                  <a:latin typeface="Raleway" pitchFamily="2" charset="77"/>
                </a:endParaRPr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3C5B0452-702E-441F-873F-A11EB95D0F96}"/>
                  </a:ext>
                </a:extLst>
              </p:cNvPr>
              <p:cNvSpPr/>
              <p:nvPr/>
            </p:nvSpPr>
            <p:spPr>
              <a:xfrm>
                <a:off x="6433825" y="4188711"/>
                <a:ext cx="397029" cy="330488"/>
              </a:xfrm>
              <a:prstGeom prst="rect">
                <a:avLst/>
              </a:prstGeom>
              <a:solidFill>
                <a:srgbClr val="239C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b="1" dirty="0"/>
              </a:p>
            </p:txBody>
          </p:sp>
          <p:sp>
            <p:nvSpPr>
              <p:cNvPr id="457" name="TextBox 456">
                <a:extLst>
                  <a:ext uri="{FF2B5EF4-FFF2-40B4-BE49-F238E27FC236}">
                    <a16:creationId xmlns:a16="http://schemas.microsoft.com/office/drawing/2014/main" id="{02333466-76F6-2DBF-1038-4DCAD8F75EF0}"/>
                  </a:ext>
                </a:extLst>
              </p:cNvPr>
              <p:cNvSpPr txBox="1"/>
              <p:nvPr/>
            </p:nvSpPr>
            <p:spPr>
              <a:xfrm>
                <a:off x="6404568" y="4161810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Raleway" pitchFamily="2" charset="77"/>
                  </a:rPr>
                  <a:t>L2</a:t>
                </a:r>
                <a:endParaRPr sz="1800" b="1" dirty="0">
                  <a:latin typeface="Raleway" pitchFamily="2" charset="77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74EEEDE3-BD6F-2D79-8C82-BB7994F02C5B}"/>
                  </a:ext>
                </a:extLst>
              </p:cNvPr>
              <p:cNvSpPr/>
              <p:nvPr/>
            </p:nvSpPr>
            <p:spPr>
              <a:xfrm>
                <a:off x="6830565" y="4183279"/>
                <a:ext cx="352117" cy="330488"/>
              </a:xfrm>
              <a:prstGeom prst="rect">
                <a:avLst/>
              </a:prstGeom>
              <a:solidFill>
                <a:srgbClr val="1ACB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9" name="TextBox 458">
                <a:extLst>
                  <a:ext uri="{FF2B5EF4-FFF2-40B4-BE49-F238E27FC236}">
                    <a16:creationId xmlns:a16="http://schemas.microsoft.com/office/drawing/2014/main" id="{068F7571-FDC1-80BB-4159-6AB5C383346E}"/>
                  </a:ext>
                </a:extLst>
              </p:cNvPr>
              <p:cNvSpPr txBox="1"/>
              <p:nvPr/>
            </p:nvSpPr>
            <p:spPr>
              <a:xfrm>
                <a:off x="6781578" y="4161810"/>
                <a:ext cx="4475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Raleway" pitchFamily="2" charset="77"/>
                  </a:rPr>
                  <a:t>L3</a:t>
                </a:r>
                <a:endParaRPr sz="1800" b="1" dirty="0">
                  <a:latin typeface="Raleway" pitchFamily="2" charset="77"/>
                </a:endParaRPr>
              </a:p>
            </p:txBody>
          </p: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4E236DE2-2CD5-24E2-DD86-2F5223354BF7}"/>
                </a:ext>
              </a:extLst>
            </p:cNvPr>
            <p:cNvGrpSpPr/>
            <p:nvPr/>
          </p:nvGrpSpPr>
          <p:grpSpPr>
            <a:xfrm>
              <a:off x="6053823" y="3705620"/>
              <a:ext cx="1127814" cy="376494"/>
              <a:chOff x="6053823" y="3815981"/>
              <a:chExt cx="1127814" cy="376494"/>
            </a:xfrm>
          </p:grpSpPr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4117F3EF-0024-A9F2-7B59-77CF8FBC482A}"/>
                  </a:ext>
                </a:extLst>
              </p:cNvPr>
              <p:cNvSpPr/>
              <p:nvPr/>
            </p:nvSpPr>
            <p:spPr>
              <a:xfrm>
                <a:off x="6053823" y="3844008"/>
                <a:ext cx="568245" cy="325471"/>
              </a:xfrm>
              <a:prstGeom prst="rect">
                <a:avLst/>
              </a:prstGeom>
              <a:solidFill>
                <a:srgbClr val="304E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C4354FA0-619E-FEDD-3A69-F03763E5F107}"/>
                  </a:ext>
                </a:extLst>
              </p:cNvPr>
              <p:cNvSpPr/>
              <p:nvPr/>
            </p:nvSpPr>
            <p:spPr>
              <a:xfrm>
                <a:off x="6613392" y="3846486"/>
                <a:ext cx="568245" cy="323201"/>
              </a:xfrm>
              <a:prstGeom prst="rect">
                <a:avLst/>
              </a:prstGeom>
              <a:solidFill>
                <a:srgbClr val="239C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63" name="TextBox 462">
                <a:extLst>
                  <a:ext uri="{FF2B5EF4-FFF2-40B4-BE49-F238E27FC236}">
                    <a16:creationId xmlns:a16="http://schemas.microsoft.com/office/drawing/2014/main" id="{CF96A96F-2708-8D75-7B3E-1C622E13D96F}"/>
                  </a:ext>
                </a:extLst>
              </p:cNvPr>
              <p:cNvSpPr txBox="1"/>
              <p:nvPr/>
            </p:nvSpPr>
            <p:spPr>
              <a:xfrm>
                <a:off x="6131192" y="3815981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Raleway" pitchFamily="2" charset="77"/>
                  </a:rPr>
                  <a:t>L1</a:t>
                </a:r>
                <a:endParaRPr sz="1800" b="1" dirty="0">
                  <a:latin typeface="Raleway" pitchFamily="2" charset="77"/>
                </a:endParaRPr>
              </a:p>
            </p:txBody>
          </p:sp>
          <p:sp>
            <p:nvSpPr>
              <p:cNvPr id="464" name="TextBox 463">
                <a:extLst>
                  <a:ext uri="{FF2B5EF4-FFF2-40B4-BE49-F238E27FC236}">
                    <a16:creationId xmlns:a16="http://schemas.microsoft.com/office/drawing/2014/main" id="{EC82EC5C-6680-5DB8-5E6C-54DBB65B2496}"/>
                  </a:ext>
                </a:extLst>
              </p:cNvPr>
              <p:cNvSpPr txBox="1"/>
              <p:nvPr/>
            </p:nvSpPr>
            <p:spPr>
              <a:xfrm>
                <a:off x="6669864" y="3823143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Raleway" pitchFamily="2" charset="77"/>
                  </a:rPr>
                  <a:t>L2</a:t>
                </a:r>
                <a:endParaRPr sz="1800" b="1" dirty="0">
                  <a:latin typeface="Raleway" pitchFamily="2" charset="77"/>
                </a:endParaRPr>
              </a:p>
            </p:txBody>
          </p:sp>
        </p:grpSp>
      </p:grpSp>
      <p:sp>
        <p:nvSpPr>
          <p:cNvPr id="465" name="Right Arrow 464">
            <a:extLst>
              <a:ext uri="{FF2B5EF4-FFF2-40B4-BE49-F238E27FC236}">
                <a16:creationId xmlns:a16="http://schemas.microsoft.com/office/drawing/2014/main" id="{AE1E15A7-8631-31B1-B2B1-C7448765CEEE}"/>
              </a:ext>
            </a:extLst>
          </p:cNvPr>
          <p:cNvSpPr/>
          <p:nvPr/>
        </p:nvSpPr>
        <p:spPr>
          <a:xfrm>
            <a:off x="4588744" y="2684822"/>
            <a:ext cx="500743" cy="277621"/>
          </a:xfrm>
          <a:prstGeom prst="rightArrow">
            <a:avLst>
              <a:gd name="adj1" fmla="val 42159"/>
              <a:gd name="adj2" fmla="val 76531"/>
            </a:avLst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7694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2472FC-FE74-E147-270A-513AC1C2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9CBC4-389B-F905-8328-48643833B4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7142" y="724830"/>
            <a:ext cx="8208306" cy="4557048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Background &amp; Motivation</a:t>
            </a:r>
          </a:p>
          <a:p>
            <a:pPr>
              <a:buClr>
                <a:schemeClr val="bg1"/>
              </a:buClr>
            </a:pP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EVStore Overview</a:t>
            </a:r>
          </a:p>
          <a:p>
            <a:pPr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EVStore: Design</a:t>
            </a:r>
          </a:p>
          <a:p>
            <a:pPr lvl="1">
              <a:buClr>
                <a:schemeClr val="bg1"/>
              </a:buClr>
            </a:pPr>
            <a:r>
              <a:rPr lang="en-US" b="1" dirty="0" err="1">
                <a:solidFill>
                  <a:schemeClr val="bg1"/>
                </a:solidFill>
              </a:rPr>
              <a:t>EVCache</a:t>
            </a:r>
            <a:r>
              <a:rPr lang="en-US" dirty="0">
                <a:solidFill>
                  <a:schemeClr val="bg1"/>
                </a:solidFill>
              </a:rPr>
              <a:t>: Groupability-aware caching</a:t>
            </a:r>
          </a:p>
          <a:p>
            <a:pPr lvl="1">
              <a:buClr>
                <a:schemeClr val="bg1"/>
              </a:buClr>
            </a:pPr>
            <a:r>
              <a:rPr lang="en-US" b="1" dirty="0" err="1">
                <a:solidFill>
                  <a:schemeClr val="bg1"/>
                </a:solidFill>
              </a:rPr>
              <a:t>EVMix</a:t>
            </a:r>
            <a:r>
              <a:rPr lang="en-US" dirty="0">
                <a:solidFill>
                  <a:schemeClr val="bg1"/>
                </a:solidFill>
              </a:rPr>
              <a:t>: Mixed-precision caching</a:t>
            </a:r>
            <a:endParaRPr lang="en-US" b="1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b="1" dirty="0" err="1">
                <a:solidFill>
                  <a:schemeClr val="bg1"/>
                </a:solidFill>
              </a:rPr>
              <a:t>EVProx</a:t>
            </a:r>
            <a:r>
              <a:rPr lang="en-US" dirty="0">
                <a:solidFill>
                  <a:schemeClr val="bg1"/>
                </a:solidFill>
              </a:rPr>
              <a:t>: Embedding approximation</a:t>
            </a:r>
            <a:endParaRPr lang="en-US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EVStore Evaluation</a:t>
            </a:r>
          </a:p>
          <a:p>
            <a:pPr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Overhead </a:t>
            </a:r>
          </a:p>
          <a:p>
            <a:pPr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Summary</a:t>
            </a:r>
          </a:p>
          <a:p>
            <a:pPr>
              <a:buClr>
                <a:schemeClr val="bg1"/>
              </a:buCl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496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E1FF-2000-B201-8112-8120DCCC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7" y="228866"/>
            <a:ext cx="9001660" cy="850676"/>
          </a:xfrm>
        </p:spPr>
        <p:txBody>
          <a:bodyPr anchor="ctr"/>
          <a:lstStyle/>
          <a:p>
            <a:r>
              <a:rPr lang="en-US" sz="3200" dirty="0"/>
              <a:t>EVStore</a:t>
            </a:r>
            <a:r>
              <a:rPr lang="en-US" sz="3200" baseline="-25000" dirty="0"/>
              <a:t>1 </a:t>
            </a:r>
            <a:r>
              <a:rPr lang="en-US" sz="2800" dirty="0"/>
              <a:t>: </a:t>
            </a:r>
            <a:r>
              <a:rPr lang="en-US" sz="2800" dirty="0">
                <a:ln w="12700" cmpd="sng">
                  <a:solidFill>
                    <a:srgbClr val="000000"/>
                  </a:solidFill>
                  <a:prstDash val="solid"/>
                </a:ln>
                <a:ea typeface="+mn-ea"/>
              </a:rPr>
              <a:t>Groupability</a:t>
            </a:r>
            <a:r>
              <a:rPr lang="en-US" sz="2800" b="0" dirty="0">
                <a:ln w="12700" cmpd="sng">
                  <a:solidFill>
                    <a:srgbClr val="000000"/>
                  </a:solidFill>
                  <a:prstDash val="solid"/>
                </a:ln>
                <a:ea typeface="+mn-ea"/>
              </a:rPr>
              <a:t>-aware caching </a:t>
            </a:r>
            <a:r>
              <a:rPr lang="en-US" sz="2800" dirty="0">
                <a:ln w="12700" cmpd="sng">
                  <a:solidFill>
                    <a:srgbClr val="000000"/>
                  </a:solidFill>
                  <a:prstDash val="solid"/>
                </a:ln>
                <a:ea typeface="+mn-ea"/>
              </a:rPr>
              <a:t>(</a:t>
            </a:r>
            <a:r>
              <a:rPr lang="en-US" sz="2800" dirty="0" err="1">
                <a:ln w="12700" cmpd="sng">
                  <a:solidFill>
                    <a:srgbClr val="000000"/>
                  </a:solidFill>
                  <a:prstDash val="solid"/>
                </a:ln>
                <a:ea typeface="+mn-ea"/>
              </a:rPr>
              <a:t>EVCache</a:t>
            </a:r>
            <a:r>
              <a:rPr lang="en-US" sz="2800" dirty="0">
                <a:ln w="12700" cmpd="sng">
                  <a:solidFill>
                    <a:srgbClr val="000000"/>
                  </a:solidFill>
                  <a:prstDash val="solid"/>
                </a:ln>
                <a:ea typeface="+mn-ea"/>
              </a:rPr>
              <a:t>)</a:t>
            </a:r>
            <a:endParaRPr lang="en-US" sz="28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9A56F-0310-B2E4-0607-8BE3F7B4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52" name="Table 13">
            <a:extLst>
              <a:ext uri="{FF2B5EF4-FFF2-40B4-BE49-F238E27FC236}">
                <a16:creationId xmlns:a16="http://schemas.microsoft.com/office/drawing/2014/main" id="{BD327B0B-9BB2-ED98-74B7-9113B4F62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22964"/>
              </p:ext>
            </p:extLst>
          </p:nvPr>
        </p:nvGraphicFramePr>
        <p:xfrm>
          <a:off x="3225708" y="3422905"/>
          <a:ext cx="45720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9281263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697285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51544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Raleway" pitchFamily="2" charset="77"/>
                        </a:rPr>
                        <a:t>Recency</a:t>
                      </a:r>
                      <a:endParaRPr dirty="0">
                        <a:solidFill>
                          <a:schemeClr val="tx1"/>
                        </a:solidFill>
                        <a:latin typeface="Raleway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Raleway" pitchFamily="2" charset="77"/>
                        </a:rPr>
                        <a:t>Frequency</a:t>
                      </a:r>
                      <a:endParaRPr dirty="0">
                        <a:solidFill>
                          <a:schemeClr val="tx1"/>
                        </a:solidFill>
                        <a:latin typeface="Raleway" pitchFamily="2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Raleway" pitchFamily="2" charset="77"/>
                        </a:rPr>
                        <a:t>Groupability</a:t>
                      </a:r>
                      <a:endParaRPr dirty="0">
                        <a:solidFill>
                          <a:schemeClr val="tx1"/>
                        </a:solidFill>
                        <a:latin typeface="Raleway" pitchFamily="2" charset="77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715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dirty="0">
                        <a:solidFill>
                          <a:schemeClr val="tx1"/>
                        </a:solidFill>
                        <a:latin typeface="Raleway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>
                        <a:solidFill>
                          <a:schemeClr val="tx1"/>
                        </a:solidFill>
                        <a:latin typeface="Raleway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dirty="0">
                        <a:solidFill>
                          <a:schemeClr val="tx1"/>
                        </a:solidFill>
                        <a:latin typeface="Raleway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388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>
                        <a:solidFill>
                          <a:schemeClr val="tx1"/>
                        </a:solidFill>
                        <a:latin typeface="Raleway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dirty="0">
                        <a:solidFill>
                          <a:schemeClr val="tx1"/>
                        </a:solidFill>
                        <a:latin typeface="Raleway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dirty="0">
                        <a:solidFill>
                          <a:schemeClr val="tx1"/>
                        </a:solidFill>
                        <a:latin typeface="Raleway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122212"/>
                  </a:ext>
                </a:extLst>
              </a:tr>
            </a:tbl>
          </a:graphicData>
        </a:graphic>
      </p:graphicFrame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8CD6F4D-25D3-527F-89B2-6A0D0DA44998}"/>
              </a:ext>
            </a:extLst>
          </p:cNvPr>
          <p:cNvGrpSpPr/>
          <p:nvPr/>
        </p:nvGrpSpPr>
        <p:grpSpPr>
          <a:xfrm>
            <a:off x="1063628" y="3777928"/>
            <a:ext cx="6085300" cy="400110"/>
            <a:chOff x="1339880" y="4174103"/>
            <a:chExt cx="6085300" cy="400110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51E93838-E99F-0B6C-672C-066615A23230}"/>
                </a:ext>
              </a:extLst>
            </p:cNvPr>
            <p:cNvSpPr txBox="1"/>
            <p:nvPr/>
          </p:nvSpPr>
          <p:spPr>
            <a:xfrm>
              <a:off x="1339880" y="4174103"/>
              <a:ext cx="31859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Raleway" pitchFamily="2" charset="77"/>
                </a:rPr>
                <a:t>Other algorithms</a:t>
              </a:r>
              <a:endParaRPr sz="11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E6FE35FC-CD10-EB3F-5467-E37FACC83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9548" y="4267524"/>
              <a:ext cx="235632" cy="235632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F51152B3-2593-633A-7EE6-B0574C0D6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7010" y="4245066"/>
              <a:ext cx="262982" cy="235632"/>
            </a:xfrm>
            <a:prstGeom prst="rect">
              <a:avLst/>
            </a:prstGeom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96EA6D4D-220E-6DB3-0747-80CDF2A6C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6469" y="4245066"/>
              <a:ext cx="262982" cy="235632"/>
            </a:xfrm>
            <a:prstGeom prst="rect">
              <a:avLst/>
            </a:prstGeom>
          </p:spPr>
        </p:pic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76D5074-039C-6C9A-C83B-1E5A74E698E7}"/>
              </a:ext>
            </a:extLst>
          </p:cNvPr>
          <p:cNvGrpSpPr/>
          <p:nvPr/>
        </p:nvGrpSpPr>
        <p:grpSpPr>
          <a:xfrm>
            <a:off x="1066448" y="4173802"/>
            <a:ext cx="6098246" cy="400110"/>
            <a:chOff x="1342700" y="4569977"/>
            <a:chExt cx="6098246" cy="400110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514C435F-2CFF-E391-5E78-8517D3F0F1AB}"/>
                </a:ext>
              </a:extLst>
            </p:cNvPr>
            <p:cNvSpPr txBox="1"/>
            <p:nvPr/>
          </p:nvSpPr>
          <p:spPr>
            <a:xfrm>
              <a:off x="1342700" y="4569977"/>
              <a:ext cx="2285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latin typeface="Raleway" pitchFamily="2" charset="77"/>
                </a:rPr>
                <a:t>EVCache</a:t>
              </a:r>
              <a:r>
                <a:rPr lang="en-US" sz="2000" b="1" dirty="0">
                  <a:solidFill>
                    <a:schemeClr val="bg1"/>
                  </a:solidFill>
                  <a:latin typeface="Raleway" pitchFamily="2" charset="77"/>
                </a:rPr>
                <a:t> </a:t>
              </a:r>
              <a:r>
                <a:rPr lang="en-US" sz="2000" i="1" dirty="0">
                  <a:solidFill>
                    <a:schemeClr val="bg1"/>
                  </a:solidFill>
                  <a:latin typeface="Raleway" pitchFamily="2" charset="77"/>
                </a:rPr>
                <a:t>(</a:t>
              </a:r>
              <a:r>
                <a:rPr lang="en-US" sz="2000" b="1" i="1" dirty="0">
                  <a:solidFill>
                    <a:srgbClr val="00B050"/>
                  </a:solidFill>
                  <a:latin typeface="Raleway" pitchFamily="2" charset="77"/>
                </a:rPr>
                <a:t>ours</a:t>
              </a:r>
              <a:r>
                <a:rPr lang="en-US" sz="2000" i="1" dirty="0">
                  <a:solidFill>
                    <a:schemeClr val="bg1"/>
                  </a:solidFill>
                  <a:latin typeface="Raleway" pitchFamily="2" charset="77"/>
                </a:rPr>
                <a:t>)</a:t>
              </a:r>
              <a:endParaRPr sz="1100" i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39BABDC0-847A-564F-FAF4-3E44B348D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7010" y="4596371"/>
              <a:ext cx="262982" cy="235632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ED362A88-F16B-728E-4F2B-7FB3A04F7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6469" y="4645176"/>
              <a:ext cx="262982" cy="235632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C3F43DE1-E50A-BB3A-1C02-75A8859D7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77964" y="4612522"/>
              <a:ext cx="262982" cy="235632"/>
            </a:xfrm>
            <a:prstGeom prst="rect">
              <a:avLst/>
            </a:prstGeom>
          </p:spPr>
        </p:pic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7FBE5429-D8F3-E817-96CA-5F0BE7C8A655}"/>
              </a:ext>
            </a:extLst>
          </p:cNvPr>
          <p:cNvSpPr txBox="1"/>
          <p:nvPr/>
        </p:nvSpPr>
        <p:spPr>
          <a:xfrm>
            <a:off x="1296063" y="2581515"/>
            <a:ext cx="3089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Raleway" pitchFamily="2" charset="77"/>
              </a:rPr>
              <a:t>lookup(A</a:t>
            </a:r>
            <a:r>
              <a:rPr lang="en-US" sz="2800" b="1" baseline="-25000" dirty="0">
                <a:solidFill>
                  <a:schemeClr val="bg1"/>
                </a:solidFill>
                <a:latin typeface="Raleway" pitchFamily="2" charset="77"/>
              </a:rPr>
              <a:t>1</a:t>
            </a:r>
            <a:r>
              <a:rPr lang="en-US" sz="2000" b="1" dirty="0">
                <a:solidFill>
                  <a:schemeClr val="bg1"/>
                </a:solidFill>
                <a:latin typeface="Raleway" pitchFamily="2" charset="77"/>
              </a:rPr>
              <a:t>, </a:t>
            </a:r>
            <a:r>
              <a:rPr lang="en-US" sz="2000" b="1" dirty="0">
                <a:solidFill>
                  <a:srgbClr val="000000"/>
                </a:solidFill>
                <a:latin typeface="Raleway" pitchFamily="2" charset="77"/>
              </a:rPr>
              <a:t>B</a:t>
            </a:r>
            <a:r>
              <a:rPr lang="en-US" sz="2400" b="1" baseline="-25000" dirty="0">
                <a:solidFill>
                  <a:srgbClr val="000000"/>
                </a:solidFill>
                <a:latin typeface="Raleway" pitchFamily="2" charset="77"/>
              </a:rPr>
              <a:t>4</a:t>
            </a:r>
            <a:r>
              <a:rPr lang="en-US" sz="2000" b="1" dirty="0">
                <a:solidFill>
                  <a:srgbClr val="000000"/>
                </a:solidFill>
                <a:latin typeface="Raleway" pitchFamily="2" charset="77"/>
              </a:rPr>
              <a:t>, C</a:t>
            </a:r>
            <a:r>
              <a:rPr lang="en-US" sz="2400" b="1" baseline="-25000" dirty="0">
                <a:solidFill>
                  <a:srgbClr val="000000"/>
                </a:solidFill>
                <a:latin typeface="Raleway" pitchFamily="2" charset="77"/>
              </a:rPr>
              <a:t>6</a:t>
            </a:r>
            <a:r>
              <a:rPr lang="en-US" sz="2000" b="1" dirty="0">
                <a:solidFill>
                  <a:srgbClr val="000000"/>
                </a:solidFill>
                <a:latin typeface="Raleway" pitchFamily="2" charset="77"/>
              </a:rPr>
              <a:t>, . .  Z</a:t>
            </a:r>
            <a:r>
              <a:rPr lang="en-US" sz="2400" b="1" baseline="-25000" dirty="0">
                <a:solidFill>
                  <a:srgbClr val="000000"/>
                </a:solidFill>
                <a:latin typeface="Raleway" pitchFamily="2" charset="77"/>
              </a:rPr>
              <a:t>9</a:t>
            </a:r>
            <a:r>
              <a:rPr lang="en-US" sz="2000" b="1" dirty="0">
                <a:solidFill>
                  <a:srgbClr val="000000"/>
                </a:solidFill>
                <a:latin typeface="Raleway" pitchFamily="2" charset="77"/>
              </a:rPr>
              <a:t>)</a:t>
            </a:r>
            <a:endParaRPr sz="1100" b="1" i="1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E3BFF5AF-DB1B-1DA5-60C8-ED87AFA78B46}"/>
              </a:ext>
            </a:extLst>
          </p:cNvPr>
          <p:cNvSpPr/>
          <p:nvPr/>
        </p:nvSpPr>
        <p:spPr>
          <a:xfrm rot="5400000">
            <a:off x="2272211" y="2559543"/>
            <a:ext cx="400110" cy="4515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089E6DC6-CC22-28E2-CA8C-AAA6ED74F94A}"/>
              </a:ext>
            </a:extLst>
          </p:cNvPr>
          <p:cNvGrpSpPr/>
          <p:nvPr/>
        </p:nvGrpSpPr>
        <p:grpSpPr>
          <a:xfrm>
            <a:off x="403597" y="1236395"/>
            <a:ext cx="6986196" cy="791559"/>
            <a:chOff x="533400" y="1309642"/>
            <a:chExt cx="6986196" cy="791559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687AD26F-3569-CB7B-DC5F-6E0489967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0521" y="1422397"/>
              <a:ext cx="615839" cy="611174"/>
            </a:xfrm>
            <a:prstGeom prst="rect">
              <a:avLst/>
            </a:prstGeom>
          </p:spPr>
        </p:pic>
        <p:sp>
          <p:nvSpPr>
            <p:cNvPr id="170" name="Rounded Rectangle 169">
              <a:extLst>
                <a:ext uri="{FF2B5EF4-FFF2-40B4-BE49-F238E27FC236}">
                  <a16:creationId xmlns:a16="http://schemas.microsoft.com/office/drawing/2014/main" id="{92B7568C-C789-C15D-4AD5-0A30CBC29F2E}"/>
                </a:ext>
              </a:extLst>
            </p:cNvPr>
            <p:cNvSpPr/>
            <p:nvPr/>
          </p:nvSpPr>
          <p:spPr>
            <a:xfrm>
              <a:off x="533400" y="1309642"/>
              <a:ext cx="6979074" cy="791559"/>
            </a:xfrm>
            <a:prstGeom prst="roundRect">
              <a:avLst/>
            </a:prstGeom>
            <a:noFill/>
            <a:ln w="28575" cmpd="sng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50" b="1" i="1" dirty="0">
                <a:solidFill>
                  <a:schemeClr val="tx1"/>
                </a:solidFill>
                <a:latin typeface="Raleway" pitchFamily="2" charset="77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260AD057-1BFC-5806-2A44-3C202DE773F2}"/>
                </a:ext>
              </a:extLst>
            </p:cNvPr>
            <p:cNvSpPr txBox="1"/>
            <p:nvPr/>
          </p:nvSpPr>
          <p:spPr>
            <a:xfrm>
              <a:off x="2873004" y="1404140"/>
              <a:ext cx="464659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Extract </a:t>
              </a: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groupability relationships 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between items to improve </a:t>
              </a: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perfect-hit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13CD6FE7-C49C-C732-62DC-1B91224F159E}"/>
                </a:ext>
              </a:extLst>
            </p:cNvPr>
            <p:cNvSpPr txBox="1"/>
            <p:nvPr/>
          </p:nvSpPr>
          <p:spPr>
            <a:xfrm>
              <a:off x="1079563" y="1479734"/>
              <a:ext cx="2031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latin typeface="Raleway" pitchFamily="2" charset="77"/>
                </a:rPr>
                <a:t>EVCache</a:t>
              </a:r>
              <a:r>
                <a:rPr lang="en-US" sz="2800" b="1" dirty="0">
                  <a:solidFill>
                    <a:schemeClr val="bg1"/>
                  </a:solidFill>
                  <a:latin typeface="Raleway" pitchFamily="2" charset="77"/>
                </a:rPr>
                <a:t> : </a:t>
              </a:r>
              <a:endParaRPr sz="1400" b="1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2B11D7D-99B3-AD15-397C-3AE0DAF58414}"/>
              </a:ext>
            </a:extLst>
          </p:cNvPr>
          <p:cNvGrpSpPr/>
          <p:nvPr/>
        </p:nvGrpSpPr>
        <p:grpSpPr>
          <a:xfrm>
            <a:off x="7616579" y="1441678"/>
            <a:ext cx="1121006" cy="369332"/>
            <a:chOff x="6060631" y="3464579"/>
            <a:chExt cx="1121006" cy="369332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7F167A8B-0E53-1A00-2EFB-3DE358EBE929}"/>
                </a:ext>
              </a:extLst>
            </p:cNvPr>
            <p:cNvSpPr/>
            <p:nvPr/>
          </p:nvSpPr>
          <p:spPr>
            <a:xfrm>
              <a:off x="6060631" y="3496773"/>
              <a:ext cx="1121006" cy="330488"/>
            </a:xfrm>
            <a:prstGeom prst="rect">
              <a:avLst/>
            </a:prstGeom>
            <a:solidFill>
              <a:srgbClr val="304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5B5BA9EE-F624-CC51-0311-BFEE65C71DCE}"/>
                </a:ext>
              </a:extLst>
            </p:cNvPr>
            <p:cNvSpPr txBox="1"/>
            <p:nvPr/>
          </p:nvSpPr>
          <p:spPr>
            <a:xfrm>
              <a:off x="6387366" y="3464579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Raleway" pitchFamily="2" charset="77"/>
                </a:rPr>
                <a:t>L1</a:t>
              </a:r>
              <a:endParaRPr sz="1800" b="1" dirty="0">
                <a:latin typeface="Raleway" pitchFamily="2" charset="77"/>
              </a:endParaRPr>
            </a:p>
          </p:txBody>
        </p:sp>
      </p:grpSp>
      <p:sp>
        <p:nvSpPr>
          <p:cNvPr id="177" name="Rounded Rectangular Callout 176">
            <a:extLst>
              <a:ext uri="{FF2B5EF4-FFF2-40B4-BE49-F238E27FC236}">
                <a16:creationId xmlns:a16="http://schemas.microsoft.com/office/drawing/2014/main" id="{7AD3CA9B-D19D-975B-0F5E-9784D6CD1B61}"/>
              </a:ext>
            </a:extLst>
          </p:cNvPr>
          <p:cNvSpPr/>
          <p:nvPr/>
        </p:nvSpPr>
        <p:spPr>
          <a:xfrm>
            <a:off x="4758925" y="2550031"/>
            <a:ext cx="2787801" cy="542730"/>
          </a:xfrm>
          <a:prstGeom prst="wedgeRoundRectCallout">
            <a:avLst>
              <a:gd name="adj1" fmla="val -66966"/>
              <a:gd name="adj2" fmla="val -8779"/>
              <a:gd name="adj3" fmla="val 16667"/>
            </a:avLst>
          </a:prstGeom>
          <a:solidFill>
            <a:srgbClr val="00B050">
              <a:alpha val="2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Raleway" pitchFamily="2" charset="77"/>
              </a:rPr>
              <a:t>All hit = PERFECT hit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2AE3036-CEBC-D22E-067E-9DAAD5C577D1}"/>
              </a:ext>
            </a:extLst>
          </p:cNvPr>
          <p:cNvGrpSpPr/>
          <p:nvPr/>
        </p:nvGrpSpPr>
        <p:grpSpPr>
          <a:xfrm>
            <a:off x="1784199" y="4609646"/>
            <a:ext cx="2974726" cy="881371"/>
            <a:chOff x="1784199" y="4609646"/>
            <a:chExt cx="2974726" cy="881371"/>
          </a:xfrm>
        </p:grpSpPr>
        <p:sp>
          <p:nvSpPr>
            <p:cNvPr id="179" name="Triangle 178">
              <a:extLst>
                <a:ext uri="{FF2B5EF4-FFF2-40B4-BE49-F238E27FC236}">
                  <a16:creationId xmlns:a16="http://schemas.microsoft.com/office/drawing/2014/main" id="{3A6DD383-8A68-2AE5-FE94-BE4BBE8070A4}"/>
                </a:ext>
              </a:extLst>
            </p:cNvPr>
            <p:cNvSpPr/>
            <p:nvPr/>
          </p:nvSpPr>
          <p:spPr>
            <a:xfrm rot="18884057">
              <a:off x="2020806" y="4384706"/>
              <a:ext cx="408075" cy="857956"/>
            </a:xfrm>
            <a:prstGeom prst="triangle">
              <a:avLst/>
            </a:prstGeom>
            <a:solidFill>
              <a:srgbClr val="BEE9CF"/>
            </a:solidFill>
            <a:ln>
              <a:solidFill>
                <a:srgbClr val="C8EA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8" name="Rounded Rectangular Callout 177">
              <a:extLst>
                <a:ext uri="{FF2B5EF4-FFF2-40B4-BE49-F238E27FC236}">
                  <a16:creationId xmlns:a16="http://schemas.microsoft.com/office/drawing/2014/main" id="{7C04897E-618A-6C8C-678D-90165BC1B160}"/>
                </a:ext>
              </a:extLst>
            </p:cNvPr>
            <p:cNvSpPr/>
            <p:nvPr/>
          </p:nvSpPr>
          <p:spPr>
            <a:xfrm>
              <a:off x="1784199" y="4865569"/>
              <a:ext cx="2974726" cy="625448"/>
            </a:xfrm>
            <a:prstGeom prst="wedgeRoundRectCallout">
              <a:avLst>
                <a:gd name="adj1" fmla="val -36873"/>
                <a:gd name="adj2" fmla="val -20453"/>
                <a:gd name="adj3" fmla="val 16667"/>
              </a:avLst>
            </a:prstGeom>
            <a:solidFill>
              <a:srgbClr val="BEE9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Raleway" pitchFamily="2" charset="77"/>
                </a:rPr>
                <a:t>Optimized to improve the perfect hit 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95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77" grpId="0" animBg="1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85984</TotalTime>
  <Words>1518</Words>
  <Application>Microsoft Macintosh PowerPoint</Application>
  <PresentationFormat>On-screen Show (16:10)</PresentationFormat>
  <Paragraphs>565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Arial Narrow</vt:lpstr>
      <vt:lpstr>Calibri</vt:lpstr>
      <vt:lpstr>Gill Sans</vt:lpstr>
      <vt:lpstr>Gill Sans Ultra Bold</vt:lpstr>
      <vt:lpstr>Lucida Grande</vt:lpstr>
      <vt:lpstr>Raleway</vt:lpstr>
      <vt:lpstr>Söhne</vt:lpstr>
      <vt:lpstr>Times</vt:lpstr>
      <vt:lpstr>Wingdings</vt:lpstr>
      <vt:lpstr>Horizon</vt:lpstr>
      <vt:lpstr>EVStore:  Storage and Caching Capabilities for Scaling Embedding Tables in Deep Recommendation Systems</vt:lpstr>
      <vt:lpstr>PowerPoint Presentation</vt:lpstr>
      <vt:lpstr>Deep Recommendation Systems (DRS) </vt:lpstr>
      <vt:lpstr>DRS model deployment</vt:lpstr>
      <vt:lpstr>PowerPoint Presentation</vt:lpstr>
      <vt:lpstr>EVStore Overview</vt:lpstr>
      <vt:lpstr>The Story of EVStore</vt:lpstr>
      <vt:lpstr>PowerPoint Presentation</vt:lpstr>
      <vt:lpstr>EVStore1 : Groupability-aware caching (EVCache)</vt:lpstr>
      <vt:lpstr>Groupability Scoring (1/3)</vt:lpstr>
      <vt:lpstr>Groupability Scoring (2/3)</vt:lpstr>
      <vt:lpstr>Groupability Scoring (3/3)</vt:lpstr>
      <vt:lpstr>EVCache Eviction</vt:lpstr>
      <vt:lpstr>EVStore2 : Mixed-precision caching (EVMix)</vt:lpstr>
      <vt:lpstr>EVStore2 : Mixed-precision caching (EVMix)</vt:lpstr>
      <vt:lpstr>EVStore2 : Mixed-precision caching (EVMix)</vt:lpstr>
      <vt:lpstr>PowerPoint Presentation</vt:lpstr>
      <vt:lpstr>PowerPoint Presentation</vt:lpstr>
      <vt:lpstr>PowerPoint Presentation</vt:lpstr>
      <vt:lpstr>PowerPoint Presentation</vt:lpstr>
      <vt:lpstr>EVStore Stack and Evaluation Setup</vt:lpstr>
      <vt:lpstr>EVCache vs State-of-the-art</vt:lpstr>
      <vt:lpstr>Perfect-hit vs Individual-hit</vt:lpstr>
      <vt:lpstr>EVCache on Various Workloads</vt:lpstr>
      <vt:lpstr>Perfect-hit rate on various cache sizes</vt:lpstr>
      <vt:lpstr>Where to put the caching layer?</vt:lpstr>
      <vt:lpstr>How to implement EVMix?</vt:lpstr>
      <vt:lpstr>EVStore Orthogonal Evaluation</vt:lpstr>
      <vt:lpstr>Collocating Multiple DRS</vt:lpstr>
      <vt:lpstr>More in the Paper!</vt:lpstr>
      <vt:lpstr>EVStore Overhead</vt:lpstr>
      <vt:lpstr>EVStore Summary</vt:lpstr>
      <vt:lpstr>PowerPoint Presentation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G</dc:creator>
  <cp:lastModifiedBy>Daniar Kurniawan</cp:lastModifiedBy>
  <cp:revision>655</cp:revision>
  <cp:lastPrinted>2023-05-04T17:10:51Z</cp:lastPrinted>
  <dcterms:created xsi:type="dcterms:W3CDTF">2010-10-14T08:11:44Z</dcterms:created>
  <dcterms:modified xsi:type="dcterms:W3CDTF">2023-09-20T13:26:36Z</dcterms:modified>
</cp:coreProperties>
</file>