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728" r:id="rId1"/>
  </p:sldMasterIdLst>
  <p:notesMasterIdLst>
    <p:notesMasterId r:id="rId34"/>
  </p:notesMasterIdLst>
  <p:handoutMasterIdLst>
    <p:handoutMasterId r:id="rId35"/>
  </p:handoutMasterIdLst>
  <p:sldIdLst>
    <p:sldId id="290" r:id="rId2"/>
    <p:sldId id="321" r:id="rId3"/>
    <p:sldId id="320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F6684F-F81B-F64E-AAFE-4A72C34A9A6B}">
          <p14:sldIdLst>
            <p14:sldId id="290"/>
            <p14:sldId id="321"/>
            <p14:sldId id="320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0099FF"/>
    <a:srgbClr val="33FF00"/>
    <a:srgbClr val="FF6666"/>
    <a:srgbClr val="339900"/>
    <a:srgbClr val="CC66FF"/>
    <a:srgbClr val="66FFFF"/>
    <a:srgbClr val="003399"/>
    <a:srgbClr val="CCFFFF"/>
    <a:srgbClr val="E6E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65" autoAdjust="0"/>
    <p:restoredTop sz="71657" autoAdjust="0"/>
  </p:normalViewPr>
  <p:slideViewPr>
    <p:cSldViewPr snapToGrid="0" snapToObjects="1">
      <p:cViewPr varScale="1">
        <p:scale>
          <a:sx n="106" d="100"/>
          <a:sy n="106" d="100"/>
        </p:scale>
        <p:origin x="141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-5072" y="-96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056C4-132D-C044-83DA-36C771DBAF7F}" type="datetimeFigureOut">
              <a:rPr lang="en-US" smtClean="0"/>
              <a:t>11/10/20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73C46-BCD4-C841-8A7D-7E7696BA4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5979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84F0-E1B3-A84D-B080-A5EC3A2F89D8}" type="datetimeFigureOut">
              <a:rPr lang="en-US" smtClean="0"/>
              <a:t>11/10/20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85528-96B8-1144-A84C-245ACA11C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094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33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3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98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57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5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41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58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9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28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41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6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141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23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6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40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08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540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69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73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22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55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0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60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94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610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4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34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555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1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92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30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5528-96B8-1144-A84C-245ACA11C1E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9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84614" y="35830"/>
            <a:ext cx="1636911" cy="1995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379" y="35830"/>
            <a:ext cx="3259827" cy="1995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LinnOS @ OSDI ’20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7440"/>
            <a:ext cx="9144000" cy="2542904"/>
          </a:xfrm>
          <a:prstGeom prst="rect">
            <a:avLst/>
          </a:prstGeom>
          <a:solidFill>
            <a:srgbClr val="600A1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0066"/>
            <a:ext cx="7772400" cy="1102519"/>
          </a:xfrm>
        </p:spPr>
        <p:txBody>
          <a:bodyPr/>
          <a:lstStyle>
            <a:lvl1pPr algn="ctr">
              <a:defRPr sz="360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16" y="205979"/>
            <a:ext cx="8621875" cy="857250"/>
          </a:xfrm>
        </p:spPr>
        <p:txBody>
          <a:bodyPr/>
          <a:lstStyle>
            <a:lvl1pPr>
              <a:defRPr>
                <a:ln w="12700" cmpd="sng">
                  <a:solidFill>
                    <a:schemeClr val="bg1"/>
                  </a:solidFill>
                  <a:prstDash val="solid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77816" y="1200150"/>
            <a:ext cx="8621875" cy="383731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3721894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3" y="2596756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275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68679" y="1200155"/>
            <a:ext cx="4174733" cy="3792673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1" y="1200150"/>
            <a:ext cx="4168532" cy="3792672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80" y="205979"/>
            <a:ext cx="8800465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275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275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016497" y="69468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649" y="205979"/>
            <a:ext cx="852266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35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35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9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" y="1"/>
            <a:ext cx="9143999" cy="330200"/>
          </a:xfrm>
          <a:prstGeom prst="rect">
            <a:avLst/>
          </a:prstGeom>
          <a:solidFill>
            <a:srgbClr val="600A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7413" y="394372"/>
            <a:ext cx="8562347" cy="6688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413" y="1200157"/>
            <a:ext cx="8562347" cy="388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1524" y="-7441"/>
            <a:ext cx="802632" cy="337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chicago-maroon.png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" y="11630"/>
            <a:ext cx="1623745" cy="31857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497" y="52533"/>
            <a:ext cx="3259827" cy="26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cap="none" spc="45" baseline="0">
                <a:solidFill>
                  <a:schemeClr val="tx1">
                    <a:lumMod val="8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675"/>
              <a:t>LinnOS @ OSDI ’20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3375" b="1" kern="1200" cap="none" spc="38" baseline="0">
          <a:ln w="12700" cmpd="sng">
            <a:solidFill>
              <a:schemeClr val="bg1"/>
            </a:solidFill>
            <a:prstDash val="solid"/>
          </a:ln>
          <a:solidFill>
            <a:srgbClr val="600A18"/>
          </a:solidFill>
          <a:effectLst/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685800" rtl="0" eaLnBrk="1" latinLnBrk="0" hangingPunct="1">
        <a:lnSpc>
          <a:spcPct val="100000"/>
        </a:lnSpc>
        <a:spcBef>
          <a:spcPts val="1125"/>
        </a:spcBef>
        <a:spcAft>
          <a:spcPts val="0"/>
        </a:spcAft>
        <a:buClr>
          <a:srgbClr val="800000"/>
        </a:buClr>
        <a:buSzPct val="75000"/>
        <a:buFont typeface="Wingdings" charset="2"/>
        <a:buChar char="q"/>
        <a:defRPr sz="2400" kern="1200" spc="23" baseline="0">
          <a:solidFill>
            <a:srgbClr val="000000"/>
          </a:solidFill>
          <a:latin typeface="Gill Sans"/>
          <a:ea typeface="+mn-ea"/>
          <a:cs typeface="Gill San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ts val="225"/>
        </a:spcBef>
        <a:spcAft>
          <a:spcPts val="0"/>
        </a:spcAft>
        <a:buClr>
          <a:srgbClr val="800000"/>
        </a:buClr>
        <a:buFont typeface="Wingdings" charset="2"/>
        <a:buChar char="§"/>
        <a:defRPr sz="1950" kern="1200" spc="23" baseline="0">
          <a:solidFill>
            <a:srgbClr val="000000"/>
          </a:solidFill>
          <a:latin typeface="Gill Sans"/>
          <a:ea typeface="+mn-ea"/>
          <a:cs typeface="Gill San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225"/>
        </a:spcBef>
        <a:spcAft>
          <a:spcPts val="0"/>
        </a:spcAft>
        <a:buClr>
          <a:srgbClr val="800000"/>
        </a:buClr>
        <a:buSzPct val="75000"/>
        <a:buFont typeface="Lucida Grande"/>
        <a:buChar char="-"/>
        <a:defRPr sz="1650" kern="1200" spc="23" baseline="0">
          <a:solidFill>
            <a:srgbClr val="000000"/>
          </a:solidFill>
          <a:latin typeface="Gill Sans"/>
          <a:ea typeface="+mn-ea"/>
          <a:cs typeface="Gill San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225"/>
        </a:spcBef>
        <a:spcAft>
          <a:spcPts val="0"/>
        </a:spcAft>
        <a:buClr>
          <a:srgbClr val="800000"/>
        </a:buClr>
        <a:buFont typeface="Arial" pitchFamily="34" charset="0"/>
        <a:buChar char="•"/>
        <a:defRPr sz="1275" kern="1200" spc="23" baseline="0">
          <a:solidFill>
            <a:srgbClr val="000000"/>
          </a:solidFill>
          <a:latin typeface="Gill Sans"/>
          <a:ea typeface="+mn-ea"/>
          <a:cs typeface="Gill San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225"/>
        </a:spcBef>
        <a:spcAft>
          <a:spcPts val="0"/>
        </a:spcAft>
        <a:buClr>
          <a:srgbClr val="800000"/>
        </a:buClr>
        <a:buFont typeface="Arial" pitchFamily="34" charset="0"/>
        <a:buChar char="•"/>
        <a:defRPr sz="1275" kern="1200" spc="23" baseline="0">
          <a:solidFill>
            <a:srgbClr val="000000"/>
          </a:solidFill>
          <a:latin typeface="Gill Sans"/>
          <a:ea typeface="+mn-ea"/>
          <a:cs typeface="Gill Sans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11" Type="http://schemas.openxmlformats.org/officeDocument/2006/relationships/image" Target="../media/image32.tiff"/><Relationship Id="rId5" Type="http://schemas.openxmlformats.org/officeDocument/2006/relationships/image" Target="../media/image20.tiff"/><Relationship Id="rId10" Type="http://schemas.openxmlformats.org/officeDocument/2006/relationships/image" Target="../media/image31.tiff"/><Relationship Id="rId4" Type="http://schemas.openxmlformats.org/officeDocument/2006/relationships/image" Target="../media/image37.png"/><Relationship Id="rId9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42.emf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9.tiff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8.tiff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21.tiff"/><Relationship Id="rId15" Type="http://schemas.openxmlformats.org/officeDocument/2006/relationships/image" Target="../media/image31.tiff"/><Relationship Id="rId10" Type="http://schemas.openxmlformats.org/officeDocument/2006/relationships/image" Target="../media/image26.tiff"/><Relationship Id="rId4" Type="http://schemas.openxmlformats.org/officeDocument/2006/relationships/image" Target="../media/image20.tiff"/><Relationship Id="rId9" Type="http://schemas.openxmlformats.org/officeDocument/2006/relationships/image" Target="../media/image25.png"/><Relationship Id="rId14" Type="http://schemas.openxmlformats.org/officeDocument/2006/relationships/image" Target="../media/image30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9.tiff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8.tiff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21.tiff"/><Relationship Id="rId15" Type="http://schemas.openxmlformats.org/officeDocument/2006/relationships/image" Target="../media/image31.tiff"/><Relationship Id="rId10" Type="http://schemas.openxmlformats.org/officeDocument/2006/relationships/image" Target="../media/image26.tiff"/><Relationship Id="rId4" Type="http://schemas.openxmlformats.org/officeDocument/2006/relationships/image" Target="../media/image20.tiff"/><Relationship Id="rId9" Type="http://schemas.openxmlformats.org/officeDocument/2006/relationships/image" Target="../media/image25.png"/><Relationship Id="rId14" Type="http://schemas.openxmlformats.org/officeDocument/2006/relationships/image" Target="../media/image3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9.tiff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21.tiff"/><Relationship Id="rId15" Type="http://schemas.openxmlformats.org/officeDocument/2006/relationships/image" Target="../media/image31.tiff"/><Relationship Id="rId10" Type="http://schemas.openxmlformats.org/officeDocument/2006/relationships/image" Target="../media/image26.tiff"/><Relationship Id="rId4" Type="http://schemas.openxmlformats.org/officeDocument/2006/relationships/image" Target="../media/image20.tiff"/><Relationship Id="rId9" Type="http://schemas.openxmlformats.org/officeDocument/2006/relationships/image" Target="../media/image25.png"/><Relationship Id="rId1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17721" y="2640816"/>
            <a:ext cx="7484165" cy="896732"/>
          </a:xfrm>
        </p:spPr>
        <p:txBody>
          <a:bodyPr>
            <a:noAutofit/>
          </a:bodyPr>
          <a:lstStyle/>
          <a:p>
            <a:pPr>
              <a:spcBef>
                <a:spcPts val="375"/>
              </a:spcBef>
            </a:pPr>
            <a:r>
              <a:rPr lang="en-US" sz="2000" b="1" dirty="0" err="1"/>
              <a:t>Mingzhe</a:t>
            </a:r>
            <a:r>
              <a:rPr lang="en-US" sz="2000" b="1" dirty="0"/>
              <a:t> Hao</a:t>
            </a:r>
            <a:r>
              <a:rPr lang="en-US" sz="2000" dirty="0"/>
              <a:t>, </a:t>
            </a:r>
            <a:r>
              <a:rPr lang="en-US" sz="2000" dirty="0" err="1"/>
              <a:t>Levent</a:t>
            </a:r>
            <a:r>
              <a:rPr lang="en-US" sz="2000" dirty="0"/>
              <a:t> </a:t>
            </a:r>
            <a:r>
              <a:rPr lang="en-US" sz="2000" dirty="0" err="1"/>
              <a:t>Toksoz</a:t>
            </a:r>
            <a:r>
              <a:rPr lang="en-US" sz="2000" dirty="0"/>
              <a:t>, </a:t>
            </a:r>
            <a:r>
              <a:rPr lang="en-US" sz="2000" dirty="0" err="1"/>
              <a:t>Nanqinqin</a:t>
            </a:r>
            <a:r>
              <a:rPr lang="en-US" sz="2000" dirty="0"/>
              <a:t> Li, Edward Edberg Halim, Henry Hoffmann, and </a:t>
            </a:r>
            <a:r>
              <a:rPr lang="en-US" sz="2000" dirty="0" err="1"/>
              <a:t>Haryadi</a:t>
            </a:r>
            <a:r>
              <a:rPr lang="en-US" sz="2000" dirty="0"/>
              <a:t> S. </a:t>
            </a:r>
            <a:r>
              <a:rPr lang="en-US" sz="2000" dirty="0" err="1"/>
              <a:t>Gunawi</a:t>
            </a:r>
            <a:endParaRPr lang="en-US" sz="2000" dirty="0"/>
          </a:p>
        </p:txBody>
      </p:sp>
      <p:pic>
        <p:nvPicPr>
          <p:cNvPr id="7" name="Picture 6" descr="text-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1" y="3734179"/>
            <a:ext cx="2680853" cy="873201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ctrTitle"/>
          </p:nvPr>
        </p:nvSpPr>
        <p:spPr>
          <a:xfrm>
            <a:off x="953729" y="892015"/>
            <a:ext cx="7212147" cy="1440100"/>
          </a:xfrm>
          <a:ln>
            <a:noFill/>
          </a:ln>
        </p:spPr>
        <p:txBody>
          <a:bodyPr/>
          <a:lstStyle/>
          <a:p>
            <a:r>
              <a:rPr lang="en-US" sz="3200" dirty="0" err="1"/>
              <a:t>LinnOS</a:t>
            </a:r>
            <a:r>
              <a:rPr lang="en-US" sz="3200" dirty="0"/>
              <a:t> </a:t>
            </a:r>
            <a:br>
              <a:rPr lang="en-US" sz="2700" dirty="0"/>
            </a:br>
            <a:r>
              <a:rPr lang="en-US" sz="2800" b="0" dirty="0"/>
              <a:t>Predictability on Unpredictable Flash Storage with a Light Neural Network</a:t>
            </a:r>
          </a:p>
        </p:txBody>
      </p:sp>
      <p:pic>
        <p:nvPicPr>
          <p:cNvPr id="18" name="Picture 17" descr="C E R E S_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84" y="3645778"/>
            <a:ext cx="1795541" cy="1050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B7926-B77D-2D46-ACE1-698DCD510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793" y="3463513"/>
            <a:ext cx="1098436" cy="14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2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B45FE9-6C77-8A44-9CA6-4B7668F3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F407-D027-8847-B735-948F3F664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C04F5-C4BC-4E46-A743-2F2D2FEABC35}"/>
              </a:ext>
            </a:extLst>
          </p:cNvPr>
          <p:cNvSpPr txBox="1"/>
          <p:nvPr/>
        </p:nvSpPr>
        <p:spPr>
          <a:xfrm>
            <a:off x="462360" y="674225"/>
            <a:ext cx="813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Design Challenges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49BAAD-2D86-4841-88BA-ED29CD66E3BF}"/>
              </a:ext>
            </a:extLst>
          </p:cNvPr>
          <p:cNvSpPr/>
          <p:nvPr/>
        </p:nvSpPr>
        <p:spPr>
          <a:xfrm>
            <a:off x="4075176" y="2613661"/>
            <a:ext cx="993648" cy="914400"/>
          </a:xfrm>
          <a:prstGeom prst="ellipse">
            <a:avLst/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endParaRPr lang="en-US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454F5C-6F0C-D045-A7D9-E07E7273BD0C}"/>
              </a:ext>
            </a:extLst>
          </p:cNvPr>
          <p:cNvGrpSpPr/>
          <p:nvPr/>
        </p:nvGrpSpPr>
        <p:grpSpPr>
          <a:xfrm>
            <a:off x="3584448" y="1594657"/>
            <a:ext cx="1975104" cy="1019004"/>
            <a:chOff x="3584448" y="1594657"/>
            <a:chExt cx="1975104" cy="101900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AFAFD29-C923-6842-891C-8FF385DF28FC}"/>
                </a:ext>
              </a:extLst>
            </p:cNvPr>
            <p:cNvSpPr/>
            <p:nvPr/>
          </p:nvSpPr>
          <p:spPr>
            <a:xfrm>
              <a:off x="3584448" y="1594657"/>
              <a:ext cx="1975104" cy="6217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Output labeling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06058A-DAD9-3B43-8FBB-F1B5E14A622E}"/>
                </a:ext>
              </a:extLst>
            </p:cNvPr>
            <p:cNvCxnSpPr>
              <a:stCxn id="8" idx="2"/>
              <a:endCxn id="7" idx="0"/>
            </p:cNvCxnSpPr>
            <p:nvPr/>
          </p:nvCxnSpPr>
          <p:spPr>
            <a:xfrm>
              <a:off x="4572000" y="2216449"/>
              <a:ext cx="0" cy="39721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BC674-B8D6-3742-8802-505E383EB3C7}"/>
              </a:ext>
            </a:extLst>
          </p:cNvPr>
          <p:cNvGrpSpPr/>
          <p:nvPr/>
        </p:nvGrpSpPr>
        <p:grpSpPr>
          <a:xfrm>
            <a:off x="1971521" y="3394150"/>
            <a:ext cx="2249171" cy="1068122"/>
            <a:chOff x="1971521" y="3394150"/>
            <a:chExt cx="2249171" cy="106812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E755A5-3C1C-5442-973D-4C40AA81DBCA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3718560" y="3394150"/>
              <a:ext cx="502132" cy="531123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5F2D806-AA57-4047-8A69-687B2E407548}"/>
                </a:ext>
              </a:extLst>
            </p:cNvPr>
            <p:cNvSpPr/>
            <p:nvPr/>
          </p:nvSpPr>
          <p:spPr>
            <a:xfrm>
              <a:off x="1971521" y="3840480"/>
              <a:ext cx="1975104" cy="6217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Input features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070612-C133-CA4D-8165-AFBA8ECB4FEC}"/>
              </a:ext>
            </a:extLst>
          </p:cNvPr>
          <p:cNvGrpSpPr/>
          <p:nvPr/>
        </p:nvGrpSpPr>
        <p:grpSpPr>
          <a:xfrm>
            <a:off x="4923308" y="3394150"/>
            <a:ext cx="2265647" cy="1068679"/>
            <a:chOff x="4923308" y="3394150"/>
            <a:chExt cx="2265647" cy="106867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9EA2C8F-69F1-FD45-B8E7-EBB20AF06515}"/>
                </a:ext>
              </a:extLst>
            </p:cNvPr>
            <p:cNvCxnSpPr>
              <a:cxnSpLocks/>
              <a:stCxn id="7" idx="5"/>
            </p:cNvCxnSpPr>
            <p:nvPr/>
          </p:nvCxnSpPr>
          <p:spPr>
            <a:xfrm>
              <a:off x="4923308" y="3394150"/>
              <a:ext cx="502132" cy="531123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E43371B-CBE3-1349-9E2F-506C7D7A1F16}"/>
                </a:ext>
              </a:extLst>
            </p:cNvPr>
            <p:cNvSpPr/>
            <p:nvPr/>
          </p:nvSpPr>
          <p:spPr>
            <a:xfrm>
              <a:off x="5213851" y="3841037"/>
              <a:ext cx="1975104" cy="6217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Handling inaccuracy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E3013F-1D56-EE4F-A9BD-02A59449198D}"/>
              </a:ext>
            </a:extLst>
          </p:cNvPr>
          <p:cNvGrpSpPr/>
          <p:nvPr/>
        </p:nvGrpSpPr>
        <p:grpSpPr>
          <a:xfrm>
            <a:off x="5508042" y="1035868"/>
            <a:ext cx="2773067" cy="1362432"/>
            <a:chOff x="5538522" y="753928"/>
            <a:chExt cx="2773067" cy="136243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730C56-CF86-B649-9809-6D72F3CCCE3B}"/>
                </a:ext>
              </a:extLst>
            </p:cNvPr>
            <p:cNvGrpSpPr/>
            <p:nvPr/>
          </p:nvGrpSpPr>
          <p:grpSpPr>
            <a:xfrm>
              <a:off x="5559552" y="1377696"/>
              <a:ext cx="2353056" cy="527857"/>
              <a:chOff x="5559552" y="1377696"/>
              <a:chExt cx="2353056" cy="52785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F40BFB0-F10A-394B-911C-C3CB7D719885}"/>
                  </a:ext>
                </a:extLst>
              </p:cNvPr>
              <p:cNvCxnSpPr>
                <a:stCxn id="8" idx="3"/>
              </p:cNvCxnSpPr>
              <p:nvPr/>
            </p:nvCxnSpPr>
            <p:spPr>
              <a:xfrm flipV="1">
                <a:off x="5559552" y="1377696"/>
                <a:ext cx="377952" cy="52785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CA12B29-2EC3-1947-863E-1ABA79AC56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7504" y="1377696"/>
                <a:ext cx="1975104" cy="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CA0870-728F-C149-8859-04ECC8265271}"/>
                </a:ext>
              </a:extLst>
            </p:cNvPr>
            <p:cNvSpPr txBox="1"/>
            <p:nvPr/>
          </p:nvSpPr>
          <p:spPr>
            <a:xfrm>
              <a:off x="5538522" y="753928"/>
              <a:ext cx="277306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      What to predict?</a:t>
              </a:r>
            </a:p>
            <a:p>
              <a:r>
                <a:rPr lang="en-US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(accuracy and effectiveness)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A9DD50C-91ED-EA4E-80D4-619F182BC9F3}"/>
                </a:ext>
              </a:extLst>
            </p:cNvPr>
            <p:cNvSpPr txBox="1"/>
            <p:nvPr/>
          </p:nvSpPr>
          <p:spPr>
            <a:xfrm>
              <a:off x="5838124" y="1377696"/>
              <a:ext cx="217386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e.g., binary classification,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     multiclass classification,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     regression…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389CA1-CE27-844D-9291-6FB2C9EC917A}"/>
              </a:ext>
            </a:extLst>
          </p:cNvPr>
          <p:cNvGrpSpPr/>
          <p:nvPr/>
        </p:nvGrpSpPr>
        <p:grpSpPr>
          <a:xfrm>
            <a:off x="54023" y="2045699"/>
            <a:ext cx="3384966" cy="1803548"/>
            <a:chOff x="54023" y="2045699"/>
            <a:chExt cx="3384966" cy="18035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7F3167A-7DAE-6646-9FB1-FD558463B837}"/>
                </a:ext>
              </a:extLst>
            </p:cNvPr>
            <p:cNvGrpSpPr/>
            <p:nvPr/>
          </p:nvGrpSpPr>
          <p:grpSpPr>
            <a:xfrm>
              <a:off x="710825" y="2762868"/>
              <a:ext cx="2680860" cy="1086379"/>
              <a:chOff x="5937504" y="1374359"/>
              <a:chExt cx="2680860" cy="1086379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A2ECAD2-63C5-974C-AFE9-5001EC632B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12608" y="1374359"/>
                <a:ext cx="705756" cy="108637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83515D-591E-9742-909D-1A98D265C1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7504" y="1377696"/>
                <a:ext cx="1975104" cy="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B71B014-4876-2C45-846E-75B89B1813DA}"/>
                </a:ext>
              </a:extLst>
            </p:cNvPr>
            <p:cNvSpPr txBox="1"/>
            <p:nvPr/>
          </p:nvSpPr>
          <p:spPr>
            <a:xfrm>
              <a:off x="54023" y="2045699"/>
              <a:ext cx="338496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       Use what to predict?</a:t>
              </a:r>
            </a:p>
            <a:p>
              <a:r>
                <a:rPr lang="en-US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(accuracy and inference overhead)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023C3F-285F-EF48-B4DA-CD6C90FF9402}"/>
                </a:ext>
              </a:extLst>
            </p:cNvPr>
            <p:cNvSpPr txBox="1"/>
            <p:nvPr/>
          </p:nvSpPr>
          <p:spPr>
            <a:xfrm>
              <a:off x="460292" y="2759184"/>
              <a:ext cx="203619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e.g., individual I/O offsets,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     I/O queue lengths,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     history latencies…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0731F5-9810-E342-A2A6-FD38A01F3F83}"/>
              </a:ext>
            </a:extLst>
          </p:cNvPr>
          <p:cNvGrpSpPr/>
          <p:nvPr/>
        </p:nvGrpSpPr>
        <p:grpSpPr>
          <a:xfrm>
            <a:off x="5806272" y="2626126"/>
            <a:ext cx="3234283" cy="1223121"/>
            <a:chOff x="5806272" y="2626126"/>
            <a:chExt cx="3234283" cy="12231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3F8C21-B5C4-8543-BDBB-714D1EA5DC70}"/>
                </a:ext>
              </a:extLst>
            </p:cNvPr>
            <p:cNvGrpSpPr/>
            <p:nvPr/>
          </p:nvGrpSpPr>
          <p:grpSpPr>
            <a:xfrm>
              <a:off x="5896321" y="3002286"/>
              <a:ext cx="2559860" cy="846961"/>
              <a:chOff x="5559552" y="1377696"/>
              <a:chExt cx="2353056" cy="52785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47282A5-6469-BA46-9387-02C0EFF925F7}"/>
                  </a:ext>
                </a:extLst>
              </p:cNvPr>
              <p:cNvCxnSpPr/>
              <p:nvPr/>
            </p:nvCxnSpPr>
            <p:spPr>
              <a:xfrm flipV="1">
                <a:off x="5559552" y="1377696"/>
                <a:ext cx="377952" cy="52785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683F5DC-4E9A-6246-A832-3C547C20FE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7504" y="1377696"/>
                <a:ext cx="1975104" cy="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E8F259-5FE2-DE4C-B9B4-C6E795FF1AA0}"/>
                </a:ext>
              </a:extLst>
            </p:cNvPr>
            <p:cNvSpPr txBox="1"/>
            <p:nvPr/>
          </p:nvSpPr>
          <p:spPr>
            <a:xfrm>
              <a:off x="5806272" y="2626126"/>
              <a:ext cx="3234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How to minimize the impact?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BB5E0E7-CA0F-4649-AE2B-929EF18B326D}"/>
                </a:ext>
              </a:extLst>
            </p:cNvPr>
            <p:cNvSpPr txBox="1"/>
            <p:nvPr/>
          </p:nvSpPr>
          <p:spPr>
            <a:xfrm>
              <a:off x="6478426" y="2982004"/>
              <a:ext cx="14655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e.g., false submits,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     false revokes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55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6CC251-EFB7-2F47-A39C-5C7DA04CC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A7B59-BEA8-7C47-9654-BB4F3F658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2120D-8389-3F40-9BEA-3CF956205A54}"/>
              </a:ext>
            </a:extLst>
          </p:cNvPr>
          <p:cNvSpPr txBox="1"/>
          <p:nvPr/>
        </p:nvSpPr>
        <p:spPr>
          <a:xfrm>
            <a:off x="462360" y="674225"/>
            <a:ext cx="813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Output labeling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F7FD3-CDEA-7946-8E92-7E8C5928D8FD}"/>
              </a:ext>
            </a:extLst>
          </p:cNvPr>
          <p:cNvSpPr txBox="1"/>
          <p:nvPr/>
        </p:nvSpPr>
        <p:spPr>
          <a:xfrm>
            <a:off x="580765" y="1417118"/>
            <a:ext cx="26072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 </a:t>
            </a:r>
            <a:r>
              <a:rPr lang="en-US" sz="24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Ideal</a:t>
            </a:r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labels:</a:t>
            </a:r>
          </a:p>
          <a:p>
            <a:endParaRPr lang="en-US" sz="24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Exact latency value (e.g. 120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, 80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..)</a:t>
            </a:r>
          </a:p>
          <a:p>
            <a:endParaRPr lang="en-US" sz="24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Latency ranges</a:t>
            </a:r>
          </a:p>
          <a:p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(e.g., 100-200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,     </a:t>
            </a:r>
          </a:p>
          <a:p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    200-400</a:t>
            </a:r>
            <a:r>
              <a:rPr lang="el-G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E4CD84-AEED-0945-9F76-89F2A3B72D69}"/>
              </a:ext>
            </a:extLst>
          </p:cNvPr>
          <p:cNvGrpSpPr/>
          <p:nvPr/>
        </p:nvGrpSpPr>
        <p:grpSpPr>
          <a:xfrm>
            <a:off x="3007606" y="2580236"/>
            <a:ext cx="2349585" cy="400110"/>
            <a:chOff x="673322" y="2720070"/>
            <a:chExt cx="2349585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4B289A-1A4F-B841-A85B-59E24E17588E}"/>
                </a:ext>
              </a:extLst>
            </p:cNvPr>
            <p:cNvSpPr txBox="1"/>
            <p:nvPr/>
          </p:nvSpPr>
          <p:spPr>
            <a:xfrm>
              <a:off x="1002900" y="2720070"/>
              <a:ext cx="20200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Flexible </a:t>
              </a:r>
            </a:p>
          </p:txBody>
        </p:sp>
        <p:sp>
          <p:nvSpPr>
            <p:cNvPr id="16" name="Plus 15">
              <a:extLst>
                <a:ext uri="{FF2B5EF4-FFF2-40B4-BE49-F238E27FC236}">
                  <a16:creationId xmlns:a16="http://schemas.microsoft.com/office/drawing/2014/main" id="{99FADF87-734F-3246-A178-BE6BF821E4B2}"/>
                </a:ext>
              </a:extLst>
            </p:cNvPr>
            <p:cNvSpPr/>
            <p:nvPr/>
          </p:nvSpPr>
          <p:spPr>
            <a:xfrm>
              <a:off x="673322" y="2754307"/>
              <a:ext cx="320040" cy="320040"/>
            </a:xfrm>
            <a:prstGeom prst="mathPlus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EDF10D-5D7E-D94E-A65C-95EC828D22CC}"/>
              </a:ext>
            </a:extLst>
          </p:cNvPr>
          <p:cNvGrpSpPr/>
          <p:nvPr/>
        </p:nvGrpSpPr>
        <p:grpSpPr>
          <a:xfrm>
            <a:off x="2990333" y="3081520"/>
            <a:ext cx="4196833" cy="707886"/>
            <a:chOff x="662761" y="3120180"/>
            <a:chExt cx="4196833" cy="7078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14D78E-F3CE-C94B-A6C4-906C088FFA4D}"/>
                </a:ext>
              </a:extLst>
            </p:cNvPr>
            <p:cNvSpPr txBox="1"/>
            <p:nvPr/>
          </p:nvSpPr>
          <p:spPr>
            <a:xfrm>
              <a:off x="1002899" y="3120180"/>
              <a:ext cx="3856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Difficult to achieve </a:t>
              </a:r>
            </a:p>
            <a:p>
              <a:r>
                <a:rPr lang="en-US" sz="20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decent accuracy</a:t>
              </a:r>
            </a:p>
          </p:txBody>
        </p:sp>
        <p:sp>
          <p:nvSpPr>
            <p:cNvPr id="19" name="Minus 18">
              <a:extLst>
                <a:ext uri="{FF2B5EF4-FFF2-40B4-BE49-F238E27FC236}">
                  <a16:creationId xmlns:a16="http://schemas.microsoft.com/office/drawing/2014/main" id="{C168B961-60FC-3B4B-B157-E2A1C2871276}"/>
                </a:ext>
              </a:extLst>
            </p:cNvPr>
            <p:cNvSpPr/>
            <p:nvPr/>
          </p:nvSpPr>
          <p:spPr>
            <a:xfrm>
              <a:off x="662761" y="3153769"/>
              <a:ext cx="320040" cy="357187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9DA5E2-F8F1-114E-BB24-AFC50D5FEF99}"/>
              </a:ext>
            </a:extLst>
          </p:cNvPr>
          <p:cNvGrpSpPr/>
          <p:nvPr/>
        </p:nvGrpSpPr>
        <p:grpSpPr>
          <a:xfrm>
            <a:off x="2777822" y="2934514"/>
            <a:ext cx="3698584" cy="922191"/>
            <a:chOff x="2777822" y="2934514"/>
            <a:chExt cx="3698584" cy="9221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CF210EF-6DA9-904B-B55B-B4863E534083}"/>
                </a:ext>
              </a:extLst>
            </p:cNvPr>
            <p:cNvGrpSpPr/>
            <p:nvPr/>
          </p:nvGrpSpPr>
          <p:grpSpPr>
            <a:xfrm>
              <a:off x="2777822" y="2934514"/>
              <a:ext cx="3370197" cy="922191"/>
              <a:chOff x="4869808" y="956988"/>
              <a:chExt cx="3097923" cy="574743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CDDE5A9-9838-9843-8AA0-D96C8B6394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0853" y="956988"/>
                <a:ext cx="176878" cy="5747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42CE88B-C864-B142-A8D2-00658233DD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69808" y="1531729"/>
                <a:ext cx="2921382" cy="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7487D1F-3A4F-5140-8EEC-BBC0AB980875}"/>
                </a:ext>
              </a:extLst>
            </p:cNvPr>
            <p:cNvCxnSpPr>
              <a:cxnSpLocks/>
            </p:cNvCxnSpPr>
            <p:nvPr/>
          </p:nvCxnSpPr>
          <p:spPr>
            <a:xfrm>
              <a:off x="6142774" y="2934778"/>
              <a:ext cx="33363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3C9E154-EAB6-EB45-9652-CB59674BE67B}"/>
              </a:ext>
            </a:extLst>
          </p:cNvPr>
          <p:cNvSpPr txBox="1"/>
          <p:nvPr/>
        </p:nvSpPr>
        <p:spPr>
          <a:xfrm>
            <a:off x="6520610" y="2164062"/>
            <a:ext cx="1491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50-100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100-200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200-400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…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46974CE-7196-DA49-9CE3-9FC9B3DDA4A0}"/>
              </a:ext>
            </a:extLst>
          </p:cNvPr>
          <p:cNvGrpSpPr/>
          <p:nvPr/>
        </p:nvGrpSpPr>
        <p:grpSpPr>
          <a:xfrm>
            <a:off x="7795289" y="3273441"/>
            <a:ext cx="937895" cy="369332"/>
            <a:chOff x="7795289" y="3273441"/>
            <a:chExt cx="937895" cy="36933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5D84FF5-06E0-0C44-872A-B6A0CBD372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5289" y="3623805"/>
              <a:ext cx="937895" cy="0"/>
            </a:xfrm>
            <a:prstGeom prst="straightConnector1">
              <a:avLst/>
            </a:prstGeom>
            <a:ln w="38100">
              <a:solidFill>
                <a:srgbClr val="0099FF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BC93323-FA5E-B540-BFED-D34B5B32874C}"/>
                </a:ext>
              </a:extLst>
            </p:cNvPr>
            <p:cNvSpPr txBox="1"/>
            <p:nvPr/>
          </p:nvSpPr>
          <p:spPr>
            <a:xfrm>
              <a:off x="7813565" y="3273441"/>
              <a:ext cx="9013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99FF"/>
                  </a:solidFill>
                  <a:latin typeface="Gill Sans" charset="0"/>
                  <a:ea typeface="Gill Sans" charset="0"/>
                  <a:cs typeface="Gill Sans" charset="0"/>
                </a:rPr>
                <a:t>Truth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E314D97-12A0-0E43-BA8A-3DB53B718D2B}"/>
              </a:ext>
            </a:extLst>
          </p:cNvPr>
          <p:cNvGrpSpPr/>
          <p:nvPr/>
        </p:nvGrpSpPr>
        <p:grpSpPr>
          <a:xfrm>
            <a:off x="7653251" y="2615289"/>
            <a:ext cx="1491736" cy="646331"/>
            <a:chOff x="7653251" y="2615289"/>
            <a:chExt cx="1491736" cy="64633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B4EAEA-1CBB-0A47-90DC-DE7F3A88F53E}"/>
                </a:ext>
              </a:extLst>
            </p:cNvPr>
            <p:cNvSpPr txBox="1"/>
            <p:nvPr/>
          </p:nvSpPr>
          <p:spPr>
            <a:xfrm>
              <a:off x="7653251" y="2615289"/>
              <a:ext cx="1491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     Mis-Prediction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2FB9388-E6B5-0440-BEA4-6E4F95AC2A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3565" y="2927337"/>
              <a:ext cx="93789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0A54F23-B670-A844-BAD8-37BA200300E3}"/>
              </a:ext>
            </a:extLst>
          </p:cNvPr>
          <p:cNvGrpSpPr/>
          <p:nvPr/>
        </p:nvGrpSpPr>
        <p:grpSpPr>
          <a:xfrm>
            <a:off x="5357191" y="1396828"/>
            <a:ext cx="3664295" cy="1237992"/>
            <a:chOff x="5357191" y="1396828"/>
            <a:chExt cx="3664295" cy="1237992"/>
          </a:xfrm>
        </p:grpSpPr>
        <p:sp>
          <p:nvSpPr>
            <p:cNvPr id="44" name="Rounded Rectangular Callout 43">
              <a:extLst>
                <a:ext uri="{FF2B5EF4-FFF2-40B4-BE49-F238E27FC236}">
                  <a16:creationId xmlns:a16="http://schemas.microsoft.com/office/drawing/2014/main" id="{46DE68C3-584E-AF43-B957-537BD4C66D58}"/>
                </a:ext>
              </a:extLst>
            </p:cNvPr>
            <p:cNvSpPr/>
            <p:nvPr/>
          </p:nvSpPr>
          <p:spPr>
            <a:xfrm>
              <a:off x="5357191" y="1396828"/>
              <a:ext cx="3259828" cy="523220"/>
            </a:xfrm>
            <a:prstGeom prst="wedgeRoundRectCallout">
              <a:avLst>
                <a:gd name="adj1" fmla="val 40361"/>
                <a:gd name="adj2" fmla="val 167304"/>
                <a:gd name="adj3" fmla="val 16667"/>
              </a:avLst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Only 60-70% accuracy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7420521-928D-A04A-9349-856FD9DB1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3213" y="1966547"/>
              <a:ext cx="668273" cy="66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71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2FBE0D-3FE6-3B47-85AB-1B1C69CC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524" y="183059"/>
            <a:ext cx="802632" cy="337642"/>
          </a:xfrm>
        </p:spPr>
        <p:txBody>
          <a:bodyPr/>
          <a:lstStyle/>
          <a:p>
            <a:fld id="{38237106-F2ED-405E-BC33-CC3CF426205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7E769-E28A-B448-A8DF-DFF4C2F50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62EF2-6A75-CD41-B165-183899A3BC9C}"/>
              </a:ext>
            </a:extLst>
          </p:cNvPr>
          <p:cNvSpPr txBox="1"/>
          <p:nvPr/>
        </p:nvSpPr>
        <p:spPr>
          <a:xfrm>
            <a:off x="462360" y="674225"/>
            <a:ext cx="813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Output labeling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A090C07-080B-874B-8A59-ADA9FB21450A}"/>
              </a:ext>
            </a:extLst>
          </p:cNvPr>
          <p:cNvSpPr/>
          <p:nvPr/>
        </p:nvSpPr>
        <p:spPr>
          <a:xfrm>
            <a:off x="462360" y="1553045"/>
            <a:ext cx="1832148" cy="856870"/>
          </a:xfrm>
          <a:prstGeom prst="wedgeRoundRectCallout">
            <a:avLst>
              <a:gd name="adj1" fmla="val -66690"/>
              <a:gd name="adj2" fmla="val 54404"/>
              <a:gd name="adj3" fmla="val 16667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Precise </a:t>
            </a:r>
            <a:r>
              <a:rPr lang="en-US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prediction</a:t>
            </a:r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is difficult!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144B98C-E0D7-4340-ACEB-E570DDA30248}"/>
              </a:ext>
            </a:extLst>
          </p:cNvPr>
          <p:cNvSpPr/>
          <p:nvPr/>
        </p:nvSpPr>
        <p:spPr>
          <a:xfrm>
            <a:off x="316587" y="2966142"/>
            <a:ext cx="2453118" cy="856870"/>
          </a:xfrm>
          <a:prstGeom prst="roundRect">
            <a:avLst/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Simpler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and </a:t>
            </a: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helpful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alternatives?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EF0158-2F78-E540-B4E3-06ED093C7734}"/>
              </a:ext>
            </a:extLst>
          </p:cNvPr>
          <p:cNvGrpSpPr/>
          <p:nvPr/>
        </p:nvGrpSpPr>
        <p:grpSpPr>
          <a:xfrm>
            <a:off x="4229990" y="886896"/>
            <a:ext cx="5565409" cy="4310112"/>
            <a:chOff x="4956816" y="620196"/>
            <a:chExt cx="5565409" cy="431011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CF0667E-1CC9-AB42-A5CC-D9906F43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816" y="620196"/>
              <a:ext cx="3841634" cy="4310112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E36002E-9F79-2F44-AE70-3B55B4BAFFAD}"/>
                </a:ext>
              </a:extLst>
            </p:cNvPr>
            <p:cNvGrpSpPr/>
            <p:nvPr/>
          </p:nvGrpSpPr>
          <p:grpSpPr>
            <a:xfrm>
              <a:off x="6171329" y="1372187"/>
              <a:ext cx="4350896" cy="2588234"/>
              <a:chOff x="6171329" y="1372187"/>
              <a:chExt cx="4350896" cy="2588234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F3B9E1C-2240-9949-BEE7-CC64A8C19FED}"/>
                  </a:ext>
                </a:extLst>
              </p:cNvPr>
              <p:cNvSpPr/>
              <p:nvPr/>
            </p:nvSpPr>
            <p:spPr>
              <a:xfrm>
                <a:off x="6171329" y="3304421"/>
                <a:ext cx="119493" cy="656000"/>
              </a:xfrm>
              <a:custGeom>
                <a:avLst/>
                <a:gdLst>
                  <a:gd name="connsiteX0" fmla="*/ 114300 w 114300"/>
                  <a:gd name="connsiteY0" fmla="*/ 0 h 1104900"/>
                  <a:gd name="connsiteX1" fmla="*/ 88900 w 114300"/>
                  <a:gd name="connsiteY1" fmla="*/ 666750 h 1104900"/>
                  <a:gd name="connsiteX2" fmla="*/ 0 w 114300"/>
                  <a:gd name="connsiteY2" fmla="*/ 110490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1104900">
                    <a:moveTo>
                      <a:pt x="114300" y="0"/>
                    </a:moveTo>
                    <a:cubicBezTo>
                      <a:pt x="111125" y="241300"/>
                      <a:pt x="107950" y="482600"/>
                      <a:pt x="88900" y="666750"/>
                    </a:cubicBezTo>
                    <a:cubicBezTo>
                      <a:pt x="69850" y="850900"/>
                      <a:pt x="0" y="1104900"/>
                      <a:pt x="0" y="1104900"/>
                    </a:cubicBezTo>
                  </a:path>
                </a:pathLst>
              </a:cu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5025FA5-C6CD-6D4D-8379-8941D53489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0610" y="1487440"/>
                <a:ext cx="372" cy="1965981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D6557124-8787-CC47-9C6D-BFF59BFAAC4C}"/>
                  </a:ext>
                </a:extLst>
              </p:cNvPr>
              <p:cNvSpPr/>
              <p:nvPr/>
            </p:nvSpPr>
            <p:spPr>
              <a:xfrm flipH="1">
                <a:off x="6304072" y="1372187"/>
                <a:ext cx="4218153" cy="304989"/>
              </a:xfrm>
              <a:prstGeom prst="arc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C2092EA-ABDC-6941-9FDD-60217E7341E7}"/>
              </a:ext>
            </a:extLst>
          </p:cNvPr>
          <p:cNvGrpSpPr/>
          <p:nvPr/>
        </p:nvGrpSpPr>
        <p:grpSpPr>
          <a:xfrm>
            <a:off x="2678563" y="139260"/>
            <a:ext cx="2373214" cy="4626480"/>
            <a:chOff x="2678563" y="139260"/>
            <a:chExt cx="2373214" cy="462648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7F5E03-1676-4B42-B4BE-8699372E18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9705" y="674792"/>
              <a:ext cx="2121970" cy="2157759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C2B354-17B9-A445-B9B8-27AD0518DCF1}"/>
                </a:ext>
              </a:extLst>
            </p:cNvPr>
            <p:cNvCxnSpPr>
              <a:cxnSpLocks/>
            </p:cNvCxnSpPr>
            <p:nvPr/>
          </p:nvCxnSpPr>
          <p:spPr>
            <a:xfrm>
              <a:off x="2678563" y="3908870"/>
              <a:ext cx="2373214" cy="856870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605AF4D-9FCF-AA44-BF17-79F5C4A3A816}"/>
                </a:ext>
              </a:extLst>
            </p:cNvPr>
            <p:cNvSpPr txBox="1"/>
            <p:nvPr/>
          </p:nvSpPr>
          <p:spPr>
            <a:xfrm rot="18872732">
              <a:off x="2317437" y="1360571"/>
              <a:ext cx="3088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Latency distribution</a:t>
              </a:r>
            </a:p>
            <a:p>
              <a:r>
                <a:rPr lang="en-US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          Pareto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A3CEB83-D2D7-EB48-BC38-BC1DCD740B0A}"/>
              </a:ext>
            </a:extLst>
          </p:cNvPr>
          <p:cNvGrpSpPr/>
          <p:nvPr/>
        </p:nvGrpSpPr>
        <p:grpSpPr>
          <a:xfrm>
            <a:off x="3408469" y="1752039"/>
            <a:ext cx="2241472" cy="2460556"/>
            <a:chOff x="3408469" y="1510739"/>
            <a:chExt cx="2241472" cy="24605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517D95-BA68-C64D-A4FB-59289CF183B0}"/>
                </a:ext>
              </a:extLst>
            </p:cNvPr>
            <p:cNvSpPr/>
            <p:nvPr/>
          </p:nvSpPr>
          <p:spPr>
            <a:xfrm>
              <a:off x="5292728" y="1510739"/>
              <a:ext cx="357213" cy="2460556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336549-15CB-644A-9BB6-9CC549996B3D}"/>
                </a:ext>
              </a:extLst>
            </p:cNvPr>
            <p:cNvSpPr txBox="1"/>
            <p:nvPr/>
          </p:nvSpPr>
          <p:spPr>
            <a:xfrm>
              <a:off x="3408469" y="2976989"/>
              <a:ext cx="1483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&lt; p95: Stable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8DF18E1-2735-0B4E-9F9E-4D287639FD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7430" y="2815080"/>
              <a:ext cx="538894" cy="269742"/>
            </a:xfrm>
            <a:prstGeom prst="line">
              <a:avLst/>
            </a:prstGeom>
            <a:ln w="254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BB636A2-B203-9348-B2BC-2872DCD51E0B}"/>
              </a:ext>
            </a:extLst>
          </p:cNvPr>
          <p:cNvGrpSpPr/>
          <p:nvPr/>
        </p:nvGrpSpPr>
        <p:grpSpPr>
          <a:xfrm>
            <a:off x="5506503" y="1553343"/>
            <a:ext cx="3057520" cy="570129"/>
            <a:chOff x="5506503" y="1286643"/>
            <a:chExt cx="3057520" cy="57012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6482592-22D4-F245-9C3E-129155B6678F}"/>
                </a:ext>
              </a:extLst>
            </p:cNvPr>
            <p:cNvSpPr/>
            <p:nvPr/>
          </p:nvSpPr>
          <p:spPr>
            <a:xfrm>
              <a:off x="5506503" y="1286643"/>
              <a:ext cx="2238359" cy="22399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3CE778-5CBF-004D-9B73-70A0B395CBD8}"/>
                </a:ext>
              </a:extLst>
            </p:cNvPr>
            <p:cNvSpPr txBox="1"/>
            <p:nvPr/>
          </p:nvSpPr>
          <p:spPr>
            <a:xfrm>
              <a:off x="6057354" y="1487440"/>
              <a:ext cx="2506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&gt; p95: Tail! 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FAB6189-B0A9-6D47-B889-F003E590098A}"/>
              </a:ext>
            </a:extLst>
          </p:cNvPr>
          <p:cNvSpPr txBox="1"/>
          <p:nvPr/>
        </p:nvSpPr>
        <p:spPr>
          <a:xfrm>
            <a:off x="6724960" y="3239627"/>
            <a:ext cx="1747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LinnOS</a:t>
            </a:r>
            <a:r>
              <a:rPr lang="en-US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binary classification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8DECE8C-6846-7349-BB02-EBC17170C049}"/>
              </a:ext>
            </a:extLst>
          </p:cNvPr>
          <p:cNvGrpSpPr/>
          <p:nvPr/>
        </p:nvGrpSpPr>
        <p:grpSpPr>
          <a:xfrm>
            <a:off x="6781691" y="2034180"/>
            <a:ext cx="591596" cy="1087413"/>
            <a:chOff x="6781691" y="1767480"/>
            <a:chExt cx="591596" cy="1087413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D90FBE4-85DC-BA4B-BB32-E0B0DC585B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1691" y="1972025"/>
              <a:ext cx="404553" cy="8040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7034BE-D40E-D54E-B321-70E13AE1DAB7}"/>
                </a:ext>
              </a:extLst>
            </p:cNvPr>
            <p:cNvSpPr txBox="1"/>
            <p:nvPr/>
          </p:nvSpPr>
          <p:spPr>
            <a:xfrm rot="3600685">
              <a:off x="6644914" y="2126521"/>
              <a:ext cx="1087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Revoke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70FFA62-FDD7-9941-8EA3-44A24EFB4CCB}"/>
              </a:ext>
            </a:extLst>
          </p:cNvPr>
          <p:cNvGrpSpPr/>
          <p:nvPr/>
        </p:nvGrpSpPr>
        <p:grpSpPr>
          <a:xfrm>
            <a:off x="5623818" y="3175037"/>
            <a:ext cx="1087413" cy="593640"/>
            <a:chOff x="5623818" y="2908337"/>
            <a:chExt cx="1087413" cy="59364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46A01F9-4DE8-994A-91F1-58C23A2B1769}"/>
                </a:ext>
              </a:extLst>
            </p:cNvPr>
            <p:cNvCxnSpPr>
              <a:cxnSpLocks/>
            </p:cNvCxnSpPr>
            <p:nvPr/>
          </p:nvCxnSpPr>
          <p:spPr>
            <a:xfrm>
              <a:off x="5791479" y="2908337"/>
              <a:ext cx="827974" cy="444194"/>
            </a:xfrm>
            <a:prstGeom prst="line">
              <a:avLst/>
            </a:prstGeom>
            <a:ln w="254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4A9E97-FEEE-D94C-B05B-CA86D72147E8}"/>
                </a:ext>
              </a:extLst>
            </p:cNvPr>
            <p:cNvSpPr txBox="1"/>
            <p:nvPr/>
          </p:nvSpPr>
          <p:spPr>
            <a:xfrm rot="1626406">
              <a:off x="5623818" y="3132645"/>
              <a:ext cx="1087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Submit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392D806-A9EE-4F47-BD7A-1C41661D4F08}"/>
              </a:ext>
            </a:extLst>
          </p:cNvPr>
          <p:cNvGrpSpPr/>
          <p:nvPr/>
        </p:nvGrpSpPr>
        <p:grpSpPr>
          <a:xfrm>
            <a:off x="5411475" y="1625688"/>
            <a:ext cx="1248563" cy="2203674"/>
            <a:chOff x="5411475" y="1358988"/>
            <a:chExt cx="1248563" cy="2203674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07ECFAE-FBB9-5340-A254-70FEEEAB2396}"/>
                </a:ext>
              </a:extLst>
            </p:cNvPr>
            <p:cNvSpPr/>
            <p:nvPr/>
          </p:nvSpPr>
          <p:spPr>
            <a:xfrm>
              <a:off x="5411475" y="1363271"/>
              <a:ext cx="342087" cy="35639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7E6D3E6-6369-8746-9A58-4DB6DFED4E4A}"/>
                </a:ext>
              </a:extLst>
            </p:cNvPr>
            <p:cNvCxnSpPr/>
            <p:nvPr/>
          </p:nvCxnSpPr>
          <p:spPr>
            <a:xfrm>
              <a:off x="5720684" y="1672106"/>
              <a:ext cx="939354" cy="127784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034A4A9-FE5F-6543-8EE2-ABCFD5F54005}"/>
                </a:ext>
              </a:extLst>
            </p:cNvPr>
            <p:cNvSpPr txBox="1"/>
            <p:nvPr/>
          </p:nvSpPr>
          <p:spPr>
            <a:xfrm rot="3146601">
              <a:off x="5211898" y="2364152"/>
              <a:ext cx="2058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Inflection algorithm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A83E1CD-1D92-6243-9AC8-1D9F06D2F49F}"/>
                </a:ext>
              </a:extLst>
            </p:cNvPr>
            <p:cNvSpPr txBox="1"/>
            <p:nvPr/>
          </p:nvSpPr>
          <p:spPr>
            <a:xfrm rot="3146601">
              <a:off x="5393041" y="2218944"/>
              <a:ext cx="2058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Auto fast/slow split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CCE5524-46F3-EA42-AAD5-2ADF95E2FBF3}"/>
              </a:ext>
            </a:extLst>
          </p:cNvPr>
          <p:cNvGrpSpPr/>
          <p:nvPr/>
        </p:nvGrpSpPr>
        <p:grpSpPr>
          <a:xfrm>
            <a:off x="7961639" y="2828302"/>
            <a:ext cx="1022075" cy="965237"/>
            <a:chOff x="7961639" y="2561602"/>
            <a:chExt cx="1022075" cy="96523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D70E863-2E4C-934B-AD9F-91CF9154A3C0}"/>
                </a:ext>
              </a:extLst>
            </p:cNvPr>
            <p:cNvSpPr txBox="1"/>
            <p:nvPr/>
          </p:nvSpPr>
          <p:spPr>
            <a:xfrm>
              <a:off x="7961639" y="2561602"/>
              <a:ext cx="1022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  Great </a:t>
              </a:r>
            </a:p>
            <a:p>
              <a:r>
                <a:rPr lang="en-US" sz="14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accuracy!</a:t>
              </a:r>
            </a:p>
          </p:txBody>
        </p:sp>
        <p:pic>
          <p:nvPicPr>
            <p:cNvPr id="76" name="Picture 75" descr="blue-smiley-face-hi.png">
              <a:extLst>
                <a:ext uri="{FF2B5EF4-FFF2-40B4-BE49-F238E27FC236}">
                  <a16:creationId xmlns:a16="http://schemas.microsoft.com/office/drawing/2014/main" id="{D18B3A33-72D0-9242-A541-058FFBCD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3162" y="3107782"/>
              <a:ext cx="418352" cy="419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76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191B0-F2C4-2D4E-8437-3E13D4A66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7D490-955B-3745-A61C-2BA01380B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83194-A96E-4248-9828-F6723F683DCD}"/>
              </a:ext>
            </a:extLst>
          </p:cNvPr>
          <p:cNvSpPr txBox="1"/>
          <p:nvPr/>
        </p:nvSpPr>
        <p:spPr>
          <a:xfrm>
            <a:off x="462360" y="674225"/>
            <a:ext cx="813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Input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A96F3-9C35-814A-BE07-5DE6C34F8616}"/>
              </a:ext>
            </a:extLst>
          </p:cNvPr>
          <p:cNvSpPr txBox="1"/>
          <p:nvPr/>
        </p:nvSpPr>
        <p:spPr>
          <a:xfrm>
            <a:off x="326121" y="1417118"/>
            <a:ext cx="3586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   </a:t>
            </a:r>
            <a:r>
              <a:rPr lang="en-US" sz="24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Ideal</a:t>
            </a:r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features:</a:t>
            </a:r>
          </a:p>
          <a:p>
            <a:endParaRPr lang="en-US" sz="24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Addresses of related I/</a:t>
            </a:r>
            <a:r>
              <a:rPr lang="en-US" sz="2400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Os</a:t>
            </a:r>
            <a:endParaRPr lang="en-US" sz="24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6D33F-F142-C84C-B3FA-A564650A7801}"/>
              </a:ext>
            </a:extLst>
          </p:cNvPr>
          <p:cNvSpPr txBox="1"/>
          <p:nvPr/>
        </p:nvSpPr>
        <p:spPr>
          <a:xfrm>
            <a:off x="929935" y="2476739"/>
            <a:ext cx="190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(finest granularity)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A53A96F5-E83D-1E40-847B-FCAD478907FA}"/>
              </a:ext>
            </a:extLst>
          </p:cNvPr>
          <p:cNvSpPr/>
          <p:nvPr/>
        </p:nvSpPr>
        <p:spPr>
          <a:xfrm>
            <a:off x="580764" y="3067681"/>
            <a:ext cx="2730276" cy="609387"/>
          </a:xfrm>
          <a:prstGeom prst="wedgeRoundRectCallout">
            <a:avLst>
              <a:gd name="adj1" fmla="val 2902"/>
              <a:gd name="adj2" fmla="val -85482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Directly indicate the resource contention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606443-9A2A-0348-A2E1-6D9A3A2866FF}"/>
              </a:ext>
            </a:extLst>
          </p:cNvPr>
          <p:cNvGrpSpPr/>
          <p:nvPr/>
        </p:nvGrpSpPr>
        <p:grpSpPr>
          <a:xfrm>
            <a:off x="845028" y="3727192"/>
            <a:ext cx="2349585" cy="707886"/>
            <a:chOff x="673322" y="2720070"/>
            <a:chExt cx="2349585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BE26E6-E990-6045-9151-EA8EBFADCF36}"/>
                </a:ext>
              </a:extLst>
            </p:cNvPr>
            <p:cNvSpPr txBox="1"/>
            <p:nvPr/>
          </p:nvSpPr>
          <p:spPr>
            <a:xfrm>
              <a:off x="1002900" y="2720070"/>
              <a:ext cx="2020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High accuracy   </a:t>
              </a:r>
            </a:p>
            <a:p>
              <a:r>
                <a:rPr lang="en-US" sz="20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  (up to 99%) </a:t>
              </a:r>
            </a:p>
          </p:txBody>
        </p:sp>
        <p:sp>
          <p:nvSpPr>
            <p:cNvPr id="12" name="Plus 11">
              <a:extLst>
                <a:ext uri="{FF2B5EF4-FFF2-40B4-BE49-F238E27FC236}">
                  <a16:creationId xmlns:a16="http://schemas.microsoft.com/office/drawing/2014/main" id="{6881A62B-B6DC-7943-9F7F-FEFE433FB23F}"/>
                </a:ext>
              </a:extLst>
            </p:cNvPr>
            <p:cNvSpPr/>
            <p:nvPr/>
          </p:nvSpPr>
          <p:spPr>
            <a:xfrm>
              <a:off x="673322" y="2754307"/>
              <a:ext cx="320040" cy="320040"/>
            </a:xfrm>
            <a:prstGeom prst="mathPlus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72340D-A606-FD4F-A463-A744E778408C}"/>
              </a:ext>
            </a:extLst>
          </p:cNvPr>
          <p:cNvGrpSpPr/>
          <p:nvPr/>
        </p:nvGrpSpPr>
        <p:grpSpPr>
          <a:xfrm>
            <a:off x="3744275" y="2037227"/>
            <a:ext cx="1747393" cy="702874"/>
            <a:chOff x="3646410" y="1553045"/>
            <a:chExt cx="1747393" cy="702874"/>
          </a:xfrm>
        </p:grpSpPr>
        <p:sp>
          <p:nvSpPr>
            <p:cNvPr id="15" name="Minus 14">
              <a:extLst>
                <a:ext uri="{FF2B5EF4-FFF2-40B4-BE49-F238E27FC236}">
                  <a16:creationId xmlns:a16="http://schemas.microsoft.com/office/drawing/2014/main" id="{ABFB2AF5-1A51-A647-BEB5-F74041C778FE}"/>
                </a:ext>
              </a:extLst>
            </p:cNvPr>
            <p:cNvSpPr/>
            <p:nvPr/>
          </p:nvSpPr>
          <p:spPr>
            <a:xfrm>
              <a:off x="3646410" y="1703282"/>
              <a:ext cx="292944" cy="354658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A24ABE-49EC-4047-9CF7-9D79FB1276E3}"/>
                </a:ext>
              </a:extLst>
            </p:cNvPr>
            <p:cNvSpPr txBox="1"/>
            <p:nvPr/>
          </p:nvSpPr>
          <p:spPr>
            <a:xfrm>
              <a:off x="3902598" y="1553045"/>
              <a:ext cx="1491205" cy="702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    High </a:t>
              </a:r>
            </a:p>
            <a:p>
              <a:r>
                <a:rPr lang="en-US" sz="20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overhead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3BA9B3-A1AC-784C-8862-210B8C3A5DE4}"/>
              </a:ext>
            </a:extLst>
          </p:cNvPr>
          <p:cNvGrpSpPr/>
          <p:nvPr/>
        </p:nvGrpSpPr>
        <p:grpSpPr>
          <a:xfrm>
            <a:off x="6309582" y="1637117"/>
            <a:ext cx="2814574" cy="623139"/>
            <a:chOff x="6309582" y="1637117"/>
            <a:chExt cx="2814574" cy="6231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C35E26-BE11-E74E-89C1-9C1E36169C5C}"/>
                </a:ext>
              </a:extLst>
            </p:cNvPr>
            <p:cNvSpPr txBox="1"/>
            <p:nvPr/>
          </p:nvSpPr>
          <p:spPr>
            <a:xfrm>
              <a:off x="6309582" y="1637117"/>
              <a:ext cx="2814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Thousands</a:t>
              </a:r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of features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DA3A38-E30C-0F4A-A866-C4136F60EC83}"/>
                </a:ext>
              </a:extLst>
            </p:cNvPr>
            <p:cNvSpPr txBox="1"/>
            <p:nvPr/>
          </p:nvSpPr>
          <p:spPr>
            <a:xfrm>
              <a:off x="6309582" y="1921702"/>
              <a:ext cx="2760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(addresses in 32-bit binaries)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D6B63F-22CE-E740-9CF6-71A03E108D6D}"/>
              </a:ext>
            </a:extLst>
          </p:cNvPr>
          <p:cNvGrpSpPr/>
          <p:nvPr/>
        </p:nvGrpSpPr>
        <p:grpSpPr>
          <a:xfrm>
            <a:off x="3744275" y="1903698"/>
            <a:ext cx="2376352" cy="922190"/>
            <a:chOff x="2777823" y="2935236"/>
            <a:chExt cx="2376352" cy="92219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9B2E0DE-8ECD-FB43-A3E0-D1FC8CE3E011}"/>
                </a:ext>
              </a:extLst>
            </p:cNvPr>
            <p:cNvGrpSpPr/>
            <p:nvPr/>
          </p:nvGrpSpPr>
          <p:grpSpPr>
            <a:xfrm>
              <a:off x="2777823" y="2935236"/>
              <a:ext cx="2042720" cy="922190"/>
              <a:chOff x="4869808" y="957437"/>
              <a:chExt cx="1877691" cy="57474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42F9395-CB91-4A49-806D-8C7FCBC296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70621" y="957437"/>
                <a:ext cx="176878" cy="5747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DFE7B41-08ED-624A-BBF2-D201CCA513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69808" y="1531730"/>
                <a:ext cx="1700813" cy="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39E2AA-3124-774B-87BE-44E2B285F9BA}"/>
                </a:ext>
              </a:extLst>
            </p:cNvPr>
            <p:cNvCxnSpPr>
              <a:cxnSpLocks/>
            </p:cNvCxnSpPr>
            <p:nvPr/>
          </p:nvCxnSpPr>
          <p:spPr>
            <a:xfrm>
              <a:off x="4820543" y="2939554"/>
              <a:ext cx="33363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9EF7E2F-DE75-994A-9F2A-0EDC96D8D71A}"/>
              </a:ext>
            </a:extLst>
          </p:cNvPr>
          <p:cNvGrpSpPr/>
          <p:nvPr/>
        </p:nvGrpSpPr>
        <p:grpSpPr>
          <a:xfrm>
            <a:off x="5594687" y="2805002"/>
            <a:ext cx="563115" cy="922190"/>
            <a:chOff x="5594687" y="2805002"/>
            <a:chExt cx="563115" cy="92219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F8E281C-D847-D64A-B0F8-A81A2A5F08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4687" y="2805002"/>
              <a:ext cx="235492" cy="9221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80E416-ADD0-214D-8B0D-2FB7B2B54B64}"/>
                </a:ext>
              </a:extLst>
            </p:cNvPr>
            <p:cNvCxnSpPr>
              <a:cxnSpLocks/>
            </p:cNvCxnSpPr>
            <p:nvPr/>
          </p:nvCxnSpPr>
          <p:spPr>
            <a:xfrm>
              <a:off x="5824170" y="3727192"/>
              <a:ext cx="33363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2772882-101E-5D4A-BCB5-111539A7EB2A}"/>
              </a:ext>
            </a:extLst>
          </p:cNvPr>
          <p:cNvSpPr txBox="1"/>
          <p:nvPr/>
        </p:nvSpPr>
        <p:spPr>
          <a:xfrm>
            <a:off x="6061251" y="3343925"/>
            <a:ext cx="3004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  Hundreds of </a:t>
            </a:r>
          </a:p>
          <a:p>
            <a:r>
              <a:rPr lang="en-US" sz="20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  microseconds</a:t>
            </a:r>
          </a:p>
          <a:p>
            <a:r>
              <a:rPr lang="en-US" sz="2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  to infer each I/O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8E5C8F-91AE-5343-AB22-6E2CCAB8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099" y="3532470"/>
            <a:ext cx="668273" cy="668273"/>
          </a:xfrm>
          <a:prstGeom prst="rect">
            <a:avLst/>
          </a:prstGeom>
        </p:spPr>
      </p:pic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2A6D4A53-EB0A-7843-8AED-9457185B00F3}"/>
              </a:ext>
            </a:extLst>
          </p:cNvPr>
          <p:cNvSpPr/>
          <p:nvPr/>
        </p:nvSpPr>
        <p:spPr>
          <a:xfrm>
            <a:off x="6250225" y="2913506"/>
            <a:ext cx="2313010" cy="308349"/>
          </a:xfrm>
          <a:prstGeom prst="wedgeRoundRectCallout">
            <a:avLst>
              <a:gd name="adj1" fmla="val 40361"/>
              <a:gd name="adj2" fmla="val 167304"/>
              <a:gd name="adj3" fmla="val 16667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Unacceptable</a:t>
            </a:r>
          </a:p>
        </p:txBody>
      </p:sp>
    </p:spTree>
    <p:extLst>
      <p:ext uri="{BB962C8B-B14F-4D97-AF65-F5344CB8AC3E}">
        <p14:creationId xmlns:p14="http://schemas.microsoft.com/office/powerpoint/2010/main" val="10308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4D4535F1-3AF6-AF41-8A41-B0CBA55E3BF4}"/>
              </a:ext>
            </a:extLst>
          </p:cNvPr>
          <p:cNvSpPr/>
          <p:nvPr/>
        </p:nvSpPr>
        <p:spPr>
          <a:xfrm>
            <a:off x="3907077" y="1410503"/>
            <a:ext cx="1983044" cy="1083378"/>
          </a:xfrm>
          <a:prstGeom prst="wedgeRoundRectCallout">
            <a:avLst>
              <a:gd name="adj1" fmla="val 2596"/>
              <a:gd name="adj2" fmla="val 74154"/>
              <a:gd name="adj3" fmla="val 16667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Good latency indicator, but how about </a:t>
            </a:r>
            <a:r>
              <a:rPr 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internal disruption</a:t>
            </a:r>
            <a:r>
              <a:rPr lang="en-US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?</a:t>
            </a:r>
            <a:endParaRPr lang="en-US" b="1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10FE7-BB3F-9943-85B9-2F80C4ED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C7D77-7AC0-894A-BB9B-A306B636C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CE069-2327-5B49-A271-E528839B310F}"/>
              </a:ext>
            </a:extLst>
          </p:cNvPr>
          <p:cNvSpPr txBox="1"/>
          <p:nvPr/>
        </p:nvSpPr>
        <p:spPr>
          <a:xfrm>
            <a:off x="462360" y="674225"/>
            <a:ext cx="325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Input features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10EBEA0-E2FA-8141-97F6-97490467C90F}"/>
              </a:ext>
            </a:extLst>
          </p:cNvPr>
          <p:cNvSpPr/>
          <p:nvPr/>
        </p:nvSpPr>
        <p:spPr>
          <a:xfrm>
            <a:off x="462360" y="1553045"/>
            <a:ext cx="2360850" cy="856870"/>
          </a:xfrm>
          <a:prstGeom prst="wedgeRoundRectCallout">
            <a:avLst>
              <a:gd name="adj1" fmla="val -66690"/>
              <a:gd name="adj2" fmla="val 54404"/>
              <a:gd name="adj3" fmla="val 16667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Using</a:t>
            </a:r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finest </a:t>
            </a:r>
            <a:r>
              <a:rPr lang="en-US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features</a:t>
            </a:r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is expensive!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1BC4FDD-1F73-3446-B3FC-BB303FAA4139}"/>
              </a:ext>
            </a:extLst>
          </p:cNvPr>
          <p:cNvSpPr/>
          <p:nvPr/>
        </p:nvSpPr>
        <p:spPr>
          <a:xfrm>
            <a:off x="462360" y="3120770"/>
            <a:ext cx="2269410" cy="856870"/>
          </a:xfrm>
          <a:prstGeom prst="roundRect">
            <a:avLst/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Use features that are</a:t>
            </a:r>
          </a:p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more aggregate</a:t>
            </a:r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C47262-34DF-AF4A-8D50-C4E3E0D187C2}"/>
              </a:ext>
            </a:extLst>
          </p:cNvPr>
          <p:cNvGrpSpPr/>
          <p:nvPr/>
        </p:nvGrpSpPr>
        <p:grpSpPr>
          <a:xfrm>
            <a:off x="2823210" y="117124"/>
            <a:ext cx="1485900" cy="4747365"/>
            <a:chOff x="2823210" y="117124"/>
            <a:chExt cx="1485900" cy="47473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2503570-7A47-0248-A4FA-1F7093EE862E}"/>
                </a:ext>
              </a:extLst>
            </p:cNvPr>
            <p:cNvGrpSpPr/>
            <p:nvPr/>
          </p:nvGrpSpPr>
          <p:grpSpPr>
            <a:xfrm>
              <a:off x="2823210" y="117124"/>
              <a:ext cx="1485900" cy="4747365"/>
              <a:chOff x="2823210" y="117124"/>
              <a:chExt cx="1485900" cy="474736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AB97E01-0011-864C-ABAE-B53BEDE65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3210" y="3977640"/>
                <a:ext cx="1485900" cy="886849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</a:schemeClr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971C1C3-B5D6-2E40-9241-BDAC07DECF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23210" y="800100"/>
                <a:ext cx="1485900" cy="220980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</a:schemeClr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446AA7-E9D0-8545-A40D-7214F2A430CE}"/>
                  </a:ext>
                </a:extLst>
              </p:cNvPr>
              <p:cNvSpPr txBox="1"/>
              <p:nvPr/>
            </p:nvSpPr>
            <p:spPr>
              <a:xfrm rot="18203990">
                <a:off x="1912681" y="1492324"/>
                <a:ext cx="30889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65000"/>
                      </a:schemeClr>
                    </a:solidFill>
                    <a:latin typeface="Gill Sans" charset="0"/>
                    <a:ea typeface="Gill Sans" charset="0"/>
                    <a:cs typeface="Gill Sans" charset="0"/>
                  </a:rPr>
                  <a:t>Queue length and history I/</a:t>
                </a:r>
                <a:r>
                  <a:rPr lang="en-US" sz="1600" dirty="0" err="1">
                    <a:solidFill>
                      <a:schemeClr val="tx1">
                        <a:lumMod val="65000"/>
                      </a:schemeClr>
                    </a:solidFill>
                    <a:latin typeface="Gill Sans" charset="0"/>
                    <a:ea typeface="Gill Sans" charset="0"/>
                    <a:cs typeface="Gill Sans" charset="0"/>
                  </a:rPr>
                  <a:t>Os</a:t>
                </a:r>
                <a:endPara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2E6D62-12F0-424D-A488-2E3264C21DF6}"/>
                </a:ext>
              </a:extLst>
            </p:cNvPr>
            <p:cNvSpPr txBox="1"/>
            <p:nvPr/>
          </p:nvSpPr>
          <p:spPr>
            <a:xfrm rot="1862000">
              <a:off x="2846189" y="4050467"/>
              <a:ext cx="1439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Easier to learn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7F0C87-FA92-AC40-994C-727C6FA00652}"/>
              </a:ext>
            </a:extLst>
          </p:cNvPr>
          <p:cNvSpPr txBox="1"/>
          <p:nvPr/>
        </p:nvSpPr>
        <p:spPr>
          <a:xfrm>
            <a:off x="3489047" y="2593529"/>
            <a:ext cx="837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For each</a:t>
            </a:r>
          </a:p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I/O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E8E81D-5A3F-CF4A-96CF-CD5674C19699}"/>
              </a:ext>
            </a:extLst>
          </p:cNvPr>
          <p:cNvGrpSpPr/>
          <p:nvPr/>
        </p:nvGrpSpPr>
        <p:grpSpPr>
          <a:xfrm>
            <a:off x="4390360" y="2743280"/>
            <a:ext cx="1229790" cy="902812"/>
            <a:chOff x="4861687" y="1623399"/>
            <a:chExt cx="1229790" cy="90281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DE0450-27D3-474E-8FF7-BD5BC6F7DD9E}"/>
                </a:ext>
              </a:extLst>
            </p:cNvPr>
            <p:cNvSpPr txBox="1"/>
            <p:nvPr/>
          </p:nvSpPr>
          <p:spPr>
            <a:xfrm>
              <a:off x="4861687" y="2002991"/>
              <a:ext cx="1229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  Current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queue length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FB791A-C0E5-824C-BED1-EFD1A3B5CC37}"/>
                </a:ext>
              </a:extLst>
            </p:cNvPr>
            <p:cNvSpPr txBox="1"/>
            <p:nvPr/>
          </p:nvSpPr>
          <p:spPr>
            <a:xfrm>
              <a:off x="5155311" y="1623399"/>
              <a:ext cx="920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102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9A86F0-D0E4-EA43-8464-1F75636E056E}"/>
                </a:ext>
              </a:extLst>
            </p:cNvPr>
            <p:cNvCxnSpPr/>
            <p:nvPr/>
          </p:nvCxnSpPr>
          <p:spPr>
            <a:xfrm>
              <a:off x="4905634" y="1992731"/>
              <a:ext cx="10343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593FF3-C8D2-5D49-89A3-7F17B5D62608}"/>
              </a:ext>
            </a:extLst>
          </p:cNvPr>
          <p:cNvGrpSpPr/>
          <p:nvPr/>
        </p:nvGrpSpPr>
        <p:grpSpPr>
          <a:xfrm>
            <a:off x="5549635" y="2753540"/>
            <a:ext cx="1940690" cy="665857"/>
            <a:chOff x="5435335" y="2753540"/>
            <a:chExt cx="1940690" cy="66585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310BE0-8CA0-AF42-812B-215D28C84538}"/>
                </a:ext>
              </a:extLst>
            </p:cNvPr>
            <p:cNvSpPr txBox="1"/>
            <p:nvPr/>
          </p:nvSpPr>
          <p:spPr>
            <a:xfrm>
              <a:off x="6083336" y="2753540"/>
              <a:ext cx="837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010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6324B4-6F75-454F-8406-3539F7297928}"/>
                </a:ext>
              </a:extLst>
            </p:cNvPr>
            <p:cNvSpPr txBox="1"/>
            <p:nvPr/>
          </p:nvSpPr>
          <p:spPr>
            <a:xfrm>
              <a:off x="5435335" y="3111620"/>
              <a:ext cx="1940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Last I/O queue length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1CA0F8A-3F08-5040-A2F5-835DF692F5E3}"/>
                </a:ext>
              </a:extLst>
            </p:cNvPr>
            <p:cNvCxnSpPr>
              <a:cxnSpLocks/>
            </p:cNvCxnSpPr>
            <p:nvPr/>
          </p:nvCxnSpPr>
          <p:spPr>
            <a:xfrm>
              <a:off x="5436109" y="3101360"/>
              <a:ext cx="1600913" cy="102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54D75E-7B58-6440-B16C-A1EC5E87DFD7}"/>
              </a:ext>
            </a:extLst>
          </p:cNvPr>
          <p:cNvGrpSpPr/>
          <p:nvPr/>
        </p:nvGrpSpPr>
        <p:grpSpPr>
          <a:xfrm>
            <a:off x="7334810" y="2762585"/>
            <a:ext cx="1789707" cy="645560"/>
            <a:chOff x="7220510" y="2762585"/>
            <a:chExt cx="1789707" cy="6455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29C10F-3457-0A41-9D70-0099546D8757}"/>
                </a:ext>
              </a:extLst>
            </p:cNvPr>
            <p:cNvSpPr txBox="1"/>
            <p:nvPr/>
          </p:nvSpPr>
          <p:spPr>
            <a:xfrm>
              <a:off x="7220510" y="3100368"/>
              <a:ext cx="1789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Last I/O latency (</a:t>
              </a:r>
              <a:r>
                <a:rPr lang="el-G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s</a:t>
              </a:r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)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26BBE32-5740-2548-B66A-A2766689511B}"/>
                </a:ext>
              </a:extLst>
            </p:cNvPr>
            <p:cNvCxnSpPr>
              <a:cxnSpLocks/>
            </p:cNvCxnSpPr>
            <p:nvPr/>
          </p:nvCxnSpPr>
          <p:spPr>
            <a:xfrm>
              <a:off x="7220510" y="3129802"/>
              <a:ext cx="1600913" cy="102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BD24E7-E0AC-1E46-8FA6-C4C49AFE62B7}"/>
                </a:ext>
              </a:extLst>
            </p:cNvPr>
            <p:cNvSpPr txBox="1"/>
            <p:nvPr/>
          </p:nvSpPr>
          <p:spPr>
            <a:xfrm>
              <a:off x="7660257" y="2762585"/>
              <a:ext cx="837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2184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66E8C26-A806-E94F-9A75-C7B47CAF5D29}"/>
              </a:ext>
            </a:extLst>
          </p:cNvPr>
          <p:cNvGrpSpPr/>
          <p:nvPr/>
        </p:nvGrpSpPr>
        <p:grpSpPr>
          <a:xfrm>
            <a:off x="5890122" y="1742051"/>
            <a:ext cx="3045600" cy="843951"/>
            <a:chOff x="5775822" y="1742051"/>
            <a:chExt cx="3045600" cy="843951"/>
          </a:xfrm>
        </p:grpSpPr>
        <p:sp>
          <p:nvSpPr>
            <p:cNvPr id="35" name="Rounded Rectangular Callout 34">
              <a:extLst>
                <a:ext uri="{FF2B5EF4-FFF2-40B4-BE49-F238E27FC236}">
                  <a16:creationId xmlns:a16="http://schemas.microsoft.com/office/drawing/2014/main" id="{EB22DE04-5033-E04A-BD7E-F8725E8049A9}"/>
                </a:ext>
              </a:extLst>
            </p:cNvPr>
            <p:cNvSpPr/>
            <p:nvPr/>
          </p:nvSpPr>
          <p:spPr>
            <a:xfrm>
              <a:off x="5775822" y="1747338"/>
              <a:ext cx="3045599" cy="838664"/>
            </a:xfrm>
            <a:prstGeom prst="wedgeRoundRectCallout">
              <a:avLst>
                <a:gd name="adj1" fmla="val -25930"/>
                <a:gd name="adj2" fmla="val 84510"/>
                <a:gd name="adj3" fmla="val 1666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endParaRPr>
            </a:p>
          </p:txBody>
        </p:sp>
        <p:sp>
          <p:nvSpPr>
            <p:cNvPr id="31" name="Rounded Rectangular Callout 30">
              <a:extLst>
                <a:ext uri="{FF2B5EF4-FFF2-40B4-BE49-F238E27FC236}">
                  <a16:creationId xmlns:a16="http://schemas.microsoft.com/office/drawing/2014/main" id="{7A03AE26-93C5-BE46-88AE-6CBCD18E41A6}"/>
                </a:ext>
              </a:extLst>
            </p:cNvPr>
            <p:cNvSpPr/>
            <p:nvPr/>
          </p:nvSpPr>
          <p:spPr>
            <a:xfrm>
              <a:off x="5775823" y="1742051"/>
              <a:ext cx="3045599" cy="838664"/>
            </a:xfrm>
            <a:prstGeom prst="wedgeRoundRectCallout">
              <a:avLst>
                <a:gd name="adj1" fmla="val 28819"/>
                <a:gd name="adj2" fmla="val 77027"/>
                <a:gd name="adj3" fmla="val 1666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Low</a:t>
              </a:r>
              <a:r>
                <a:rPr lang="en-US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history </a:t>
              </a:r>
              <a:r>
                <a:rPr lang="en-US" b="1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queue length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+ </a:t>
              </a:r>
              <a:r>
                <a:rPr lang="en-US" b="1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high</a:t>
              </a:r>
              <a:r>
                <a:rPr lang="en-US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history </a:t>
              </a:r>
              <a:r>
                <a:rPr lang="en-US" b="1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latency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= internal </a:t>
              </a:r>
              <a:r>
                <a:rPr lang="en-US" b="1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disruptions</a:t>
              </a:r>
              <a:r>
                <a:rPr lang="en-US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 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33A64E1-7BE7-BC40-B819-25BE450DAA0E}"/>
              </a:ext>
            </a:extLst>
          </p:cNvPr>
          <p:cNvSpPr txBox="1"/>
          <p:nvPr/>
        </p:nvSpPr>
        <p:spPr>
          <a:xfrm>
            <a:off x="8635038" y="2768837"/>
            <a:ext cx="837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039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7BECC9-C950-B34D-A078-12959803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1D652-C7CC-4B41-A5DB-DA9A9A824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5AA3E-3AA7-4141-A96F-9DB4FEAAAC1F}"/>
              </a:ext>
            </a:extLst>
          </p:cNvPr>
          <p:cNvSpPr txBox="1"/>
          <p:nvPr/>
        </p:nvSpPr>
        <p:spPr>
          <a:xfrm>
            <a:off x="462360" y="674225"/>
            <a:ext cx="325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Input features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E3D762-4C76-D24C-8CCC-7121052B797F}"/>
              </a:ext>
            </a:extLst>
          </p:cNvPr>
          <p:cNvSpPr/>
          <p:nvPr/>
        </p:nvSpPr>
        <p:spPr>
          <a:xfrm>
            <a:off x="462360" y="3120770"/>
            <a:ext cx="2269410" cy="856870"/>
          </a:xfrm>
          <a:prstGeom prst="roundRect">
            <a:avLst/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More aggregate</a:t>
            </a:r>
          </a:p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features</a:t>
            </a:r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CDA261-E1D2-6844-854B-976963583222}"/>
              </a:ext>
            </a:extLst>
          </p:cNvPr>
          <p:cNvGrpSpPr/>
          <p:nvPr/>
        </p:nvGrpSpPr>
        <p:grpSpPr>
          <a:xfrm>
            <a:off x="2807835" y="334670"/>
            <a:ext cx="1485900" cy="4815099"/>
            <a:chOff x="2823210" y="49390"/>
            <a:chExt cx="1485900" cy="481509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B04B03-EE01-A24D-89DB-BD2889591948}"/>
                </a:ext>
              </a:extLst>
            </p:cNvPr>
            <p:cNvCxnSpPr>
              <a:cxnSpLocks/>
            </p:cNvCxnSpPr>
            <p:nvPr/>
          </p:nvCxnSpPr>
          <p:spPr>
            <a:xfrm>
              <a:off x="2823210" y="3977640"/>
              <a:ext cx="1485900" cy="886849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A9A9DA-DC26-DA4D-837D-E8DC1B57D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3210" y="800100"/>
              <a:ext cx="1485900" cy="2209800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4E58AC-EF67-4D44-A213-C300074B0BF3}"/>
                </a:ext>
              </a:extLst>
            </p:cNvPr>
            <p:cNvSpPr txBox="1"/>
            <p:nvPr/>
          </p:nvSpPr>
          <p:spPr>
            <a:xfrm rot="18203990">
              <a:off x="2014282" y="1424590"/>
              <a:ext cx="3088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Queue length and history I/</a:t>
              </a:r>
              <a:r>
                <a:rPr lang="en-US" sz="1600" dirty="0" err="1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Os</a:t>
              </a:r>
              <a:endParaRPr lang="en-US" sz="1600" dirty="0">
                <a:solidFill>
                  <a:schemeClr val="tx1">
                    <a:lumMod val="65000"/>
                  </a:schemeClr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44C3D-77B3-D542-B1FE-B9FD75E81293}"/>
              </a:ext>
            </a:extLst>
          </p:cNvPr>
          <p:cNvSpPr txBox="1"/>
          <p:nvPr/>
        </p:nvSpPr>
        <p:spPr>
          <a:xfrm>
            <a:off x="4447452" y="1835649"/>
            <a:ext cx="1254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010, 2184,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1832FE-A484-5349-806E-DCBC5DDF6388}"/>
              </a:ext>
            </a:extLst>
          </p:cNvPr>
          <p:cNvSpPr txBox="1"/>
          <p:nvPr/>
        </p:nvSpPr>
        <p:spPr>
          <a:xfrm>
            <a:off x="5614398" y="1835649"/>
            <a:ext cx="135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056, 0800,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A4D140-7FD1-A447-8E09-A123862ADE1F}"/>
              </a:ext>
            </a:extLst>
          </p:cNvPr>
          <p:cNvSpPr txBox="1"/>
          <p:nvPr/>
        </p:nvSpPr>
        <p:spPr>
          <a:xfrm>
            <a:off x="6736020" y="1835649"/>
            <a:ext cx="135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126, 1600,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86BE9A-646B-3543-A7A4-4A24BF55706D}"/>
              </a:ext>
            </a:extLst>
          </p:cNvPr>
          <p:cNvSpPr txBox="1"/>
          <p:nvPr/>
        </p:nvSpPr>
        <p:spPr>
          <a:xfrm>
            <a:off x="7884478" y="1835649"/>
            <a:ext cx="135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368, 3920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E76009-19BA-7243-8482-CC9750E34338}"/>
              </a:ext>
            </a:extLst>
          </p:cNvPr>
          <p:cNvGrpSpPr/>
          <p:nvPr/>
        </p:nvGrpSpPr>
        <p:grpSpPr>
          <a:xfrm>
            <a:off x="3632712" y="1826862"/>
            <a:ext cx="1229790" cy="949225"/>
            <a:chOff x="3632712" y="1826862"/>
            <a:chExt cx="1229790" cy="9492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5EF2D7-17B4-DE4B-B3C3-5A03B38011AC}"/>
                </a:ext>
              </a:extLst>
            </p:cNvPr>
            <p:cNvSpPr txBox="1"/>
            <p:nvPr/>
          </p:nvSpPr>
          <p:spPr>
            <a:xfrm>
              <a:off x="3875904" y="1826862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102,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51CBB7-3319-5148-A484-2FE82FC17AAB}"/>
                </a:ext>
              </a:extLst>
            </p:cNvPr>
            <p:cNvSpPr txBox="1"/>
            <p:nvPr/>
          </p:nvSpPr>
          <p:spPr>
            <a:xfrm>
              <a:off x="3632712" y="2252867"/>
              <a:ext cx="1229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  Current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queue length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34FDA5-ADF7-2A4D-B9EE-1A0DC3C25C09}"/>
                </a:ext>
              </a:extLst>
            </p:cNvPr>
            <p:cNvCxnSpPr/>
            <p:nvPr/>
          </p:nvCxnSpPr>
          <p:spPr>
            <a:xfrm>
              <a:off x="3875904" y="2224207"/>
              <a:ext cx="5843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8DCF87-1201-3F4C-B1C9-BF7631ADFEBC}"/>
              </a:ext>
            </a:extLst>
          </p:cNvPr>
          <p:cNvCxnSpPr>
            <a:cxnSpLocks/>
          </p:cNvCxnSpPr>
          <p:nvPr/>
        </p:nvCxnSpPr>
        <p:spPr>
          <a:xfrm>
            <a:off x="4572000" y="2218858"/>
            <a:ext cx="436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5645518-191D-144F-9500-A986C51BFBFB}"/>
              </a:ext>
            </a:extLst>
          </p:cNvPr>
          <p:cNvSpPr txBox="1"/>
          <p:nvPr/>
        </p:nvSpPr>
        <p:spPr>
          <a:xfrm>
            <a:off x="5702619" y="2252867"/>
            <a:ext cx="2755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Queue lengths and latencies </a:t>
            </a:r>
          </a:p>
          <a:p>
            <a:r>
              <a:rPr lang="en-US" sz="1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for </a:t>
            </a:r>
            <a:r>
              <a:rPr lang="en-US" sz="14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last four completed I/</a:t>
            </a:r>
            <a:r>
              <a:rPr lang="en-US" sz="1400" b="1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Os</a:t>
            </a:r>
            <a:endParaRPr lang="en-US" sz="14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A2AE2D-6E95-5646-95EC-82E7D84F9158}"/>
              </a:ext>
            </a:extLst>
          </p:cNvPr>
          <p:cNvGrpSpPr/>
          <p:nvPr/>
        </p:nvGrpSpPr>
        <p:grpSpPr>
          <a:xfrm>
            <a:off x="4426396" y="979735"/>
            <a:ext cx="1338076" cy="855913"/>
            <a:chOff x="4426396" y="979735"/>
            <a:chExt cx="1338076" cy="855913"/>
          </a:xfrm>
        </p:grpSpPr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C2A13072-CA99-484C-8D28-C1E145A8F1FB}"/>
                </a:ext>
              </a:extLst>
            </p:cNvPr>
            <p:cNvSpPr/>
            <p:nvPr/>
          </p:nvSpPr>
          <p:spPr>
            <a:xfrm rot="16200000">
              <a:off x="4896972" y="1163314"/>
              <a:ext cx="347362" cy="997305"/>
            </a:xfrm>
            <a:prstGeom prst="righ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6F8954-1026-6747-9AC2-BD9BEF33E6B6}"/>
                </a:ext>
              </a:extLst>
            </p:cNvPr>
            <p:cNvSpPr txBox="1"/>
            <p:nvPr/>
          </p:nvSpPr>
          <p:spPr>
            <a:xfrm>
              <a:off x="4426396" y="979735"/>
              <a:ext cx="1338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Last completed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        I/O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A5931B-8E53-8347-8B5E-36F61601D80D}"/>
              </a:ext>
            </a:extLst>
          </p:cNvPr>
          <p:cNvGrpSpPr/>
          <p:nvPr/>
        </p:nvGrpSpPr>
        <p:grpSpPr>
          <a:xfrm>
            <a:off x="5729586" y="1149731"/>
            <a:ext cx="997305" cy="668810"/>
            <a:chOff x="5729586" y="1149731"/>
            <a:chExt cx="997305" cy="668810"/>
          </a:xfrm>
        </p:grpSpPr>
        <p:sp>
          <p:nvSpPr>
            <p:cNvPr id="30" name="Right Brace 29">
              <a:extLst>
                <a:ext uri="{FF2B5EF4-FFF2-40B4-BE49-F238E27FC236}">
                  <a16:creationId xmlns:a16="http://schemas.microsoft.com/office/drawing/2014/main" id="{8C39D1E8-A277-E043-8F39-1255315E790E}"/>
                </a:ext>
              </a:extLst>
            </p:cNvPr>
            <p:cNvSpPr/>
            <p:nvPr/>
          </p:nvSpPr>
          <p:spPr>
            <a:xfrm rot="16200000">
              <a:off x="6054558" y="1146207"/>
              <a:ext cx="347362" cy="997305"/>
            </a:xfrm>
            <a:prstGeom prst="righ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411C6F-E8CF-734D-9811-23D3A0515D3F}"/>
                </a:ext>
              </a:extLst>
            </p:cNvPr>
            <p:cNvSpPr txBox="1"/>
            <p:nvPr/>
          </p:nvSpPr>
          <p:spPr>
            <a:xfrm>
              <a:off x="5850782" y="1149731"/>
              <a:ext cx="830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2</a:t>
              </a:r>
              <a:r>
                <a:rPr lang="en-US" sz="1600" baseline="30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nd</a:t>
              </a:r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last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8CE8AB-81A6-7642-8DF4-916E66294A64}"/>
              </a:ext>
            </a:extLst>
          </p:cNvPr>
          <p:cNvGrpSpPr/>
          <p:nvPr/>
        </p:nvGrpSpPr>
        <p:grpSpPr>
          <a:xfrm>
            <a:off x="6879771" y="1149731"/>
            <a:ext cx="997305" cy="668810"/>
            <a:chOff x="6879771" y="1149731"/>
            <a:chExt cx="997305" cy="668810"/>
          </a:xfrm>
        </p:grpSpPr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700693B5-33BC-3A49-964E-BAD9895F0B52}"/>
                </a:ext>
              </a:extLst>
            </p:cNvPr>
            <p:cNvSpPr/>
            <p:nvPr/>
          </p:nvSpPr>
          <p:spPr>
            <a:xfrm rot="16200000">
              <a:off x="7204743" y="1146207"/>
              <a:ext cx="347362" cy="997305"/>
            </a:xfrm>
            <a:prstGeom prst="righ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97DDE2-8872-D543-8F01-502BF5C1CD7C}"/>
                </a:ext>
              </a:extLst>
            </p:cNvPr>
            <p:cNvSpPr txBox="1"/>
            <p:nvPr/>
          </p:nvSpPr>
          <p:spPr>
            <a:xfrm>
              <a:off x="7000967" y="1149731"/>
              <a:ext cx="830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3</a:t>
              </a:r>
              <a:r>
                <a:rPr lang="en-US" sz="1600" baseline="30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rd</a:t>
              </a:r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last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12689E-3933-234D-8D0E-7A35A6289A25}"/>
              </a:ext>
            </a:extLst>
          </p:cNvPr>
          <p:cNvGrpSpPr/>
          <p:nvPr/>
        </p:nvGrpSpPr>
        <p:grpSpPr>
          <a:xfrm>
            <a:off x="8046452" y="1147856"/>
            <a:ext cx="997305" cy="668810"/>
            <a:chOff x="8046452" y="1147856"/>
            <a:chExt cx="997305" cy="66881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E7504FB4-9344-F848-B482-1C7011EB2CDC}"/>
                </a:ext>
              </a:extLst>
            </p:cNvPr>
            <p:cNvSpPr/>
            <p:nvPr/>
          </p:nvSpPr>
          <p:spPr>
            <a:xfrm rot="16200000">
              <a:off x="8371424" y="1144332"/>
              <a:ext cx="347362" cy="997305"/>
            </a:xfrm>
            <a:prstGeom prst="righ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9096C6-F26E-BE41-96AE-907CB65F3137}"/>
                </a:ext>
              </a:extLst>
            </p:cNvPr>
            <p:cNvSpPr txBox="1"/>
            <p:nvPr/>
          </p:nvSpPr>
          <p:spPr>
            <a:xfrm>
              <a:off x="8167648" y="1147856"/>
              <a:ext cx="830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4</a:t>
              </a:r>
              <a:r>
                <a:rPr lang="en-US" sz="1600" baseline="30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th</a:t>
              </a:r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last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B04B869-77C5-E64C-824A-698FC0E66035}"/>
              </a:ext>
            </a:extLst>
          </p:cNvPr>
          <p:cNvGrpSpPr/>
          <p:nvPr/>
        </p:nvGrpSpPr>
        <p:grpSpPr>
          <a:xfrm>
            <a:off x="4447452" y="2810922"/>
            <a:ext cx="3951724" cy="477982"/>
            <a:chOff x="4447452" y="2941548"/>
            <a:chExt cx="3951724" cy="477982"/>
          </a:xfrm>
        </p:grpSpPr>
        <p:sp>
          <p:nvSpPr>
            <p:cNvPr id="40" name="Down Arrow 39">
              <a:extLst>
                <a:ext uri="{FF2B5EF4-FFF2-40B4-BE49-F238E27FC236}">
                  <a16:creationId xmlns:a16="http://schemas.microsoft.com/office/drawing/2014/main" id="{7F4077F1-44AC-0C46-BFF1-3AB19114F9F8}"/>
                </a:ext>
              </a:extLst>
            </p:cNvPr>
            <p:cNvSpPr/>
            <p:nvPr/>
          </p:nvSpPr>
          <p:spPr>
            <a:xfrm>
              <a:off x="4447452" y="2941548"/>
              <a:ext cx="3951724" cy="477982"/>
            </a:xfrm>
            <a:prstGeom prst="downArrow">
              <a:avLst>
                <a:gd name="adj1" fmla="val 68433"/>
                <a:gd name="adj2" fmla="val 369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7EBD9D1-7579-8D49-8CEA-60B8E0427DA0}"/>
                </a:ext>
              </a:extLst>
            </p:cNvPr>
            <p:cNvSpPr txBox="1"/>
            <p:nvPr/>
          </p:nvSpPr>
          <p:spPr>
            <a:xfrm>
              <a:off x="5276324" y="2982539"/>
              <a:ext cx="2437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Gill Sans" charset="0"/>
                  <a:ea typeface="Gill Sans" charset="0"/>
                  <a:cs typeface="Gill Sans" charset="0"/>
                </a:rPr>
                <a:t>Split into individual digits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4737BF-5378-FD4E-BCCC-A96E1C6D77C2}"/>
              </a:ext>
            </a:extLst>
          </p:cNvPr>
          <p:cNvGrpSpPr/>
          <p:nvPr/>
        </p:nvGrpSpPr>
        <p:grpSpPr>
          <a:xfrm>
            <a:off x="3473416" y="3322080"/>
            <a:ext cx="5899795" cy="369332"/>
            <a:chOff x="3473416" y="3452708"/>
            <a:chExt cx="5899795" cy="36933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C54A38-CBF1-2049-A290-39AEDDADFEE1}"/>
                </a:ext>
              </a:extLst>
            </p:cNvPr>
            <p:cNvSpPr txBox="1"/>
            <p:nvPr/>
          </p:nvSpPr>
          <p:spPr>
            <a:xfrm>
              <a:off x="3473416" y="3452708"/>
              <a:ext cx="5899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1,0,2,  0,1,0, 2,1,8,4,  0,5,6, 0,8,0,0, 1,2,6,1,6,0,0,  3,6,8,3,9,2,0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F89EC86-3F11-E14A-AF48-500E9C67EA1F}"/>
                </a:ext>
              </a:extLst>
            </p:cNvPr>
            <p:cNvCxnSpPr>
              <a:cxnSpLocks/>
            </p:cNvCxnSpPr>
            <p:nvPr/>
          </p:nvCxnSpPr>
          <p:spPr>
            <a:xfrm>
              <a:off x="3550785" y="3822040"/>
              <a:ext cx="557337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D5311AC-9382-DB44-90FD-01282B7E96B1}"/>
              </a:ext>
            </a:extLst>
          </p:cNvPr>
          <p:cNvSpPr txBox="1"/>
          <p:nvPr/>
        </p:nvSpPr>
        <p:spPr>
          <a:xfrm>
            <a:off x="3550785" y="4002460"/>
            <a:ext cx="122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31 </a:t>
            </a:r>
          </a:p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features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6E0A577-A886-6B40-8D50-5D8E0D398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81" y="3833977"/>
            <a:ext cx="1120438" cy="1001695"/>
          </a:xfrm>
          <a:prstGeom prst="rect">
            <a:avLst/>
          </a:prstGeom>
        </p:spPr>
      </p:pic>
      <p:sp>
        <p:nvSpPr>
          <p:cNvPr id="49" name="Plus 48">
            <a:extLst>
              <a:ext uri="{FF2B5EF4-FFF2-40B4-BE49-F238E27FC236}">
                <a16:creationId xmlns:a16="http://schemas.microsoft.com/office/drawing/2014/main" id="{66F4B283-35CF-774F-8F70-F7B6291707C1}"/>
              </a:ext>
            </a:extLst>
          </p:cNvPr>
          <p:cNvSpPr/>
          <p:nvPr/>
        </p:nvSpPr>
        <p:spPr>
          <a:xfrm>
            <a:off x="4429580" y="4145054"/>
            <a:ext cx="320040" cy="320040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A3E4B4-6723-2A49-82B8-27483FD8BD1B}"/>
              </a:ext>
            </a:extLst>
          </p:cNvPr>
          <p:cNvSpPr txBox="1"/>
          <p:nvPr/>
        </p:nvSpPr>
        <p:spPr>
          <a:xfrm>
            <a:off x="5836648" y="3776826"/>
            <a:ext cx="1213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3 fully-connected   </a:t>
            </a:r>
          </a:p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layers (31-256-2)</a:t>
            </a:r>
          </a:p>
        </p:txBody>
      </p:sp>
      <p:sp>
        <p:nvSpPr>
          <p:cNvPr id="51" name="Equal 50">
            <a:extLst>
              <a:ext uri="{FF2B5EF4-FFF2-40B4-BE49-F238E27FC236}">
                <a16:creationId xmlns:a16="http://schemas.microsoft.com/office/drawing/2014/main" id="{FAC843B2-F594-0E46-9195-80C1DC37DBFD}"/>
              </a:ext>
            </a:extLst>
          </p:cNvPr>
          <p:cNvSpPr/>
          <p:nvPr/>
        </p:nvSpPr>
        <p:spPr>
          <a:xfrm>
            <a:off x="6958568" y="4150159"/>
            <a:ext cx="348606" cy="360649"/>
          </a:xfrm>
          <a:prstGeom prst="math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D73E15-3750-D94A-A3F1-6AE9CD59DA40}"/>
              </a:ext>
            </a:extLst>
          </p:cNvPr>
          <p:cNvSpPr txBox="1"/>
          <p:nvPr/>
        </p:nvSpPr>
        <p:spPr>
          <a:xfrm>
            <a:off x="7276809" y="3816688"/>
            <a:ext cx="24577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87-97%</a:t>
            </a:r>
            <a:r>
              <a:rPr lang="en-US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 accuracy</a:t>
            </a:r>
          </a:p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4-6</a:t>
            </a:r>
            <a:r>
              <a:rPr lang="el-G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b="1" dirty="0">
                <a:solidFill>
                  <a:srgbClr val="0432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dirty="0">
                <a:solidFill>
                  <a:srgbClr val="0432FF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 </a:t>
            </a:r>
            <a:r>
              <a:rPr lang="en-US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overhead</a:t>
            </a:r>
          </a:p>
          <a:p>
            <a:r>
              <a:rPr lang="en-US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across various SSDs/traces</a:t>
            </a:r>
          </a:p>
        </p:txBody>
      </p:sp>
      <p:pic>
        <p:nvPicPr>
          <p:cNvPr id="53" name="Picture 52" descr="blue-smiley-face-hi.png">
            <a:extLst>
              <a:ext uri="{FF2B5EF4-FFF2-40B4-BE49-F238E27FC236}">
                <a16:creationId xmlns:a16="http://schemas.microsoft.com/office/drawing/2014/main" id="{7536506E-60BE-C04C-898B-29C67E94F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05" y="4648791"/>
            <a:ext cx="418352" cy="4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  <p:bldP spid="50" grpId="0"/>
      <p:bldP spid="51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607C4C-694D-B248-B253-088B3ACD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BD9EC-81EF-0547-9EFC-04DFC8DA6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08638-209C-7245-95D7-39B627F3154A}"/>
              </a:ext>
            </a:extLst>
          </p:cNvPr>
          <p:cNvSpPr txBox="1"/>
          <p:nvPr/>
        </p:nvSpPr>
        <p:spPr>
          <a:xfrm>
            <a:off x="462360" y="674225"/>
            <a:ext cx="410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Handling inaccuracy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42979-A595-F444-B4C3-5A1794C3DD60}"/>
              </a:ext>
            </a:extLst>
          </p:cNvPr>
          <p:cNvSpPr txBox="1"/>
          <p:nvPr/>
        </p:nvSpPr>
        <p:spPr>
          <a:xfrm>
            <a:off x="389492" y="2699440"/>
            <a:ext cx="1627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Inaccurate </a:t>
            </a:r>
          </a:p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cases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FF51B0-01E1-B646-BAE4-572A066B5A9A}"/>
              </a:ext>
            </a:extLst>
          </p:cNvPr>
          <p:cNvSpPr txBox="1"/>
          <p:nvPr/>
        </p:nvSpPr>
        <p:spPr>
          <a:xfrm>
            <a:off x="2944995" y="1708799"/>
            <a:ext cx="130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  </a:t>
            </a: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False</a:t>
            </a:r>
          </a:p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submits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EA23BF-AE87-7544-B485-92A377E694D7}"/>
              </a:ext>
            </a:extLst>
          </p:cNvPr>
          <p:cNvGrpSpPr/>
          <p:nvPr/>
        </p:nvGrpSpPr>
        <p:grpSpPr>
          <a:xfrm>
            <a:off x="1812610" y="2242663"/>
            <a:ext cx="878343" cy="922190"/>
            <a:chOff x="2777828" y="2939554"/>
            <a:chExt cx="878343" cy="92219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D52586-6D0F-C342-B62E-390C6C6308B5}"/>
                </a:ext>
              </a:extLst>
            </p:cNvPr>
            <p:cNvGrpSpPr/>
            <p:nvPr/>
          </p:nvGrpSpPr>
          <p:grpSpPr>
            <a:xfrm>
              <a:off x="2777828" y="2939554"/>
              <a:ext cx="544711" cy="922190"/>
              <a:chOff x="4869808" y="960128"/>
              <a:chExt cx="500704" cy="57474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93BF140-8446-9D4A-861F-A40704C85E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93634" y="960128"/>
                <a:ext cx="176878" cy="5747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C3F29BE-F6E1-634B-9B54-D9BE97741A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9808" y="1531733"/>
                <a:ext cx="32382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FA01739-F21C-B745-BCF6-F32257E46641}"/>
                </a:ext>
              </a:extLst>
            </p:cNvPr>
            <p:cNvCxnSpPr>
              <a:cxnSpLocks/>
            </p:cNvCxnSpPr>
            <p:nvPr/>
          </p:nvCxnSpPr>
          <p:spPr>
            <a:xfrm>
              <a:off x="3322539" y="2942671"/>
              <a:ext cx="33363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28EE3E-5821-6F4D-A5D8-71FEDFA49E17}"/>
              </a:ext>
            </a:extLst>
          </p:cNvPr>
          <p:cNvGrpSpPr/>
          <p:nvPr/>
        </p:nvGrpSpPr>
        <p:grpSpPr>
          <a:xfrm>
            <a:off x="2165300" y="3154787"/>
            <a:ext cx="525656" cy="923544"/>
            <a:chOff x="2157136" y="2926187"/>
            <a:chExt cx="525656" cy="92354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20DBF29-DDF1-204D-BC3E-C8D583B5DA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7136" y="2926187"/>
              <a:ext cx="192024" cy="9235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5FBFA66-C14B-4047-BA2B-1E092D08ACB6}"/>
                </a:ext>
              </a:extLst>
            </p:cNvPr>
            <p:cNvCxnSpPr>
              <a:cxnSpLocks/>
            </p:cNvCxnSpPr>
            <p:nvPr/>
          </p:nvCxnSpPr>
          <p:spPr>
            <a:xfrm>
              <a:off x="2349160" y="3841567"/>
              <a:ext cx="33363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113E3F4-E7D9-F943-A666-FE95EB87B042}"/>
              </a:ext>
            </a:extLst>
          </p:cNvPr>
          <p:cNvSpPr txBox="1"/>
          <p:nvPr/>
        </p:nvSpPr>
        <p:spPr>
          <a:xfrm>
            <a:off x="2882980" y="3716224"/>
            <a:ext cx="130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  </a:t>
            </a: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False</a:t>
            </a:r>
          </a:p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revokes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99C734-3546-6849-8E30-ED3EDF264141}"/>
              </a:ext>
            </a:extLst>
          </p:cNvPr>
          <p:cNvGrpSpPr/>
          <p:nvPr/>
        </p:nvGrpSpPr>
        <p:grpSpPr>
          <a:xfrm>
            <a:off x="4094922" y="1696181"/>
            <a:ext cx="2703192" cy="707886"/>
            <a:chOff x="4094922" y="1467581"/>
            <a:chExt cx="2703192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85F080-7461-DB45-9D8A-F471C1E921F2}"/>
                </a:ext>
              </a:extLst>
            </p:cNvPr>
            <p:cNvSpPr txBox="1"/>
            <p:nvPr/>
          </p:nvSpPr>
          <p:spPr>
            <a:xfrm>
              <a:off x="4094922" y="1621469"/>
              <a:ext cx="318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C6F86D-9C6D-274F-82F5-4DDA404B0FC3}"/>
                </a:ext>
              </a:extLst>
            </p:cNvPr>
            <p:cNvSpPr txBox="1"/>
            <p:nvPr/>
          </p:nvSpPr>
          <p:spPr>
            <a:xfrm>
              <a:off x="4327688" y="1467581"/>
              <a:ext cx="24704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        </a:t>
              </a:r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Mistakenly</a:t>
              </a:r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lang="en-US" sz="20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accept a slow I/O</a:t>
              </a:r>
              <a:endPara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9607D5-E6A9-F24B-B083-C71A7C041B6C}"/>
              </a:ext>
            </a:extLst>
          </p:cNvPr>
          <p:cNvGrpSpPr/>
          <p:nvPr/>
        </p:nvGrpSpPr>
        <p:grpSpPr>
          <a:xfrm>
            <a:off x="4094922" y="3716224"/>
            <a:ext cx="2703192" cy="707886"/>
            <a:chOff x="4094922" y="1467581"/>
            <a:chExt cx="2703192" cy="7078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FE2380-0E9E-104F-93D9-3FDCDD57E93D}"/>
                </a:ext>
              </a:extLst>
            </p:cNvPr>
            <p:cNvSpPr txBox="1"/>
            <p:nvPr/>
          </p:nvSpPr>
          <p:spPr>
            <a:xfrm>
              <a:off x="4094922" y="1621469"/>
              <a:ext cx="318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AFB47B-8411-DA49-9A1F-6E9772561940}"/>
                </a:ext>
              </a:extLst>
            </p:cNvPr>
            <p:cNvSpPr txBox="1"/>
            <p:nvPr/>
          </p:nvSpPr>
          <p:spPr>
            <a:xfrm>
              <a:off x="4327688" y="1467581"/>
              <a:ext cx="24704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       </a:t>
              </a:r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Mistakenly</a:t>
              </a:r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lang="en-US" sz="20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revoke a fast I/O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6CB3EFB-3DF5-0C4D-B1D9-7D9ACAF6AC52}"/>
              </a:ext>
            </a:extLst>
          </p:cNvPr>
          <p:cNvSpPr txBox="1"/>
          <p:nvPr/>
        </p:nvSpPr>
        <p:spPr>
          <a:xfrm>
            <a:off x="2975789" y="1293216"/>
            <a:ext cx="143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Category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54AD1C-7932-0946-8267-6FFA8CA3E381}"/>
              </a:ext>
            </a:extLst>
          </p:cNvPr>
          <p:cNvSpPr txBox="1"/>
          <p:nvPr/>
        </p:nvSpPr>
        <p:spPr>
          <a:xfrm>
            <a:off x="4902754" y="1293216"/>
            <a:ext cx="143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Description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98E0F1-8FD3-5F49-968C-B9B9675CD78C}"/>
              </a:ext>
            </a:extLst>
          </p:cNvPr>
          <p:cNvSpPr txBox="1"/>
          <p:nvPr/>
        </p:nvSpPr>
        <p:spPr>
          <a:xfrm>
            <a:off x="7547378" y="1293216"/>
            <a:ext cx="77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Cost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8BD20F-AEE6-8143-90EF-D47592E49DED}"/>
              </a:ext>
            </a:extLst>
          </p:cNvPr>
          <p:cNvSpPr txBox="1"/>
          <p:nvPr/>
        </p:nvSpPr>
        <p:spPr>
          <a:xfrm>
            <a:off x="6871302" y="1837427"/>
            <a:ext cx="31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2EFBFA-01D4-F64A-9978-D785CF2001A8}"/>
              </a:ext>
            </a:extLst>
          </p:cNvPr>
          <p:cNvSpPr txBox="1"/>
          <p:nvPr/>
        </p:nvSpPr>
        <p:spPr>
          <a:xfrm>
            <a:off x="7086311" y="1708799"/>
            <a:ext cx="2037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  Up to </a:t>
            </a:r>
            <a:r>
              <a:rPr lang="en-US" sz="20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milliseconds! </a:t>
            </a:r>
            <a:endParaRPr lang="en-US" sz="20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383F2B-F780-034E-AE9D-FD106E28A997}"/>
              </a:ext>
            </a:extLst>
          </p:cNvPr>
          <p:cNvSpPr txBox="1"/>
          <p:nvPr/>
        </p:nvSpPr>
        <p:spPr>
          <a:xfrm>
            <a:off x="6871302" y="3795283"/>
            <a:ext cx="31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64C28C-E619-214A-81FF-BD2020A1F343}"/>
              </a:ext>
            </a:extLst>
          </p:cNvPr>
          <p:cNvSpPr txBox="1"/>
          <p:nvPr/>
        </p:nvSpPr>
        <p:spPr>
          <a:xfrm>
            <a:off x="7302601" y="3670057"/>
            <a:ext cx="130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b="1" dirty="0">
                <a:solidFill>
                  <a:srgbClr val="0432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s-level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  failover</a:t>
            </a:r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29225E5-AE42-B04F-9CBB-26B194EBB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83" y="2610497"/>
            <a:ext cx="1120438" cy="100169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5A440F5-E02F-1D4E-AC8B-F2F2F7D09FAB}"/>
              </a:ext>
            </a:extLst>
          </p:cNvPr>
          <p:cNvSpPr txBox="1"/>
          <p:nvPr/>
        </p:nvSpPr>
        <p:spPr>
          <a:xfrm>
            <a:off x="5263072" y="2739434"/>
            <a:ext cx="130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Biased</a:t>
            </a:r>
          </a:p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training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0D0AB2-E10B-EF41-9DCB-B7E076764D48}"/>
              </a:ext>
            </a:extLst>
          </p:cNvPr>
          <p:cNvGrpSpPr/>
          <p:nvPr/>
        </p:nvGrpSpPr>
        <p:grpSpPr>
          <a:xfrm>
            <a:off x="7176346" y="2384889"/>
            <a:ext cx="1661540" cy="709947"/>
            <a:chOff x="7176346" y="2384889"/>
            <a:chExt cx="1661540" cy="709947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5DE578B-1CE5-AC4D-B158-882225C39E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0436" y="2518931"/>
              <a:ext cx="891795" cy="575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9A2247-C495-B048-918D-A7BD8E052A34}"/>
                </a:ext>
              </a:extLst>
            </p:cNvPr>
            <p:cNvSpPr txBox="1"/>
            <p:nvPr/>
          </p:nvSpPr>
          <p:spPr>
            <a:xfrm rot="19537554">
              <a:off x="7176346" y="2384889"/>
              <a:ext cx="1661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More</a:t>
              </a:r>
              <a:r>
                <a:rPr lang="en-US" sz="14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 penalty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6818089-2D07-F64F-A2C6-14441DFA2AAE}"/>
              </a:ext>
            </a:extLst>
          </p:cNvPr>
          <p:cNvGrpSpPr/>
          <p:nvPr/>
        </p:nvGrpSpPr>
        <p:grpSpPr>
          <a:xfrm>
            <a:off x="7443770" y="3209707"/>
            <a:ext cx="1218990" cy="505203"/>
            <a:chOff x="7443770" y="3209707"/>
            <a:chExt cx="1218990" cy="505203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1BA94FB-C7C4-F349-99D8-C0E4673814AC}"/>
                </a:ext>
              </a:extLst>
            </p:cNvPr>
            <p:cNvCxnSpPr>
              <a:cxnSpLocks/>
            </p:cNvCxnSpPr>
            <p:nvPr/>
          </p:nvCxnSpPr>
          <p:spPr>
            <a:xfrm>
              <a:off x="7515216" y="3209707"/>
              <a:ext cx="761528" cy="505203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78BC77D-73FB-174A-A1AF-62D2AF880ECE}"/>
                </a:ext>
              </a:extLst>
            </p:cNvPr>
            <p:cNvSpPr txBox="1"/>
            <p:nvPr/>
          </p:nvSpPr>
          <p:spPr>
            <a:xfrm rot="1956640">
              <a:off x="7443770" y="3258121"/>
              <a:ext cx="12189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Less</a:t>
              </a:r>
              <a:r>
                <a:rPr lang="en-US" sz="1400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 penalty</a:t>
              </a:r>
            </a:p>
          </p:txBody>
        </p:sp>
      </p:grpSp>
      <p:sp>
        <p:nvSpPr>
          <p:cNvPr id="50" name="Rounded Rectangular Callout 49">
            <a:extLst>
              <a:ext uri="{FF2B5EF4-FFF2-40B4-BE49-F238E27FC236}">
                <a16:creationId xmlns:a16="http://schemas.microsoft.com/office/drawing/2014/main" id="{3BEE95DE-E3C1-8244-844F-97802C676935}"/>
              </a:ext>
            </a:extLst>
          </p:cNvPr>
          <p:cNvSpPr/>
          <p:nvPr/>
        </p:nvSpPr>
        <p:spPr>
          <a:xfrm>
            <a:off x="2690953" y="2508100"/>
            <a:ext cx="2452841" cy="1104092"/>
          </a:xfrm>
          <a:prstGeom prst="wedgeRoundRectCallout">
            <a:avLst>
              <a:gd name="adj1" fmla="val 57386"/>
              <a:gd name="adj2" fmla="val -1084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Customized loss function: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Reduce false submits by </a:t>
            </a:r>
            <a:r>
              <a:rPr lang="en-US" sz="16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up to 68%!</a:t>
            </a:r>
          </a:p>
        </p:txBody>
      </p:sp>
    </p:spTree>
    <p:extLst>
      <p:ext uri="{BB962C8B-B14F-4D97-AF65-F5344CB8AC3E}">
        <p14:creationId xmlns:p14="http://schemas.microsoft.com/office/powerpoint/2010/main" val="29661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501F63-7E15-B343-9E5E-E95201EC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8B7BC-17FC-8747-8DC1-4101C09A8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7C232-6FC8-854B-AF76-843DBCF2BD9E}"/>
              </a:ext>
            </a:extLst>
          </p:cNvPr>
          <p:cNvSpPr txBox="1"/>
          <p:nvPr/>
        </p:nvSpPr>
        <p:spPr>
          <a:xfrm>
            <a:off x="462360" y="674225"/>
            <a:ext cx="410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Handling inaccuracy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C80AB17-F343-3B49-BAD4-230D8D47542D}"/>
              </a:ext>
            </a:extLst>
          </p:cNvPr>
          <p:cNvSpPr/>
          <p:nvPr/>
        </p:nvSpPr>
        <p:spPr>
          <a:xfrm>
            <a:off x="849889" y="1695382"/>
            <a:ext cx="1667291" cy="876368"/>
          </a:xfrm>
          <a:prstGeom prst="wedgeRoundRectCallout">
            <a:avLst>
              <a:gd name="adj1" fmla="val -76228"/>
              <a:gd name="adj2" fmla="val 9367"/>
              <a:gd name="adj3" fmla="val 16667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Still some </a:t>
            </a:r>
            <a:r>
              <a:rPr lang="en-US" sz="20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false submits</a:t>
            </a:r>
            <a:r>
              <a:rPr lang="en-US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!</a:t>
            </a:r>
            <a:endParaRPr lang="en-US" sz="2000" b="1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1A5335-5246-E44A-9096-4788EF22B596}"/>
              </a:ext>
            </a:extLst>
          </p:cNvPr>
          <p:cNvSpPr/>
          <p:nvPr/>
        </p:nvSpPr>
        <p:spPr>
          <a:xfrm>
            <a:off x="751100" y="3275150"/>
            <a:ext cx="1864867" cy="1194125"/>
          </a:xfrm>
          <a:prstGeom prst="roundRect">
            <a:avLst/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with hedging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using false submit rate!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7B44475-F214-7040-82D0-9CBDB1005926}"/>
              </a:ext>
            </a:extLst>
          </p:cNvPr>
          <p:cNvSpPr/>
          <p:nvPr/>
        </p:nvSpPr>
        <p:spPr>
          <a:xfrm>
            <a:off x="3127484" y="2571750"/>
            <a:ext cx="1330216" cy="749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Training</a:t>
            </a: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68E1199B-1FA6-CB41-A8F8-B965A39C2F2D}"/>
              </a:ext>
            </a:extLst>
          </p:cNvPr>
          <p:cNvCxnSpPr>
            <a:stCxn id="8" idx="3"/>
            <a:endCxn id="23" idx="1"/>
          </p:cNvCxnSpPr>
          <p:nvPr/>
        </p:nvCxnSpPr>
        <p:spPr>
          <a:xfrm flipV="1">
            <a:off x="2615967" y="2946310"/>
            <a:ext cx="511517" cy="925903"/>
          </a:xfrm>
          <a:prstGeom prst="bentConnector3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EC7B2CD-13FE-4345-B980-C4324BDD024D}"/>
              </a:ext>
            </a:extLst>
          </p:cNvPr>
          <p:cNvSpPr/>
          <p:nvPr/>
        </p:nvSpPr>
        <p:spPr>
          <a:xfrm>
            <a:off x="4992350" y="1483270"/>
            <a:ext cx="2185690" cy="749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False submit rate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X &gt; 5% (e.g., 7%)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5614075-9472-D343-9226-FD3E6B1964D1}"/>
              </a:ext>
            </a:extLst>
          </p:cNvPr>
          <p:cNvSpPr/>
          <p:nvPr/>
        </p:nvSpPr>
        <p:spPr>
          <a:xfrm>
            <a:off x="4992350" y="3705645"/>
            <a:ext cx="2185690" cy="749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False submit rate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X &lt; 5% (e.g., 2%)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E811E665-B408-5A4B-AE01-A43FC5E60B5E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 flipV="1">
            <a:off x="4457700" y="1857830"/>
            <a:ext cx="534650" cy="1088480"/>
          </a:xfrm>
          <a:prstGeom prst="bentConnector3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B1179C1D-59A6-4A4E-8867-EF0B1BFF8F52}"/>
              </a:ext>
            </a:extLst>
          </p:cNvPr>
          <p:cNvCxnSpPr>
            <a:cxnSpLocks/>
            <a:stCxn id="23" idx="3"/>
            <a:endCxn id="28" idx="1"/>
          </p:cNvCxnSpPr>
          <p:nvPr/>
        </p:nvCxnSpPr>
        <p:spPr>
          <a:xfrm>
            <a:off x="4457700" y="2946310"/>
            <a:ext cx="534650" cy="1133895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0553B10-B9E2-C042-A11C-0420A9638956}"/>
              </a:ext>
            </a:extLst>
          </p:cNvPr>
          <p:cNvSpPr/>
          <p:nvPr/>
        </p:nvSpPr>
        <p:spPr>
          <a:xfrm>
            <a:off x="7627196" y="1258273"/>
            <a:ext cx="1496959" cy="12113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Apply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(100%-X) hedging (e.g., p93)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C62981-C2C7-9442-8242-A1BA568EBC59}"/>
              </a:ext>
            </a:extLst>
          </p:cNvPr>
          <p:cNvCxnSpPr>
            <a:cxnSpLocks/>
            <a:stCxn id="27" idx="3"/>
            <a:endCxn id="35" idx="1"/>
          </p:cNvCxnSpPr>
          <p:nvPr/>
        </p:nvCxnSpPr>
        <p:spPr>
          <a:xfrm>
            <a:off x="7178040" y="1857830"/>
            <a:ext cx="449156" cy="610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1D719D4-BF78-1D42-A930-109015EF7B24}"/>
              </a:ext>
            </a:extLst>
          </p:cNvPr>
          <p:cNvSpPr/>
          <p:nvPr/>
        </p:nvSpPr>
        <p:spPr>
          <a:xfrm>
            <a:off x="7641046" y="3655193"/>
            <a:ext cx="1388654" cy="8483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Apply 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p95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hedging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88E98F2-3D5F-EA49-97EA-77D511FE9C43}"/>
              </a:ext>
            </a:extLst>
          </p:cNvPr>
          <p:cNvCxnSpPr>
            <a:cxnSpLocks/>
            <a:stCxn id="28" idx="3"/>
            <a:endCxn id="38" idx="1"/>
          </p:cNvCxnSpPr>
          <p:nvPr/>
        </p:nvCxnSpPr>
        <p:spPr>
          <a:xfrm flipV="1">
            <a:off x="7178040" y="4079345"/>
            <a:ext cx="463006" cy="86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6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35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378ED-3187-9845-A178-762D73A4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33C3E-0318-D540-B321-420B2E9EF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0CDEA-3933-C74E-838F-B2F07468BC70}"/>
              </a:ext>
            </a:extLst>
          </p:cNvPr>
          <p:cNvSpPr txBox="1"/>
          <p:nvPr/>
        </p:nvSpPr>
        <p:spPr>
          <a:xfrm>
            <a:off x="462360" y="674225"/>
            <a:ext cx="139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Recap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07CEB4-2AC6-334E-80F7-C75C538E84A4}"/>
              </a:ext>
            </a:extLst>
          </p:cNvPr>
          <p:cNvSpPr/>
          <p:nvPr/>
        </p:nvSpPr>
        <p:spPr>
          <a:xfrm>
            <a:off x="4075176" y="2613661"/>
            <a:ext cx="993648" cy="914400"/>
          </a:xfrm>
          <a:prstGeom prst="ellipse">
            <a:avLst/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endParaRPr lang="en-US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D2F2A-EE32-4D4D-A1FF-9B1CCAFCA998}"/>
              </a:ext>
            </a:extLst>
          </p:cNvPr>
          <p:cNvGrpSpPr/>
          <p:nvPr/>
        </p:nvGrpSpPr>
        <p:grpSpPr>
          <a:xfrm>
            <a:off x="3584448" y="1594657"/>
            <a:ext cx="1975104" cy="1019004"/>
            <a:chOff x="3584448" y="1594657"/>
            <a:chExt cx="1975104" cy="101900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BC4E82D-8460-A14C-99D4-3AD550B9AB33}"/>
                </a:ext>
              </a:extLst>
            </p:cNvPr>
            <p:cNvSpPr/>
            <p:nvPr/>
          </p:nvSpPr>
          <p:spPr>
            <a:xfrm>
              <a:off x="3584448" y="1594657"/>
              <a:ext cx="1975104" cy="6217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Output labeling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01B211-B1AB-1E4E-A3E2-CADEA44D734C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572000" y="2216449"/>
              <a:ext cx="0" cy="39721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C1CFC5-1FC6-7C49-BA0E-2C51989CB863}"/>
              </a:ext>
            </a:extLst>
          </p:cNvPr>
          <p:cNvGrpSpPr/>
          <p:nvPr/>
        </p:nvGrpSpPr>
        <p:grpSpPr>
          <a:xfrm>
            <a:off x="1971521" y="3394150"/>
            <a:ext cx="2249171" cy="1068122"/>
            <a:chOff x="1971521" y="3394150"/>
            <a:chExt cx="2249171" cy="106812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3B8A30-88A5-1B49-8131-F52A0624706E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3718560" y="3394150"/>
              <a:ext cx="502132" cy="531123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0EAD8A6-4EA5-4D42-AFD1-A39ABAB776F1}"/>
                </a:ext>
              </a:extLst>
            </p:cNvPr>
            <p:cNvSpPr/>
            <p:nvPr/>
          </p:nvSpPr>
          <p:spPr>
            <a:xfrm>
              <a:off x="1971521" y="3840480"/>
              <a:ext cx="1975104" cy="6217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Input features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15540E-3CD8-C94D-A613-339ECAE51D15}"/>
              </a:ext>
            </a:extLst>
          </p:cNvPr>
          <p:cNvGrpSpPr/>
          <p:nvPr/>
        </p:nvGrpSpPr>
        <p:grpSpPr>
          <a:xfrm>
            <a:off x="4923308" y="3394150"/>
            <a:ext cx="2265647" cy="1068679"/>
            <a:chOff x="4923308" y="3394150"/>
            <a:chExt cx="2265647" cy="1068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EF4AD16-EB2C-BD4A-B914-6341BB89CAA7}"/>
                </a:ext>
              </a:extLst>
            </p:cNvPr>
            <p:cNvCxnSpPr>
              <a:cxnSpLocks/>
              <a:stCxn id="7" idx="5"/>
            </p:cNvCxnSpPr>
            <p:nvPr/>
          </p:nvCxnSpPr>
          <p:spPr>
            <a:xfrm>
              <a:off x="4923308" y="3394150"/>
              <a:ext cx="502132" cy="531123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ACC440D-669A-E54B-9FDB-7944C6A09E00}"/>
                </a:ext>
              </a:extLst>
            </p:cNvPr>
            <p:cNvSpPr/>
            <p:nvPr/>
          </p:nvSpPr>
          <p:spPr>
            <a:xfrm>
              <a:off x="5213851" y="3841037"/>
              <a:ext cx="1975104" cy="6217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Handling inaccuracy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9B4D92-9BBB-4647-98F2-A06442E39665}"/>
              </a:ext>
            </a:extLst>
          </p:cNvPr>
          <p:cNvGrpSpPr/>
          <p:nvPr/>
        </p:nvGrpSpPr>
        <p:grpSpPr>
          <a:xfrm>
            <a:off x="5559552" y="1540345"/>
            <a:ext cx="2353056" cy="527857"/>
            <a:chOff x="5559552" y="1377696"/>
            <a:chExt cx="2353056" cy="52785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537DCF-CB0C-FA46-9C4B-9169DE61B946}"/>
                </a:ext>
              </a:extLst>
            </p:cNvPr>
            <p:cNvCxnSpPr/>
            <p:nvPr/>
          </p:nvCxnSpPr>
          <p:spPr>
            <a:xfrm flipV="1">
              <a:off x="5559552" y="1377696"/>
              <a:ext cx="377952" cy="5278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5EF2BF-240E-3645-AD83-D6BA34549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7504" y="1377696"/>
              <a:ext cx="1975104" cy="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68773B6-22AA-D74B-A1A1-4513E5A9AE77}"/>
              </a:ext>
            </a:extLst>
          </p:cNvPr>
          <p:cNvSpPr txBox="1"/>
          <p:nvPr/>
        </p:nvSpPr>
        <p:spPr>
          <a:xfrm>
            <a:off x="5816887" y="1185845"/>
            <a:ext cx="2744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Per-I/O fast/slow 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binary classification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7E7AC0-7508-EE46-9924-D4397A6F3B76}"/>
              </a:ext>
            </a:extLst>
          </p:cNvPr>
          <p:cNvGrpSpPr/>
          <p:nvPr/>
        </p:nvGrpSpPr>
        <p:grpSpPr>
          <a:xfrm>
            <a:off x="680961" y="3311910"/>
            <a:ext cx="2119363" cy="528571"/>
            <a:chOff x="5577625" y="1600148"/>
            <a:chExt cx="2119363" cy="52857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638ACD6-DB40-FB43-86F1-FF55FD45F8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52729" y="1600150"/>
              <a:ext cx="144259" cy="5285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CBACEA0-4224-1C48-9C0B-70B3AC5FC7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7625" y="1600148"/>
              <a:ext cx="1975104" cy="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CA28416-1C14-E344-BE82-59423179F615}"/>
              </a:ext>
            </a:extLst>
          </p:cNvPr>
          <p:cNvSpPr txBox="1"/>
          <p:nvPr/>
        </p:nvSpPr>
        <p:spPr>
          <a:xfrm>
            <a:off x="182183" y="2336272"/>
            <a:ext cx="3153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</a:t>
            </a:r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Aggregate</a:t>
            </a: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features</a:t>
            </a: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:   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current queue length,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queue lengths and latencies 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     of history I/</a:t>
            </a:r>
            <a:r>
              <a:rPr lang="en-US" sz="2000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Os</a:t>
            </a:r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FD3EA0-8876-FA43-8B43-FCC0B15708A8}"/>
              </a:ext>
            </a:extLst>
          </p:cNvPr>
          <p:cNvGrpSpPr/>
          <p:nvPr/>
        </p:nvGrpSpPr>
        <p:grpSpPr>
          <a:xfrm flipH="1">
            <a:off x="6925056" y="3311909"/>
            <a:ext cx="1782338" cy="528571"/>
            <a:chOff x="5577625" y="1600148"/>
            <a:chExt cx="2119363" cy="52857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96C8BA-E3A6-0B40-A7C9-8365990B75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52729" y="1600150"/>
              <a:ext cx="144259" cy="5285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C36F105-3450-C743-BFEC-E3D5060AE6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7625" y="1600148"/>
              <a:ext cx="1975104" cy="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B9FC89-A00E-FE41-8C6B-718709AB84DF}"/>
              </a:ext>
            </a:extLst>
          </p:cNvPr>
          <p:cNvSpPr txBox="1"/>
          <p:nvPr/>
        </p:nvSpPr>
        <p:spPr>
          <a:xfrm>
            <a:off x="6877743" y="2951825"/>
            <a:ext cx="231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Biased training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&amp; </a:t>
            </a:r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hedging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3845CC-9702-C84A-ADD1-48BB23EB3D5C}"/>
              </a:ext>
            </a:extLst>
          </p:cNvPr>
          <p:cNvGrpSpPr/>
          <p:nvPr/>
        </p:nvGrpSpPr>
        <p:grpSpPr>
          <a:xfrm flipH="1">
            <a:off x="5068824" y="2885273"/>
            <a:ext cx="2751701" cy="325287"/>
            <a:chOff x="5577625" y="1600148"/>
            <a:chExt cx="2148206" cy="48467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AFEDFC0-38CD-4448-905C-C7601C4792A6}"/>
                </a:ext>
              </a:extLst>
            </p:cNvPr>
            <p:cNvCxnSpPr>
              <a:cxnSpLocks/>
              <a:stCxn id="7" idx="6"/>
            </p:cNvCxnSpPr>
            <p:nvPr/>
          </p:nvCxnSpPr>
          <p:spPr>
            <a:xfrm flipH="1" flipV="1">
              <a:off x="7552729" y="1600151"/>
              <a:ext cx="173102" cy="48467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2A4F984-30C9-674D-BE7A-45C8BFE482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7625" y="1600148"/>
              <a:ext cx="1975104" cy="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5ED4AED-64F0-7344-A2D5-E45810D333AE}"/>
              </a:ext>
            </a:extLst>
          </p:cNvPr>
          <p:cNvSpPr txBox="1"/>
          <p:nvPr/>
        </p:nvSpPr>
        <p:spPr>
          <a:xfrm>
            <a:off x="5576344" y="1886852"/>
            <a:ext cx="314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    </a:t>
            </a:r>
            <a:r>
              <a:rPr lang="en-US" sz="20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87-97% </a:t>
            </a: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accuracy,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</a:t>
            </a:r>
            <a:r>
              <a:rPr lang="en-US" sz="20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4-6</a:t>
            </a:r>
            <a:r>
              <a:rPr lang="el-G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solidFill>
                  <a:srgbClr val="0432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 per-I/O </a:t>
            </a:r>
            <a:r>
              <a:rPr lang="en-US" sz="2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overhead,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    on </a:t>
            </a:r>
            <a:r>
              <a:rPr lang="en-US" sz="2000" dirty="0">
                <a:solidFill>
                  <a:srgbClr val="0432FF"/>
                </a:solidFill>
                <a:latin typeface="Gill Sans" panose="020B0502020104020203" pitchFamily="34" charset="-79"/>
                <a:ea typeface="Gill Sans" charset="0"/>
                <a:cs typeface="Gill Sans" panose="020B0502020104020203" pitchFamily="34" charset="-79"/>
              </a:rPr>
              <a:t>various SSDs/traces</a:t>
            </a:r>
            <a:endParaRPr lang="en-US" sz="2000" dirty="0">
              <a:solidFill>
                <a:srgbClr val="0432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6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2FD356-B682-8A40-AE26-ED7BDBE0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33978-C615-554F-961F-D8FD88F41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96348-0800-534B-B826-4F8BBDF0F6F8}"/>
              </a:ext>
            </a:extLst>
          </p:cNvPr>
          <p:cNvSpPr txBox="1"/>
          <p:nvPr/>
        </p:nvSpPr>
        <p:spPr>
          <a:xfrm>
            <a:off x="462359" y="674225"/>
            <a:ext cx="2930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Other designs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918FC3-4A10-5C48-9A86-B0BF9C271C86}"/>
              </a:ext>
            </a:extLst>
          </p:cNvPr>
          <p:cNvSpPr txBox="1"/>
          <p:nvPr/>
        </p:nvSpPr>
        <p:spPr>
          <a:xfrm>
            <a:off x="512546" y="1469819"/>
            <a:ext cx="630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User-space offline training + kernel-space online inference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3958B-A89E-6240-94AD-2AEA10785D3B}"/>
              </a:ext>
            </a:extLst>
          </p:cNvPr>
          <p:cNvSpPr txBox="1"/>
          <p:nvPr/>
        </p:nvSpPr>
        <p:spPr>
          <a:xfrm>
            <a:off x="512545" y="3867896"/>
            <a:ext cx="698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Support re-tracing, re-training, and re-uploading weights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0BBF5A4-1003-BA4F-98AB-79AF2B872159}"/>
              </a:ext>
            </a:extLst>
          </p:cNvPr>
          <p:cNvGrpSpPr/>
          <p:nvPr/>
        </p:nvGrpSpPr>
        <p:grpSpPr>
          <a:xfrm>
            <a:off x="2357666" y="1910587"/>
            <a:ext cx="2214330" cy="601893"/>
            <a:chOff x="2357666" y="1910587"/>
            <a:chExt cx="2214330" cy="60189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208030F-A886-D14B-95F6-54C78CCFA4CA}"/>
                </a:ext>
              </a:extLst>
            </p:cNvPr>
            <p:cNvGrpSpPr/>
            <p:nvPr/>
          </p:nvGrpSpPr>
          <p:grpSpPr>
            <a:xfrm>
              <a:off x="3525220" y="1929843"/>
              <a:ext cx="1046776" cy="582637"/>
              <a:chOff x="9426184" y="3275414"/>
              <a:chExt cx="1338545" cy="824146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60A2A5CD-B8A9-3D41-92FA-DFD1AB02609F}"/>
                  </a:ext>
                </a:extLst>
              </p:cNvPr>
              <p:cNvSpPr/>
              <p:nvPr/>
            </p:nvSpPr>
            <p:spPr>
              <a:xfrm>
                <a:off x="9426184" y="3275414"/>
                <a:ext cx="1338545" cy="82414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400" b="1" dirty="0">
                    <a:latin typeface="Gill Sans" charset="0"/>
                    <a:ea typeface="Gill Sans" charset="0"/>
                    <a:cs typeface="Gill Sans" charset="0"/>
                  </a:rPr>
                  <a:t>OS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C90C5C4-F829-7749-8DD1-0B6F647B8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32667" y="3399591"/>
                <a:ext cx="632062" cy="59810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954E81-F0A8-2840-B83E-D2C1CA3FEAA2}"/>
                </a:ext>
              </a:extLst>
            </p:cNvPr>
            <p:cNvSpPr txBox="1"/>
            <p:nvPr/>
          </p:nvSpPr>
          <p:spPr>
            <a:xfrm>
              <a:off x="3193742" y="1982688"/>
              <a:ext cx="284816" cy="326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+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B0D71-3255-0E42-9FC0-0B615175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666" y="1951598"/>
              <a:ext cx="506559" cy="48655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F32E52-8F91-5A43-8AD7-DBFDBB8E4566}"/>
                </a:ext>
              </a:extLst>
            </p:cNvPr>
            <p:cNvSpPr txBox="1"/>
            <p:nvPr/>
          </p:nvSpPr>
          <p:spPr>
            <a:xfrm>
              <a:off x="2851381" y="1910587"/>
              <a:ext cx="342360" cy="326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2400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…</a:t>
              </a:r>
              <a:endPara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9C6089-6FDB-AF49-A2F5-D0B0054D9AB2}"/>
              </a:ext>
            </a:extLst>
          </p:cNvPr>
          <p:cNvGrpSpPr/>
          <p:nvPr/>
        </p:nvGrpSpPr>
        <p:grpSpPr>
          <a:xfrm>
            <a:off x="512545" y="2796045"/>
            <a:ext cx="6983125" cy="532158"/>
            <a:chOff x="512548" y="2550913"/>
            <a:chExt cx="6983125" cy="53215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B66EC3-127E-8F47-B79A-257C4808C7BF}"/>
                </a:ext>
              </a:extLst>
            </p:cNvPr>
            <p:cNvSpPr txBox="1"/>
            <p:nvPr/>
          </p:nvSpPr>
          <p:spPr>
            <a:xfrm>
              <a:off x="512548" y="2602392"/>
              <a:ext cx="6983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Can utilize additional          to further reduce inference overhead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82F212A-9D76-F740-925A-95298E3AB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3654" y="2550913"/>
              <a:ext cx="532158" cy="53215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4FBFB8-240C-7B4D-8D26-E0A675627112}"/>
              </a:ext>
            </a:extLst>
          </p:cNvPr>
          <p:cNvGrpSpPr/>
          <p:nvPr/>
        </p:nvGrpSpPr>
        <p:grpSpPr>
          <a:xfrm>
            <a:off x="6872003" y="446508"/>
            <a:ext cx="1908331" cy="2403084"/>
            <a:chOff x="6872003" y="446508"/>
            <a:chExt cx="1908331" cy="2403084"/>
          </a:xfrm>
        </p:grpSpPr>
        <p:pic>
          <p:nvPicPr>
            <p:cNvPr id="23" name="Picture 22" descr="A close up of a newspaper&#10;&#10;Description automatically generated">
              <a:extLst>
                <a:ext uri="{FF2B5EF4-FFF2-40B4-BE49-F238E27FC236}">
                  <a16:creationId xmlns:a16="http://schemas.microsoft.com/office/drawing/2014/main" id="{A797A4DC-92C0-B94D-8449-DDE01665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003" y="446508"/>
              <a:ext cx="1908331" cy="240308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3BD32B-A294-6045-B2FF-6871FA1FA9C1}"/>
                </a:ext>
              </a:extLst>
            </p:cNvPr>
            <p:cNvSpPr txBox="1"/>
            <p:nvPr/>
          </p:nvSpPr>
          <p:spPr>
            <a:xfrm>
              <a:off x="7014116" y="1283512"/>
              <a:ext cx="1708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More detail </a:t>
              </a:r>
            </a:p>
            <a:p>
              <a:r>
                <a:rPr lang="en-US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in the paper!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18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31050C-F1FD-CC45-B90B-1F1CAB39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27D8D-5CAB-C846-AFCE-AD3BB6D8F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FB056BE-DE1C-0543-8FF8-E8F5C61E4B46}"/>
              </a:ext>
            </a:extLst>
          </p:cNvPr>
          <p:cNvSpPr/>
          <p:nvPr/>
        </p:nvSpPr>
        <p:spPr>
          <a:xfrm>
            <a:off x="399029" y="545111"/>
            <a:ext cx="2860462" cy="734259"/>
          </a:xfrm>
          <a:prstGeom prst="wedgeRoundRectCallout">
            <a:avLst>
              <a:gd name="adj1" fmla="val 36236"/>
              <a:gd name="adj2" fmla="val 737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Doubling</a:t>
            </a:r>
            <a:r>
              <a:rPr lang="en-US" sz="16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data every </a:t>
            </a:r>
            <a:r>
              <a:rPr lang="en-US" sz="1600" b="1" i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2 years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30 zettabytes </a:t>
            </a:r>
            <a:r>
              <a:rPr lang="en-US" sz="1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in 20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8</a:t>
            </a:r>
          </a:p>
          <a:p>
            <a:pPr algn="ctr"/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600" i="1" dirty="0">
                <a:latin typeface="Gill Sans" charset="0"/>
                <a:ea typeface="Gill Sans" charset="0"/>
                <a:cs typeface="Gill Sans" charset="0"/>
              </a:rPr>
              <a:t>75 zettabytes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in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52B30A-FB5F-414F-9312-01A6117C3492}"/>
              </a:ext>
            </a:extLst>
          </p:cNvPr>
          <p:cNvGrpSpPr/>
          <p:nvPr/>
        </p:nvGrpSpPr>
        <p:grpSpPr>
          <a:xfrm>
            <a:off x="2645234" y="3895076"/>
            <a:ext cx="1130978" cy="654346"/>
            <a:chOff x="2457439" y="3090592"/>
            <a:chExt cx="1794049" cy="10216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5B4A8A-742E-E449-98E3-ED70CC29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57439" y="3090592"/>
              <a:ext cx="802248" cy="10216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19D59F-1B26-6644-8D07-532E5F8EE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7601" y="3090592"/>
              <a:ext cx="773887" cy="102166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18853D3-D10B-2844-AF40-4058524F6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272" y="1570047"/>
            <a:ext cx="734259" cy="73425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9BB4A1C1-F782-CC49-B713-3F77FD73F45A}"/>
              </a:ext>
            </a:extLst>
          </p:cNvPr>
          <p:cNvSpPr/>
          <p:nvPr/>
        </p:nvSpPr>
        <p:spPr>
          <a:xfrm>
            <a:off x="337564" y="2654600"/>
            <a:ext cx="2860462" cy="1025296"/>
          </a:xfrm>
          <a:prstGeom prst="cloudCallout">
            <a:avLst>
              <a:gd name="adj1" fmla="val 25692"/>
              <a:gd name="adj2" fmla="val 640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30% data access </a:t>
            </a:r>
            <a:r>
              <a:rPr lang="en-US" sz="1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will be</a:t>
            </a:r>
            <a:r>
              <a:rPr lang="en-US" sz="1600" b="1" i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1600" b="1" i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real-time by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21584-C335-A946-8545-10C701FBB8BD}"/>
              </a:ext>
            </a:extLst>
          </p:cNvPr>
          <p:cNvSpPr txBox="1"/>
          <p:nvPr/>
        </p:nvSpPr>
        <p:spPr>
          <a:xfrm>
            <a:off x="1476530" y="4628975"/>
            <a:ext cx="63418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[1] Data Age 2025, sponsored by Seagate with data from IDC Global </a:t>
            </a:r>
            <a:r>
              <a:rPr lang="en-US" sz="1100" dirty="0" err="1">
                <a:solidFill>
                  <a:schemeClr val="tx1">
                    <a:lumMod val="8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DataSphere</a:t>
            </a:r>
            <a:r>
              <a:rPr lang="en-US" sz="1100" dirty="0">
                <a:solidFill>
                  <a:schemeClr val="tx1">
                    <a:lumMod val="8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Nov 2018</a:t>
            </a:r>
          </a:p>
          <a:p>
            <a:r>
              <a:rPr lang="en-US" sz="1100" dirty="0">
                <a:solidFill>
                  <a:schemeClr val="tx1">
                    <a:lumMod val="8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[2] Solid State Drive (SSD) Market – Growth, Trends, and Forecasts (2020 - 2025), </a:t>
            </a:r>
            <a:r>
              <a:rPr lang="en-US" sz="1100" dirty="0" err="1">
                <a:solidFill>
                  <a:schemeClr val="tx1">
                    <a:lumMod val="8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mordorintelligence.com</a:t>
            </a:r>
            <a:endParaRPr lang="en-US" sz="1100" dirty="0">
              <a:solidFill>
                <a:schemeClr val="tx1">
                  <a:lumMod val="85000"/>
                </a:schemeClr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5CC979A7-51DA-2343-A773-FF7F6ADAED7E}"/>
              </a:ext>
            </a:extLst>
          </p:cNvPr>
          <p:cNvSpPr/>
          <p:nvPr/>
        </p:nvSpPr>
        <p:spPr>
          <a:xfrm>
            <a:off x="3389030" y="2635626"/>
            <a:ext cx="1831623" cy="858846"/>
          </a:xfrm>
          <a:prstGeom prst="wedgeRoundRectCallout">
            <a:avLst>
              <a:gd name="adj1" fmla="val -39291"/>
              <a:gd name="adj2" fmla="val 8236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More</a:t>
            </a:r>
            <a:r>
              <a:rPr lang="en-US" sz="1600" dirty="0">
                <a:solidFill>
                  <a:schemeClr val="bg2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1600" b="1" dirty="0">
                <a:solidFill>
                  <a:schemeClr val="bg2"/>
                </a:solidFill>
                <a:latin typeface="Gill Sans" charset="0"/>
                <a:ea typeface="Gill Sans" charset="0"/>
                <a:cs typeface="Gill Sans" charset="0"/>
              </a:rPr>
              <a:t>real-time 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data? More </a:t>
            </a:r>
            <a:r>
              <a:rPr lang="en-US" sz="16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flash storage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9E6056-B1C6-424E-AE17-779E86E7F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80" y="2911138"/>
            <a:ext cx="712262" cy="878008"/>
          </a:xfrm>
          <a:prstGeom prst="rect">
            <a:avLst/>
          </a:prstGeom>
        </p:spPr>
      </p:pic>
      <p:sp>
        <p:nvSpPr>
          <p:cNvPr id="20" name="Cloud Callout 19">
            <a:extLst>
              <a:ext uri="{FF2B5EF4-FFF2-40B4-BE49-F238E27FC236}">
                <a16:creationId xmlns:a16="http://schemas.microsoft.com/office/drawing/2014/main" id="{C835C3A5-5AD5-DA44-BAEC-B291F5C8E891}"/>
              </a:ext>
            </a:extLst>
          </p:cNvPr>
          <p:cNvSpPr/>
          <p:nvPr/>
        </p:nvSpPr>
        <p:spPr>
          <a:xfrm>
            <a:off x="3973557" y="1687468"/>
            <a:ext cx="3259827" cy="964534"/>
          </a:xfrm>
          <a:prstGeom prst="cloudCallout">
            <a:avLst>
              <a:gd name="adj1" fmla="val 16944"/>
              <a:gd name="adj2" fmla="val 6914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Large-volume data with </a:t>
            </a:r>
            <a:r>
              <a:rPr lang="en-US" sz="16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microsecond-level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access latencies!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6A5979-798C-5846-A8FB-55CF9F3CE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5526" y="2999387"/>
            <a:ext cx="951948" cy="713961"/>
          </a:xfrm>
          <a:prstGeom prst="rect">
            <a:avLst/>
          </a:prstGeom>
        </p:spPr>
      </p:pic>
      <p:sp>
        <p:nvSpPr>
          <p:cNvPr id="22" name="Cloud Callout 21">
            <a:extLst>
              <a:ext uri="{FF2B5EF4-FFF2-40B4-BE49-F238E27FC236}">
                <a16:creationId xmlns:a16="http://schemas.microsoft.com/office/drawing/2014/main" id="{C5A1B100-4FE0-EB4C-AD61-CA331020AFB7}"/>
              </a:ext>
            </a:extLst>
          </p:cNvPr>
          <p:cNvSpPr/>
          <p:nvPr/>
        </p:nvSpPr>
        <p:spPr>
          <a:xfrm>
            <a:off x="6487792" y="1124064"/>
            <a:ext cx="2661077" cy="1681943"/>
          </a:xfrm>
          <a:prstGeom prst="cloudCallout">
            <a:avLst>
              <a:gd name="adj1" fmla="val -16105"/>
              <a:gd name="adj2" fmla="val 5640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15%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annual </a:t>
            </a:r>
          </a:p>
          <a:p>
            <a:pPr algn="ctr"/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growth rate.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47 to 80 billion 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market by 2025!</a:t>
            </a:r>
          </a:p>
        </p:txBody>
      </p:sp>
    </p:spTree>
    <p:extLst>
      <p:ext uri="{BB962C8B-B14F-4D97-AF65-F5344CB8AC3E}">
        <p14:creationId xmlns:p14="http://schemas.microsoft.com/office/powerpoint/2010/main" val="34879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59460-5612-EF47-936C-8600E370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60E3-855B-A147-8FD4-49284F06B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60F3F-1D34-6A46-99D1-0C762A171715}"/>
              </a:ext>
            </a:extLst>
          </p:cNvPr>
          <p:cNvSpPr txBox="1"/>
          <p:nvPr/>
        </p:nvSpPr>
        <p:spPr>
          <a:xfrm>
            <a:off x="462360" y="674225"/>
            <a:ext cx="813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90E3D7-33AA-C846-B17F-92B85B2DFA42}"/>
              </a:ext>
            </a:extLst>
          </p:cNvPr>
          <p:cNvSpPr txBox="1"/>
          <p:nvPr/>
        </p:nvSpPr>
        <p:spPr>
          <a:xfrm>
            <a:off x="597408" y="1541469"/>
            <a:ext cx="331693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Introduction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Challenges &amp; Solutions</a:t>
            </a:r>
          </a:p>
          <a:p>
            <a:endParaRPr lang="en-US" sz="24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Evaluations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87137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A45A3-ED5A-E44C-82C9-BBB9C4C2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3269A-6178-0942-9455-7A03B6E45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FF0B81-1A95-2B49-A99A-0D0A34DCB826}"/>
              </a:ext>
            </a:extLst>
          </p:cNvPr>
          <p:cNvSpPr txBox="1"/>
          <p:nvPr/>
        </p:nvSpPr>
        <p:spPr>
          <a:xfrm>
            <a:off x="462359" y="674225"/>
            <a:ext cx="343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Evaluation setup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1E5B66-41B1-D14B-9255-7FEA9916E3EA}"/>
              </a:ext>
            </a:extLst>
          </p:cNvPr>
          <p:cNvGrpSpPr/>
          <p:nvPr/>
        </p:nvGrpSpPr>
        <p:grpSpPr>
          <a:xfrm>
            <a:off x="1638919" y="3119252"/>
            <a:ext cx="2699148" cy="799821"/>
            <a:chOff x="2014297" y="3654500"/>
            <a:chExt cx="2699148" cy="7998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20851A-0373-1648-9313-3D65CC57A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97" y="3654500"/>
              <a:ext cx="489617" cy="6035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1C32DB-5819-D747-B5F0-F0C371555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28" y="3659134"/>
              <a:ext cx="489617" cy="60355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A6E2F36-E620-8548-858C-B898A38ABA4E}"/>
                </a:ext>
              </a:extLst>
            </p:cNvPr>
            <p:cNvGrpSpPr/>
            <p:nvPr/>
          </p:nvGrpSpPr>
          <p:grpSpPr>
            <a:xfrm>
              <a:off x="2211884" y="4258053"/>
              <a:ext cx="2302588" cy="196268"/>
              <a:chOff x="7081514" y="1226572"/>
              <a:chExt cx="2302588" cy="196268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1442D43-3610-C44B-8FB4-EFEBCD3155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525" y="1379220"/>
                <a:ext cx="2246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709214D-F899-504C-BCBD-089DD0E8F265}"/>
                  </a:ext>
                </a:extLst>
              </p:cNvPr>
              <p:cNvCxnSpPr>
                <a:cxnSpLocks/>
                <a:stCxn id="9" idx="2"/>
                <a:endCxn id="17" idx="0"/>
              </p:cNvCxnSpPr>
              <p:nvPr/>
            </p:nvCxnSpPr>
            <p:spPr>
              <a:xfrm flipH="1">
                <a:off x="7127234" y="1226572"/>
                <a:ext cx="1502" cy="106518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65479F7-864A-F14A-8DBA-E822D2F4E5D0}"/>
                  </a:ext>
                </a:extLst>
              </p:cNvPr>
              <p:cNvCxnSpPr>
                <a:cxnSpLocks/>
                <a:stCxn id="20" idx="2"/>
                <a:endCxn id="19" idx="0"/>
              </p:cNvCxnSpPr>
              <p:nvPr/>
            </p:nvCxnSpPr>
            <p:spPr>
              <a:xfrm>
                <a:off x="8232353" y="1229672"/>
                <a:ext cx="455" cy="105352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41A3BE7-775D-F242-A72C-C10DF7AF8135}"/>
                  </a:ext>
                </a:extLst>
              </p:cNvPr>
              <p:cNvCxnSpPr>
                <a:cxnSpLocks/>
                <a:stCxn id="10" idx="2"/>
                <a:endCxn id="18" idx="0"/>
              </p:cNvCxnSpPr>
              <p:nvPr/>
            </p:nvCxnSpPr>
            <p:spPr>
              <a:xfrm>
                <a:off x="9338267" y="1231206"/>
                <a:ext cx="115" cy="101884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A912FEB-A8BA-3848-AECA-D1A5C81EFB87}"/>
                  </a:ext>
                </a:extLst>
              </p:cNvPr>
              <p:cNvSpPr/>
              <p:nvPr/>
            </p:nvSpPr>
            <p:spPr>
              <a:xfrm>
                <a:off x="7081514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BC54B89-5C5B-A14F-9EBF-EB21EEB90B74}"/>
                  </a:ext>
                </a:extLst>
              </p:cNvPr>
              <p:cNvSpPr/>
              <p:nvPr/>
            </p:nvSpPr>
            <p:spPr>
              <a:xfrm>
                <a:off x="9292662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F931C64-D1F6-BB49-A376-B984B56ACD14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038E341-3E2D-834C-81DB-1F95033FD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14" y="3657600"/>
              <a:ext cx="489617" cy="603553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3C9E284-CCBB-3E45-AFCD-851FC40D638E}"/>
              </a:ext>
            </a:extLst>
          </p:cNvPr>
          <p:cNvSpPr txBox="1"/>
          <p:nvPr/>
        </p:nvSpPr>
        <p:spPr>
          <a:xfrm>
            <a:off x="2191062" y="3882421"/>
            <a:ext cx="171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Local flash array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3D7B8F-E249-474B-B77F-FD9F2B67198A}"/>
              </a:ext>
            </a:extLst>
          </p:cNvPr>
          <p:cNvGrpSpPr/>
          <p:nvPr/>
        </p:nvGrpSpPr>
        <p:grpSpPr>
          <a:xfrm>
            <a:off x="812891" y="4251753"/>
            <a:ext cx="2246851" cy="947817"/>
            <a:chOff x="121234" y="4251753"/>
            <a:chExt cx="2246851" cy="94781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A659DD2-9E93-614A-926A-D83EA8D10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24" y="4466383"/>
              <a:ext cx="489618" cy="22165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B983415-BAB4-BB43-9FB2-6D6ED8378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529" y="4466383"/>
              <a:ext cx="489618" cy="22165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12F719B-2275-AA47-A9D4-FC24E7046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629" y="4466383"/>
              <a:ext cx="489618" cy="221651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408E384-D782-B646-9DD4-27FBF6335CD6}"/>
                </a:ext>
              </a:extLst>
            </p:cNvPr>
            <p:cNvCxnSpPr/>
            <p:nvPr/>
          </p:nvCxnSpPr>
          <p:spPr>
            <a:xfrm>
              <a:off x="223324" y="4700488"/>
              <a:ext cx="17868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CB5284-665F-3648-A1EC-19DC5B2603E5}"/>
                </a:ext>
              </a:extLst>
            </p:cNvPr>
            <p:cNvSpPr txBox="1"/>
            <p:nvPr/>
          </p:nvSpPr>
          <p:spPr>
            <a:xfrm>
              <a:off x="121234" y="4676350"/>
              <a:ext cx="213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Three </a:t>
              </a:r>
              <a:r>
                <a:rPr lang="en-US" sz="14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homogeneous</a:t>
              </a:r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consumer-level</a:t>
              </a:r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SSDs</a:t>
              </a:r>
            </a:p>
          </p:txBody>
        </p:sp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DA00E1A0-3B6A-944E-A314-38C5EA95A34E}"/>
                </a:ext>
              </a:extLst>
            </p:cNvPr>
            <p:cNvCxnSpPr>
              <a:stCxn id="33" idx="2"/>
              <a:endCxn id="34" idx="0"/>
            </p:cNvCxnSpPr>
            <p:nvPr/>
          </p:nvCxnSpPr>
          <p:spPr>
            <a:xfrm rot="5400000">
              <a:off x="1310794" y="3409092"/>
              <a:ext cx="214630" cy="1899952"/>
            </a:xfrm>
            <a:prstGeom prst="bentConnector3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A1BE1A2A-76D1-D345-BA5B-9678418C8493}"/>
                </a:ext>
              </a:extLst>
            </p:cNvPr>
            <p:cNvCxnSpPr>
              <a:stCxn id="33" idx="2"/>
              <a:endCxn id="35" idx="0"/>
            </p:cNvCxnSpPr>
            <p:nvPr/>
          </p:nvCxnSpPr>
          <p:spPr>
            <a:xfrm rot="5400000">
              <a:off x="1654397" y="3752695"/>
              <a:ext cx="214630" cy="1212747"/>
            </a:xfrm>
            <a:prstGeom prst="bentConnector3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>
              <a:extLst>
                <a:ext uri="{FF2B5EF4-FFF2-40B4-BE49-F238E27FC236}">
                  <a16:creationId xmlns:a16="http://schemas.microsoft.com/office/drawing/2014/main" id="{20D4C37C-8D29-6340-A821-0A70B89EA1E8}"/>
                </a:ext>
              </a:extLst>
            </p:cNvPr>
            <p:cNvCxnSpPr>
              <a:stCxn id="33" idx="2"/>
              <a:endCxn id="36" idx="0"/>
            </p:cNvCxnSpPr>
            <p:nvPr/>
          </p:nvCxnSpPr>
          <p:spPr>
            <a:xfrm rot="5400000">
              <a:off x="1987447" y="4085745"/>
              <a:ext cx="214630" cy="546647"/>
            </a:xfrm>
            <a:prstGeom prst="bentConnector3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F6ACEA7-6EB6-6F41-8318-A52E892FD387}"/>
              </a:ext>
            </a:extLst>
          </p:cNvPr>
          <p:cNvGrpSpPr/>
          <p:nvPr/>
        </p:nvGrpSpPr>
        <p:grpSpPr>
          <a:xfrm>
            <a:off x="2786979" y="4251753"/>
            <a:ext cx="2722912" cy="947832"/>
            <a:chOff x="2095322" y="4251753"/>
            <a:chExt cx="2722912" cy="94783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1AC5DDF-644B-C346-AC0E-47C6E8B2FD3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5969" y="4465493"/>
              <a:ext cx="422747" cy="2743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2317121-6419-C24E-BC0E-71742D20D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184" r="5707" b="31107"/>
            <a:stretch/>
          </p:blipFill>
          <p:spPr>
            <a:xfrm>
              <a:off x="3263162" y="4466383"/>
              <a:ext cx="541533" cy="23954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0E9168D-8ADB-9148-ACF5-F152A8D4986B}"/>
                </a:ext>
              </a:extLst>
            </p:cNvPr>
            <p:cNvSpPr txBox="1"/>
            <p:nvPr/>
          </p:nvSpPr>
          <p:spPr>
            <a:xfrm>
              <a:off x="2635603" y="4676365"/>
              <a:ext cx="21826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Three </a:t>
              </a:r>
              <a:r>
                <a:rPr lang="en-US" sz="14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heterogenous</a:t>
              </a:r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enterprise-level</a:t>
              </a:r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SSDs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291C18B-92EF-8D4D-A52F-3C34CC18DB82}"/>
                </a:ext>
              </a:extLst>
            </p:cNvPr>
            <p:cNvSpPr txBox="1"/>
            <p:nvPr/>
          </p:nvSpPr>
          <p:spPr>
            <a:xfrm>
              <a:off x="2095322" y="4404173"/>
              <a:ext cx="63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OR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83C670F-ECAC-D34D-A140-6B0908904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2093" r="7238"/>
            <a:stretch/>
          </p:blipFill>
          <p:spPr>
            <a:xfrm>
              <a:off x="2723433" y="4466383"/>
              <a:ext cx="489618" cy="274143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69F5A60-ECE8-F848-AB6D-D3F0AC59418E}"/>
                </a:ext>
              </a:extLst>
            </p:cNvPr>
            <p:cNvCxnSpPr/>
            <p:nvPr/>
          </p:nvCxnSpPr>
          <p:spPr>
            <a:xfrm>
              <a:off x="2738852" y="4701070"/>
              <a:ext cx="17868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>
              <a:extLst>
                <a:ext uri="{FF2B5EF4-FFF2-40B4-BE49-F238E27FC236}">
                  <a16:creationId xmlns:a16="http://schemas.microsoft.com/office/drawing/2014/main" id="{B71C6DA3-3E88-A44D-8225-46C6827F4AC2}"/>
                </a:ext>
              </a:extLst>
            </p:cNvPr>
            <p:cNvCxnSpPr>
              <a:stCxn id="33" idx="2"/>
              <a:endCxn id="43" idx="0"/>
            </p:cNvCxnSpPr>
            <p:nvPr/>
          </p:nvCxnSpPr>
          <p:spPr>
            <a:xfrm rot="16200000" flipH="1">
              <a:off x="2560848" y="4058989"/>
              <a:ext cx="214630" cy="60015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7E220A09-123C-3447-8B70-8FDD0369E132}"/>
                </a:ext>
              </a:extLst>
            </p:cNvPr>
            <p:cNvCxnSpPr>
              <a:stCxn id="33" idx="2"/>
              <a:endCxn id="44" idx="0"/>
            </p:cNvCxnSpPr>
            <p:nvPr/>
          </p:nvCxnSpPr>
          <p:spPr>
            <a:xfrm rot="16200000" flipH="1">
              <a:off x="2843692" y="3776146"/>
              <a:ext cx="214630" cy="1165844"/>
            </a:xfrm>
            <a:prstGeom prst="bentConnector3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>
              <a:extLst>
                <a:ext uri="{FF2B5EF4-FFF2-40B4-BE49-F238E27FC236}">
                  <a16:creationId xmlns:a16="http://schemas.microsoft.com/office/drawing/2014/main" id="{4E467EC1-404E-3E42-A448-74308B58CFE2}"/>
                </a:ext>
              </a:extLst>
            </p:cNvPr>
            <p:cNvCxnSpPr>
              <a:stCxn id="33" idx="2"/>
              <a:endCxn id="45" idx="0"/>
            </p:cNvCxnSpPr>
            <p:nvPr/>
          </p:nvCxnSpPr>
          <p:spPr>
            <a:xfrm rot="16200000" flipH="1">
              <a:off x="3140844" y="3478994"/>
              <a:ext cx="213740" cy="1759258"/>
            </a:xfrm>
            <a:prstGeom prst="bentConnector3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398A3E8-E5F6-4A4B-B778-69AC362AAD5A}"/>
              </a:ext>
            </a:extLst>
          </p:cNvPr>
          <p:cNvGrpSpPr/>
          <p:nvPr/>
        </p:nvGrpSpPr>
        <p:grpSpPr>
          <a:xfrm>
            <a:off x="2427631" y="1308991"/>
            <a:ext cx="812548" cy="676000"/>
            <a:chOff x="2427631" y="1308991"/>
            <a:chExt cx="812548" cy="67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755B31-7514-5840-A8BB-0045BF9F6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6103" y="1355208"/>
              <a:ext cx="424076" cy="629783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8E44806-4AAF-2D41-93EB-A2FBBCEA0C8B}"/>
                </a:ext>
              </a:extLst>
            </p:cNvPr>
            <p:cNvSpPr txBox="1"/>
            <p:nvPr/>
          </p:nvSpPr>
          <p:spPr>
            <a:xfrm rot="16200000">
              <a:off x="2290246" y="1446376"/>
              <a:ext cx="64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7618762-951A-C84E-AC0B-48F34EED7F7E}"/>
              </a:ext>
            </a:extLst>
          </p:cNvPr>
          <p:cNvGrpSpPr/>
          <p:nvPr/>
        </p:nvGrpSpPr>
        <p:grpSpPr>
          <a:xfrm>
            <a:off x="1883727" y="2926312"/>
            <a:ext cx="1104073" cy="307777"/>
            <a:chOff x="1883727" y="2926312"/>
            <a:chExt cx="1104073" cy="307777"/>
          </a:xfrm>
        </p:grpSpPr>
        <p:cxnSp>
          <p:nvCxnSpPr>
            <p:cNvPr id="77" name="Curved Connector 76">
              <a:extLst>
                <a:ext uri="{FF2B5EF4-FFF2-40B4-BE49-F238E27FC236}">
                  <a16:creationId xmlns:a16="http://schemas.microsoft.com/office/drawing/2014/main" id="{1506DA4F-DF50-DD45-BA34-55851A669800}"/>
                </a:ext>
              </a:extLst>
            </p:cNvPr>
            <p:cNvCxnSpPr>
              <a:cxnSpLocks/>
              <a:stCxn id="9" idx="0"/>
              <a:endCxn id="20" idx="0"/>
            </p:cNvCxnSpPr>
            <p:nvPr/>
          </p:nvCxnSpPr>
          <p:spPr>
            <a:xfrm rot="16200000" flipH="1">
              <a:off x="2433986" y="2568994"/>
              <a:ext cx="3100" cy="1103617"/>
            </a:xfrm>
            <a:prstGeom prst="curvedConnector3">
              <a:avLst>
                <a:gd name="adj1" fmla="val -7374194"/>
              </a:avLst>
            </a:prstGeom>
            <a:ln w="254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55B47E0-76F8-0D4E-BCAE-237FE735F00B}"/>
                </a:ext>
              </a:extLst>
            </p:cNvPr>
            <p:cNvSpPr txBox="1"/>
            <p:nvPr/>
          </p:nvSpPr>
          <p:spPr>
            <a:xfrm>
              <a:off x="1927946" y="2926312"/>
              <a:ext cx="10598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Can failover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C1B937B-D5A0-7243-B19A-E0264BE20703}"/>
              </a:ext>
            </a:extLst>
          </p:cNvPr>
          <p:cNvGrpSpPr/>
          <p:nvPr/>
        </p:nvGrpSpPr>
        <p:grpSpPr>
          <a:xfrm>
            <a:off x="1906700" y="1984991"/>
            <a:ext cx="2186558" cy="941321"/>
            <a:chOff x="1906700" y="1984991"/>
            <a:chExt cx="2186558" cy="941321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2917BD80-6052-0B42-93A6-B332B7EA303E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1908068" y="1984991"/>
              <a:ext cx="1120073" cy="919631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43AD67B-B0AF-834F-B57C-7BF02204A6B8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3028141" y="1984991"/>
              <a:ext cx="0" cy="919631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DAB90209-77F0-CA49-A126-60D79765708C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3028141" y="1984991"/>
              <a:ext cx="1065117" cy="941321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BE03BD5-4C43-384B-ADE9-0529317186BD}"/>
                </a:ext>
              </a:extLst>
            </p:cNvPr>
            <p:cNvSpPr txBox="1"/>
            <p:nvPr/>
          </p:nvSpPr>
          <p:spPr>
            <a:xfrm rot="19275777">
              <a:off x="1906700" y="2121967"/>
              <a:ext cx="1212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Read/write workloads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07B56EF-E48D-674B-8304-77188E020381}"/>
              </a:ext>
            </a:extLst>
          </p:cNvPr>
          <p:cNvGrpSpPr/>
          <p:nvPr/>
        </p:nvGrpSpPr>
        <p:grpSpPr>
          <a:xfrm>
            <a:off x="30194" y="1263947"/>
            <a:ext cx="2331892" cy="1510843"/>
            <a:chOff x="30194" y="1263947"/>
            <a:chExt cx="2331892" cy="151084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AC28A33-67F9-D745-9671-6D870D0CC590}"/>
                </a:ext>
              </a:extLst>
            </p:cNvPr>
            <p:cNvGrpSpPr/>
            <p:nvPr/>
          </p:nvGrpSpPr>
          <p:grpSpPr>
            <a:xfrm>
              <a:off x="30194" y="1263947"/>
              <a:ext cx="1704915" cy="1510843"/>
              <a:chOff x="32062" y="1094203"/>
              <a:chExt cx="1704915" cy="1510843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196E04-0391-4B4F-8002-8331E42AD020}"/>
                  </a:ext>
                </a:extLst>
              </p:cNvPr>
              <p:cNvSpPr txBox="1"/>
              <p:nvPr/>
            </p:nvSpPr>
            <p:spPr>
              <a:xfrm>
                <a:off x="32062" y="1094203"/>
                <a:ext cx="17049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Production traces</a:t>
                </a: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BF621AD5-7012-A04F-AD93-BE1946F0E2DA}"/>
                  </a:ext>
                </a:extLst>
              </p:cNvPr>
              <p:cNvGrpSpPr/>
              <p:nvPr/>
            </p:nvGrpSpPr>
            <p:grpSpPr>
              <a:xfrm>
                <a:off x="271068" y="1461597"/>
                <a:ext cx="559897" cy="534400"/>
                <a:chOff x="749542" y="1333061"/>
                <a:chExt cx="559897" cy="534400"/>
              </a:xfrm>
            </p:grpSpPr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06AED284-0F6F-CF48-8B99-0776F94AC7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7431" y="1333061"/>
                  <a:ext cx="365760" cy="365760"/>
                </a:xfrm>
                <a:prstGeom prst="rect">
                  <a:avLst/>
                </a:prstGeom>
              </p:spPr>
            </p:pic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236B90DA-84EE-4D44-9C13-E43048119B07}"/>
                    </a:ext>
                  </a:extLst>
                </p:cNvPr>
                <p:cNvSpPr txBox="1"/>
                <p:nvPr/>
              </p:nvSpPr>
              <p:spPr>
                <a:xfrm>
                  <a:off x="749542" y="1590462"/>
                  <a:ext cx="55989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65000"/>
                        </a:schemeClr>
                      </a:solidFill>
                      <a:latin typeface="Gill Sans" charset="0"/>
                      <a:ea typeface="Gill Sans" charset="0"/>
                      <a:cs typeface="Gill Sans" charset="0"/>
                    </a:rPr>
                    <a:t>Azure</a:t>
                  </a: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C2715A74-FE20-7246-AAD5-3E6C0F91B9E2}"/>
                  </a:ext>
                </a:extLst>
              </p:cNvPr>
              <p:cNvGrpSpPr/>
              <p:nvPr/>
            </p:nvGrpSpPr>
            <p:grpSpPr>
              <a:xfrm>
                <a:off x="886882" y="1451703"/>
                <a:ext cx="447558" cy="564914"/>
                <a:chOff x="1555840" y="1650362"/>
                <a:chExt cx="447558" cy="564914"/>
              </a:xfrm>
            </p:grpSpPr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6B49AF6B-8A55-8549-A4E6-E22C4AC66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04954" y="1650362"/>
                  <a:ext cx="365760" cy="365760"/>
                </a:xfrm>
                <a:prstGeom prst="rect">
                  <a:avLst/>
                </a:prstGeom>
              </p:spPr>
            </p:pic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6FAC18C2-9FDC-834D-A9AD-0E32E857476C}"/>
                    </a:ext>
                  </a:extLst>
                </p:cNvPr>
                <p:cNvSpPr txBox="1"/>
                <p:nvPr/>
              </p:nvSpPr>
              <p:spPr>
                <a:xfrm>
                  <a:off x="1555840" y="1938277"/>
                  <a:ext cx="4475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65000"/>
                        </a:schemeClr>
                      </a:solidFill>
                      <a:latin typeface="Gill Sans" charset="0"/>
                      <a:ea typeface="Gill Sans" charset="0"/>
                      <a:cs typeface="Gill Sans" charset="0"/>
                    </a:rPr>
                    <a:t>Bing</a:t>
                  </a: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2F1D875E-8485-5441-81B0-B3495B658B83}"/>
                  </a:ext>
                </a:extLst>
              </p:cNvPr>
              <p:cNvGrpSpPr/>
              <p:nvPr/>
            </p:nvGrpSpPr>
            <p:grpSpPr>
              <a:xfrm>
                <a:off x="101356" y="1934909"/>
                <a:ext cx="873631" cy="670137"/>
                <a:chOff x="2293036" y="1304592"/>
                <a:chExt cx="873631" cy="670137"/>
              </a:xfrm>
            </p:grpSpPr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B4EB403D-93BF-144A-BB45-849A87CA4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93036" y="1304592"/>
                  <a:ext cx="873631" cy="457200"/>
                </a:xfrm>
                <a:prstGeom prst="rect">
                  <a:avLst/>
                </a:prstGeom>
              </p:spPr>
            </p:pic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342A888D-3682-2E47-A46A-09CC83F4F770}"/>
                    </a:ext>
                  </a:extLst>
                </p:cNvPr>
                <p:cNvSpPr txBox="1"/>
                <p:nvPr/>
              </p:nvSpPr>
              <p:spPr>
                <a:xfrm>
                  <a:off x="2379436" y="1697730"/>
                  <a:ext cx="70083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65000"/>
                        </a:schemeClr>
                      </a:solidFill>
                      <a:latin typeface="Gill Sans" charset="0"/>
                      <a:ea typeface="Gill Sans" charset="0"/>
                      <a:cs typeface="Gill Sans" charset="0"/>
                    </a:rPr>
                    <a:t>Cosmos</a:t>
                  </a:r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084C8D0-75A5-D04F-B11C-4DB4D1EBFC61}"/>
                  </a:ext>
                </a:extLst>
              </p:cNvPr>
              <p:cNvSpPr txBox="1"/>
              <p:nvPr/>
            </p:nvSpPr>
            <p:spPr>
              <a:xfrm>
                <a:off x="884520" y="2016859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…</a:t>
                </a:r>
              </a:p>
            </p:txBody>
          </p:sp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ED0BE8C-AB72-B74D-A3BA-F05E70F00015}"/>
                </a:ext>
              </a:extLst>
            </p:cNvPr>
            <p:cNvCxnSpPr/>
            <p:nvPr/>
          </p:nvCxnSpPr>
          <p:spPr>
            <a:xfrm flipV="1">
              <a:off x="1394536" y="1823648"/>
              <a:ext cx="967550" cy="15302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2C2FE18-7C8E-CA4D-A9FC-64CB4AD14288}"/>
              </a:ext>
            </a:extLst>
          </p:cNvPr>
          <p:cNvGrpSpPr/>
          <p:nvPr/>
        </p:nvGrpSpPr>
        <p:grpSpPr>
          <a:xfrm>
            <a:off x="1633630" y="2110535"/>
            <a:ext cx="2851881" cy="582637"/>
            <a:chOff x="1614612" y="2110535"/>
            <a:chExt cx="2927311" cy="582637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306F6F1D-E290-B441-A59F-6202B798A43B}"/>
                </a:ext>
              </a:extLst>
            </p:cNvPr>
            <p:cNvSpPr/>
            <p:nvPr/>
          </p:nvSpPr>
          <p:spPr>
            <a:xfrm>
              <a:off x="1614612" y="2110535"/>
              <a:ext cx="2927311" cy="582637"/>
            </a:xfrm>
            <a:prstGeom prst="roundRect">
              <a:avLst/>
            </a:prstGeom>
            <a:solidFill>
              <a:schemeClr val="tx1">
                <a:alpha val="67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EB0ED8F-8280-9340-8FBE-C3D13E7305F4}"/>
                </a:ext>
              </a:extLst>
            </p:cNvPr>
            <p:cNvSpPr txBox="1"/>
            <p:nvPr/>
          </p:nvSpPr>
          <p:spPr>
            <a:xfrm>
              <a:off x="3476805" y="2117074"/>
              <a:ext cx="1065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LinnOS</a:t>
              </a:r>
              <a:endParaRPr lang="en-US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110" name="Rounded Rectangular Callout 109">
            <a:extLst>
              <a:ext uri="{FF2B5EF4-FFF2-40B4-BE49-F238E27FC236}">
                <a16:creationId xmlns:a16="http://schemas.microsoft.com/office/drawing/2014/main" id="{7D7F1421-F80C-7D46-B2F3-9FEF57E83917}"/>
              </a:ext>
            </a:extLst>
          </p:cNvPr>
          <p:cNvSpPr/>
          <p:nvPr/>
        </p:nvSpPr>
        <p:spPr>
          <a:xfrm>
            <a:off x="4057834" y="958843"/>
            <a:ext cx="1845989" cy="941320"/>
          </a:xfrm>
          <a:prstGeom prst="wedgeRoundRectCallout">
            <a:avLst>
              <a:gd name="adj1" fmla="val -39642"/>
              <a:gd name="adj2" fmla="val 69843"/>
              <a:gd name="adj3" fmla="val 16667"/>
            </a:avLst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Read I/</a:t>
            </a:r>
            <a:r>
              <a:rPr lang="en-US" dirty="0" err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Os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are </a:t>
            </a:r>
            <a:r>
              <a:rPr 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latency-critical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! Infer and revoke!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12C4022-AAED-9E45-9264-66859432BF82}"/>
              </a:ext>
            </a:extLst>
          </p:cNvPr>
          <p:cNvSpPr txBox="1"/>
          <p:nvPr/>
        </p:nvSpPr>
        <p:spPr>
          <a:xfrm>
            <a:off x="6096152" y="1169099"/>
            <a:ext cx="285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Major metric: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</a:t>
            </a:r>
            <a:r>
              <a:rPr lang="en-US" sz="2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Latencies</a:t>
            </a: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of </a:t>
            </a:r>
            <a:r>
              <a:rPr lang="en-US" sz="2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read I/</a:t>
            </a:r>
            <a:r>
              <a:rPr lang="en-US" sz="200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Os</a:t>
            </a:r>
            <a:endParaRPr lang="en-US" sz="20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14F8637-9715-0244-98B3-FF4BE56D5359}"/>
              </a:ext>
            </a:extLst>
          </p:cNvPr>
          <p:cNvSpPr txBox="1"/>
          <p:nvPr/>
        </p:nvSpPr>
        <p:spPr>
          <a:xfrm>
            <a:off x="6079140" y="1875731"/>
            <a:ext cx="285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Methods compared: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</a:t>
            </a:r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1. Baseline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6B44C6-265D-6D4F-8564-9E56ABBC5A55}"/>
              </a:ext>
            </a:extLst>
          </p:cNvPr>
          <p:cNvSpPr txBox="1"/>
          <p:nvPr/>
        </p:nvSpPr>
        <p:spPr>
          <a:xfrm>
            <a:off x="6096153" y="2477461"/>
            <a:ext cx="34041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Speculation-based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</a:t>
            </a:r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2. Cloning</a:t>
            </a:r>
          </a:p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3. Hedging at p95</a:t>
            </a:r>
          </a:p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4. Hedging at IP </a:t>
            </a:r>
            <a:r>
              <a:rPr lang="en-US" sz="12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(inflection point)</a:t>
            </a:r>
            <a:endParaRPr lang="en-US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3925D93-B07B-FF41-9325-BFA524199F18}"/>
              </a:ext>
            </a:extLst>
          </p:cNvPr>
          <p:cNvSpPr txBox="1"/>
          <p:nvPr/>
        </p:nvSpPr>
        <p:spPr>
          <a:xfrm>
            <a:off x="6079140" y="3585696"/>
            <a:ext cx="30648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Infer-and-revoke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5</a:t>
            </a:r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. Simple heuristic</a:t>
            </a:r>
          </a:p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6. “Advanced” heuristic</a:t>
            </a:r>
          </a:p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7. </a:t>
            </a:r>
            <a:r>
              <a:rPr lang="en-US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LinnOS</a:t>
            </a:r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without hedging</a:t>
            </a:r>
          </a:p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 8. </a:t>
            </a:r>
            <a:r>
              <a:rPr lang="en-US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LinnOS</a:t>
            </a:r>
            <a:endParaRPr lang="en-US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4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/>
      <p:bldP spid="1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9042A-51B4-1945-A059-4E1E534B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D7D97-2C59-5C41-9DF7-B867CB948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0D73BE-C483-D149-BE04-19009D767C35}"/>
              </a:ext>
            </a:extLst>
          </p:cNvPr>
          <p:cNvSpPr txBox="1"/>
          <p:nvPr/>
        </p:nvSpPr>
        <p:spPr>
          <a:xfrm>
            <a:off x="462359" y="674225"/>
            <a:ext cx="343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Baseline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F60ED-26FF-F143-9D15-A2DDC5800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76" y="676656"/>
            <a:ext cx="4599432" cy="4423759"/>
          </a:xfrm>
          <a:prstGeom prst="rect">
            <a:avLst/>
          </a:prstGeom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E8F173FD-0B99-F540-A6A0-0FDDCF935A41}"/>
              </a:ext>
            </a:extLst>
          </p:cNvPr>
          <p:cNvSpPr/>
          <p:nvPr/>
        </p:nvSpPr>
        <p:spPr>
          <a:xfrm>
            <a:off x="4774500" y="4232031"/>
            <a:ext cx="3774831" cy="911469"/>
          </a:xfrm>
          <a:prstGeom prst="donut">
            <a:avLst>
              <a:gd name="adj" fmla="val 827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F9507769-DDD9-8A42-860E-11AA2CF8FB93}"/>
              </a:ext>
            </a:extLst>
          </p:cNvPr>
          <p:cNvSpPr/>
          <p:nvPr/>
        </p:nvSpPr>
        <p:spPr>
          <a:xfrm>
            <a:off x="4057876" y="1055078"/>
            <a:ext cx="1000253" cy="3176954"/>
          </a:xfrm>
          <a:prstGeom prst="donut">
            <a:avLst>
              <a:gd name="adj" fmla="val 827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3B591-C6B3-E04C-B411-04FCD3838257}"/>
              </a:ext>
            </a:extLst>
          </p:cNvPr>
          <p:cNvGrpSpPr/>
          <p:nvPr/>
        </p:nvGrpSpPr>
        <p:grpSpPr>
          <a:xfrm>
            <a:off x="1650927" y="1572584"/>
            <a:ext cx="812548" cy="676000"/>
            <a:chOff x="2427631" y="1308991"/>
            <a:chExt cx="812548" cy="676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313A77-1AEF-974E-A785-76F506859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6103" y="1355208"/>
              <a:ext cx="424076" cy="62978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14856D-B5E2-674C-87D7-B0AEE1AD2D9C}"/>
                </a:ext>
              </a:extLst>
            </p:cNvPr>
            <p:cNvSpPr txBox="1"/>
            <p:nvPr/>
          </p:nvSpPr>
          <p:spPr>
            <a:xfrm rot="16200000">
              <a:off x="2290246" y="1446376"/>
              <a:ext cx="64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08D6D2-3D8E-3B48-810A-70FC1C612912}"/>
              </a:ext>
            </a:extLst>
          </p:cNvPr>
          <p:cNvGrpSpPr/>
          <p:nvPr/>
        </p:nvGrpSpPr>
        <p:grpSpPr>
          <a:xfrm>
            <a:off x="870241" y="3887944"/>
            <a:ext cx="2699148" cy="799821"/>
            <a:chOff x="2014297" y="3654500"/>
            <a:chExt cx="2699148" cy="79982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6E47FA-4FB8-B24B-9317-E7EB4DF51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97" y="3654500"/>
              <a:ext cx="489617" cy="60355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427542E-8643-4743-876E-38E84184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28" y="3659134"/>
              <a:ext cx="489617" cy="603553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A18A45-2B25-014D-9B72-971C692E0B6D}"/>
                </a:ext>
              </a:extLst>
            </p:cNvPr>
            <p:cNvGrpSpPr/>
            <p:nvPr/>
          </p:nvGrpSpPr>
          <p:grpSpPr>
            <a:xfrm>
              <a:off x="2211884" y="4258053"/>
              <a:ext cx="2302588" cy="196268"/>
              <a:chOff x="7081514" y="1226572"/>
              <a:chExt cx="2302588" cy="196268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C994EE9-1432-1346-8DED-6161BB63C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525" y="1379220"/>
                <a:ext cx="2246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587E981-21E7-6C4F-99E4-8D694464D8F0}"/>
                  </a:ext>
                </a:extLst>
              </p:cNvPr>
              <p:cNvCxnSpPr>
                <a:cxnSpLocks/>
                <a:stCxn id="25" idx="2"/>
                <a:endCxn id="33" idx="0"/>
              </p:cNvCxnSpPr>
              <p:nvPr/>
            </p:nvCxnSpPr>
            <p:spPr>
              <a:xfrm flipH="1">
                <a:off x="7127234" y="1226572"/>
                <a:ext cx="1502" cy="106518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AD1BEB0-BCB7-BF4C-A00A-ED858724ADBB}"/>
                  </a:ext>
                </a:extLst>
              </p:cNvPr>
              <p:cNvCxnSpPr>
                <a:cxnSpLocks/>
                <a:stCxn id="28" idx="2"/>
                <a:endCxn id="35" idx="0"/>
              </p:cNvCxnSpPr>
              <p:nvPr/>
            </p:nvCxnSpPr>
            <p:spPr>
              <a:xfrm>
                <a:off x="8232353" y="1229672"/>
                <a:ext cx="455" cy="105352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A8A6955-8EF4-BD4E-8B7E-1A449F868DD5}"/>
                  </a:ext>
                </a:extLst>
              </p:cNvPr>
              <p:cNvCxnSpPr>
                <a:cxnSpLocks/>
                <a:stCxn id="26" idx="2"/>
                <a:endCxn id="34" idx="0"/>
              </p:cNvCxnSpPr>
              <p:nvPr/>
            </p:nvCxnSpPr>
            <p:spPr>
              <a:xfrm>
                <a:off x="9338267" y="1231206"/>
                <a:ext cx="115" cy="101884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548060B-04D2-C941-80A4-ED5916480446}"/>
                  </a:ext>
                </a:extLst>
              </p:cNvPr>
              <p:cNvSpPr/>
              <p:nvPr/>
            </p:nvSpPr>
            <p:spPr>
              <a:xfrm>
                <a:off x="7081514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5EFA1EF-4D0B-C14F-86EC-F45E3644EBCB}"/>
                  </a:ext>
                </a:extLst>
              </p:cNvPr>
              <p:cNvSpPr/>
              <p:nvPr/>
            </p:nvSpPr>
            <p:spPr>
              <a:xfrm>
                <a:off x="9292662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39053CF-CA34-F644-A8BF-4657064EA80C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8E3075-DB2E-394B-8306-1D0C91EE7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14" y="3657600"/>
              <a:ext cx="489617" cy="603553"/>
            </a:xfrm>
            <a:prstGeom prst="rect">
              <a:avLst/>
            </a:prstGeom>
          </p:spPr>
        </p:pic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4E4F8F8-7CAB-8947-B09F-8C2C7266F1B3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115050" y="2375337"/>
            <a:ext cx="1058352" cy="151260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51C3164-FDF5-B148-B0BD-7F27E51ECF31}"/>
              </a:ext>
            </a:extLst>
          </p:cNvPr>
          <p:cNvSpPr txBox="1"/>
          <p:nvPr/>
        </p:nvSpPr>
        <p:spPr>
          <a:xfrm rot="18232335">
            <a:off x="912332" y="2848227"/>
            <a:ext cx="111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Sole I/O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C515D76-5DAD-5942-82CE-0F707D774739}"/>
              </a:ext>
            </a:extLst>
          </p:cNvPr>
          <p:cNvCxnSpPr>
            <a:cxnSpLocks/>
          </p:cNvCxnSpPr>
          <p:nvPr/>
        </p:nvCxnSpPr>
        <p:spPr>
          <a:xfrm flipV="1">
            <a:off x="1233717" y="2411258"/>
            <a:ext cx="1058352" cy="1476686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5D6A63B-640A-084D-B93F-A8A3ED11073A}"/>
              </a:ext>
            </a:extLst>
          </p:cNvPr>
          <p:cNvSpPr txBox="1"/>
          <p:nvPr/>
        </p:nvSpPr>
        <p:spPr>
          <a:xfrm rot="18232335">
            <a:off x="1288719" y="3021853"/>
            <a:ext cx="119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Sole resp.</a:t>
            </a:r>
          </a:p>
        </p:txBody>
      </p:sp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9B88CC60-025F-5746-A160-2A2CB7B23EE9}"/>
              </a:ext>
            </a:extLst>
          </p:cNvPr>
          <p:cNvSpPr/>
          <p:nvPr/>
        </p:nvSpPr>
        <p:spPr>
          <a:xfrm>
            <a:off x="6663346" y="3409018"/>
            <a:ext cx="1023951" cy="673885"/>
          </a:xfrm>
          <a:prstGeom prst="wedgeRoundRectCallout">
            <a:avLst>
              <a:gd name="adj1" fmla="val -68542"/>
              <a:gd name="adj2" fmla="val -32298"/>
              <a:gd name="adj3" fmla="val 16667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15ms at p95</a:t>
            </a:r>
          </a:p>
        </p:txBody>
      </p:sp>
      <p:sp>
        <p:nvSpPr>
          <p:cNvPr id="46" name="Rounded Rectangular Callout 45">
            <a:extLst>
              <a:ext uri="{FF2B5EF4-FFF2-40B4-BE49-F238E27FC236}">
                <a16:creationId xmlns:a16="http://schemas.microsoft.com/office/drawing/2014/main" id="{95A87382-2C8F-6F4B-BBD3-6E25B775AE06}"/>
              </a:ext>
            </a:extLst>
          </p:cNvPr>
          <p:cNvSpPr/>
          <p:nvPr/>
        </p:nvSpPr>
        <p:spPr>
          <a:xfrm>
            <a:off x="7791653" y="2306612"/>
            <a:ext cx="1023951" cy="673885"/>
          </a:xfrm>
          <a:prstGeom prst="wedgeRoundRectCallout">
            <a:avLst>
              <a:gd name="adj1" fmla="val -68542"/>
              <a:gd name="adj2" fmla="val -32298"/>
              <a:gd name="adj3" fmla="val 16667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34ms at p99.9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8CB99F-AA46-9540-8B69-F1997F72BCFC}"/>
              </a:ext>
            </a:extLst>
          </p:cNvPr>
          <p:cNvSpPr txBox="1"/>
          <p:nvPr/>
        </p:nvSpPr>
        <p:spPr>
          <a:xfrm rot="18830880">
            <a:off x="6205130" y="2493013"/>
            <a:ext cx="1189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Baseline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90A673-2F5B-4D4F-93C2-4A5A8B480D1A}"/>
              </a:ext>
            </a:extLst>
          </p:cNvPr>
          <p:cNvSpPr txBox="1"/>
          <p:nvPr/>
        </p:nvSpPr>
        <p:spPr>
          <a:xfrm>
            <a:off x="152725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Slow!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B68A04-DB85-DE4C-9C49-EFA6B75A3900}"/>
              </a:ext>
            </a:extLst>
          </p:cNvPr>
          <p:cNvSpPr txBox="1"/>
          <p:nvPr/>
        </p:nvSpPr>
        <p:spPr>
          <a:xfrm>
            <a:off x="3525289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Fast!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AFA440B-2B62-D44F-8392-B1A047ECCB74}"/>
              </a:ext>
            </a:extLst>
          </p:cNvPr>
          <p:cNvGrpSpPr/>
          <p:nvPr/>
        </p:nvGrpSpPr>
        <p:grpSpPr>
          <a:xfrm>
            <a:off x="5392882" y="1566859"/>
            <a:ext cx="825964" cy="1110651"/>
            <a:chOff x="5392882" y="1566859"/>
            <a:chExt cx="825964" cy="111065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AC10F1D-9176-1544-9B01-5D0346D70460}"/>
                </a:ext>
              </a:extLst>
            </p:cNvPr>
            <p:cNvCxnSpPr>
              <a:cxnSpLocks/>
            </p:cNvCxnSpPr>
            <p:nvPr/>
          </p:nvCxnSpPr>
          <p:spPr>
            <a:xfrm>
              <a:off x="5392882" y="1776845"/>
              <a:ext cx="825964" cy="900665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D4E16A1-24B2-DD4C-96E4-224EFB02D642}"/>
                </a:ext>
              </a:extLst>
            </p:cNvPr>
            <p:cNvSpPr txBox="1"/>
            <p:nvPr/>
          </p:nvSpPr>
          <p:spPr>
            <a:xfrm rot="2818886">
              <a:off x="5365726" y="1927464"/>
              <a:ext cx="1090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Better!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76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45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08AE7-BE3D-AC49-916A-9814F22E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F3B39-C134-4941-BEBD-ABB68523A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80A57-6F15-2546-AD3E-89CA2885FC38}"/>
              </a:ext>
            </a:extLst>
          </p:cNvPr>
          <p:cNvSpPr txBox="1"/>
          <p:nvPr/>
        </p:nvSpPr>
        <p:spPr>
          <a:xfrm>
            <a:off x="462360" y="674224"/>
            <a:ext cx="1909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Cloning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D1371C-1DE1-EE44-A7D1-913C9A73DB7B}"/>
              </a:ext>
            </a:extLst>
          </p:cNvPr>
          <p:cNvGrpSpPr/>
          <p:nvPr/>
        </p:nvGrpSpPr>
        <p:grpSpPr>
          <a:xfrm>
            <a:off x="4059936" y="679681"/>
            <a:ext cx="4599432" cy="4423759"/>
            <a:chOff x="3854756" y="680764"/>
            <a:chExt cx="4599432" cy="44237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811D83-1075-B84B-A409-0AAC8190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756" y="680764"/>
              <a:ext cx="4599432" cy="44237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DDCF4-ED22-D34A-BFD5-8832D573846A}"/>
                </a:ext>
              </a:extLst>
            </p:cNvPr>
            <p:cNvSpPr txBox="1"/>
            <p:nvPr/>
          </p:nvSpPr>
          <p:spPr>
            <a:xfrm rot="18830880">
              <a:off x="6144977" y="2613005"/>
              <a:ext cx="84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Baseline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7FA190-9B94-E34D-9739-D220F68734DA}"/>
                </a:ext>
              </a:extLst>
            </p:cNvPr>
            <p:cNvSpPr txBox="1"/>
            <p:nvPr/>
          </p:nvSpPr>
          <p:spPr>
            <a:xfrm rot="19795514">
              <a:off x="7139708" y="2387084"/>
              <a:ext cx="1024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6666"/>
                  </a:solidFill>
                  <a:latin typeface="Gill Sans" charset="0"/>
                  <a:ea typeface="Gill Sans" charset="0"/>
                  <a:cs typeface="Gill Sans" charset="0"/>
                </a:rPr>
                <a:t>Clone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F58526-FA8D-FF44-ACD1-83F093E8804C}"/>
              </a:ext>
            </a:extLst>
          </p:cNvPr>
          <p:cNvGrpSpPr/>
          <p:nvPr/>
        </p:nvGrpSpPr>
        <p:grpSpPr>
          <a:xfrm>
            <a:off x="1650927" y="1572584"/>
            <a:ext cx="812548" cy="676000"/>
            <a:chOff x="2427631" y="1308991"/>
            <a:chExt cx="812548" cy="676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6508755-0CBC-4147-9852-EA07052C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6103" y="1355208"/>
              <a:ext cx="424076" cy="62978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278A1B-89D4-814D-8257-31ECFFBE05FB}"/>
                </a:ext>
              </a:extLst>
            </p:cNvPr>
            <p:cNvSpPr txBox="1"/>
            <p:nvPr/>
          </p:nvSpPr>
          <p:spPr>
            <a:xfrm rot="16200000">
              <a:off x="2290246" y="1446376"/>
              <a:ext cx="64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7DB25F3-7B31-F844-AF18-DB4CEEA0AE5C}"/>
              </a:ext>
            </a:extLst>
          </p:cNvPr>
          <p:cNvGrpSpPr/>
          <p:nvPr/>
        </p:nvGrpSpPr>
        <p:grpSpPr>
          <a:xfrm>
            <a:off x="870241" y="3887944"/>
            <a:ext cx="2699148" cy="799821"/>
            <a:chOff x="2014297" y="3654500"/>
            <a:chExt cx="2699148" cy="79982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9DCB421-1508-9B47-8568-0BC5B87F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97" y="3654500"/>
              <a:ext cx="489617" cy="60355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1AF6F12-D2BB-254A-B8AD-659121C33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28" y="3659134"/>
              <a:ext cx="489617" cy="603553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F097F22-D0B7-084B-B6E6-3329BDBFCAE8}"/>
                </a:ext>
              </a:extLst>
            </p:cNvPr>
            <p:cNvGrpSpPr/>
            <p:nvPr/>
          </p:nvGrpSpPr>
          <p:grpSpPr>
            <a:xfrm>
              <a:off x="2211884" y="4258053"/>
              <a:ext cx="2302588" cy="196268"/>
              <a:chOff x="7081514" y="1226572"/>
              <a:chExt cx="2302588" cy="196268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12C7D4A-562C-3542-AF44-59E4F6E481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525" y="1379220"/>
                <a:ext cx="2246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2792B65-8CBA-6847-80A8-96D68627DBC2}"/>
                  </a:ext>
                </a:extLst>
              </p:cNvPr>
              <p:cNvCxnSpPr>
                <a:cxnSpLocks/>
                <a:stCxn id="32" idx="2"/>
                <a:endCxn id="40" idx="0"/>
              </p:cNvCxnSpPr>
              <p:nvPr/>
            </p:nvCxnSpPr>
            <p:spPr>
              <a:xfrm flipH="1">
                <a:off x="7127234" y="1226572"/>
                <a:ext cx="1502" cy="106518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77E4153-2887-8E48-B76C-0D0E073900F0}"/>
                  </a:ext>
                </a:extLst>
              </p:cNvPr>
              <p:cNvCxnSpPr>
                <a:cxnSpLocks/>
                <a:stCxn id="35" idx="2"/>
                <a:endCxn id="42" idx="0"/>
              </p:cNvCxnSpPr>
              <p:nvPr/>
            </p:nvCxnSpPr>
            <p:spPr>
              <a:xfrm>
                <a:off x="8232353" y="1229672"/>
                <a:ext cx="455" cy="105352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98D084E-AB03-1947-BD91-14F6A484717A}"/>
                  </a:ext>
                </a:extLst>
              </p:cNvPr>
              <p:cNvCxnSpPr>
                <a:cxnSpLocks/>
                <a:stCxn id="33" idx="2"/>
                <a:endCxn id="41" idx="0"/>
              </p:cNvCxnSpPr>
              <p:nvPr/>
            </p:nvCxnSpPr>
            <p:spPr>
              <a:xfrm>
                <a:off x="9338267" y="1231206"/>
                <a:ext cx="115" cy="101884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7436AD2-F84E-174C-8E3E-CA09C42A4E1A}"/>
                  </a:ext>
                </a:extLst>
              </p:cNvPr>
              <p:cNvSpPr/>
              <p:nvPr/>
            </p:nvSpPr>
            <p:spPr>
              <a:xfrm>
                <a:off x="7081514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068169F-ED89-E74D-8C8C-63937F5A50B0}"/>
                  </a:ext>
                </a:extLst>
              </p:cNvPr>
              <p:cNvSpPr/>
              <p:nvPr/>
            </p:nvSpPr>
            <p:spPr>
              <a:xfrm>
                <a:off x="9292662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03BC0AD-9761-EE42-A9A5-1A045EFDBF94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BCEC63A-5A0E-9D45-942A-F0B6F463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14" y="3657600"/>
              <a:ext cx="489617" cy="603553"/>
            </a:xfrm>
            <a:prstGeom prst="rect">
              <a:avLst/>
            </a:prstGeom>
          </p:spPr>
        </p:pic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9760DAD-8395-A345-9DB0-BE03FB7357AB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1115050" y="2375337"/>
            <a:ext cx="1058352" cy="151260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925F85C-FADD-BE46-84FE-96F0FA682674}"/>
              </a:ext>
            </a:extLst>
          </p:cNvPr>
          <p:cNvSpPr txBox="1"/>
          <p:nvPr/>
        </p:nvSpPr>
        <p:spPr>
          <a:xfrm rot="18232335">
            <a:off x="1199956" y="2835653"/>
            <a:ext cx="61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I/O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810DF37-DF04-5B47-9849-8BF599DF528C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2264842" y="2375337"/>
            <a:ext cx="1059739" cy="1517241"/>
          </a:xfrm>
          <a:prstGeom prst="straightConnector1">
            <a:avLst/>
          </a:prstGeom>
          <a:ln w="25400">
            <a:solidFill>
              <a:srgbClr val="FF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AADCD2D-9D17-5942-A8D9-E6AFC64CFF93}"/>
              </a:ext>
            </a:extLst>
          </p:cNvPr>
          <p:cNvSpPr txBox="1"/>
          <p:nvPr/>
        </p:nvSpPr>
        <p:spPr>
          <a:xfrm rot="3337109">
            <a:off x="2388724" y="2898802"/>
            <a:ext cx="118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66"/>
                </a:solidFill>
                <a:latin typeface="Gill Sans" charset="0"/>
                <a:ea typeface="Gill Sans" charset="0"/>
                <a:cs typeface="Gill Sans" charset="0"/>
              </a:rPr>
              <a:t> Dual I/O</a:t>
            </a:r>
          </a:p>
        </p:txBody>
      </p:sp>
      <p:sp>
        <p:nvSpPr>
          <p:cNvPr id="57" name="Rounded Rectangular Callout 56">
            <a:extLst>
              <a:ext uri="{FF2B5EF4-FFF2-40B4-BE49-F238E27FC236}">
                <a16:creationId xmlns:a16="http://schemas.microsoft.com/office/drawing/2014/main" id="{B859747E-7B36-1C44-9457-ED0B699EEBEA}"/>
              </a:ext>
            </a:extLst>
          </p:cNvPr>
          <p:cNvSpPr/>
          <p:nvPr/>
        </p:nvSpPr>
        <p:spPr>
          <a:xfrm>
            <a:off x="6633410" y="3300999"/>
            <a:ext cx="2447783" cy="707807"/>
          </a:xfrm>
          <a:prstGeom prst="wedgeRoundRectCallout">
            <a:avLst>
              <a:gd name="adj1" fmla="val -27604"/>
              <a:gd name="adj2" fmla="val -103086"/>
              <a:gd name="adj3" fmla="val 16667"/>
            </a:avLst>
          </a:prstGeom>
          <a:solidFill>
            <a:srgbClr val="FF6666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Little improvement due to </a:t>
            </a: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2x workload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DAC58E-30C4-6F47-AD42-A114B88F7707}"/>
              </a:ext>
            </a:extLst>
          </p:cNvPr>
          <p:cNvGrpSpPr/>
          <p:nvPr/>
        </p:nvGrpSpPr>
        <p:grpSpPr>
          <a:xfrm>
            <a:off x="1240859" y="2451543"/>
            <a:ext cx="1957113" cy="1697788"/>
            <a:chOff x="1240859" y="2451543"/>
            <a:chExt cx="1957113" cy="1697788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9BF6127-9856-094E-BE65-3A637B1B74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0664" y="2499107"/>
              <a:ext cx="997308" cy="1403718"/>
            </a:xfrm>
            <a:prstGeom prst="straightConnector1">
              <a:avLst/>
            </a:prstGeom>
            <a:ln w="25400">
              <a:solidFill>
                <a:srgbClr val="FF666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50C461-2323-D54E-BEFB-39130299C7DC}"/>
                </a:ext>
              </a:extLst>
            </p:cNvPr>
            <p:cNvSpPr txBox="1"/>
            <p:nvPr/>
          </p:nvSpPr>
          <p:spPr>
            <a:xfrm rot="3201150">
              <a:off x="1951078" y="3240957"/>
              <a:ext cx="144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6666"/>
                  </a:solidFill>
                  <a:latin typeface="Gill Sans" charset="0"/>
                  <a:ea typeface="Gill Sans" charset="0"/>
                  <a:cs typeface="Gill Sans" charset="0"/>
                </a:rPr>
                <a:t>Faster</a:t>
              </a:r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resp.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EBDC916-63B4-1040-B133-E0A10DDDC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0859" y="2585201"/>
              <a:ext cx="938897" cy="1302005"/>
            </a:xfrm>
            <a:prstGeom prst="straightConnector1">
              <a:avLst/>
            </a:prstGeom>
            <a:ln w="25400">
              <a:solidFill>
                <a:schemeClr val="bg1">
                  <a:alpha val="36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E5472C2-DAB3-F64C-BFCD-62CAD7183908}"/>
                </a:ext>
              </a:extLst>
            </p:cNvPr>
            <p:cNvSpPr txBox="1"/>
            <p:nvPr/>
          </p:nvSpPr>
          <p:spPr>
            <a:xfrm rot="18194692">
              <a:off x="1145833" y="3021363"/>
              <a:ext cx="1447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Slower resp.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8E5C45E-C6E9-034F-8305-F446B95E9D4C}"/>
              </a:ext>
            </a:extLst>
          </p:cNvPr>
          <p:cNvSpPr txBox="1"/>
          <p:nvPr/>
        </p:nvSpPr>
        <p:spPr>
          <a:xfrm>
            <a:off x="152725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Slow!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B84AB4D-3053-6940-BDBB-0F77A85366B5}"/>
              </a:ext>
            </a:extLst>
          </p:cNvPr>
          <p:cNvSpPr txBox="1"/>
          <p:nvPr/>
        </p:nvSpPr>
        <p:spPr>
          <a:xfrm>
            <a:off x="3525289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Fast!</a:t>
            </a:r>
          </a:p>
        </p:txBody>
      </p:sp>
    </p:spTree>
    <p:extLst>
      <p:ext uri="{BB962C8B-B14F-4D97-AF65-F5344CB8AC3E}">
        <p14:creationId xmlns:p14="http://schemas.microsoft.com/office/powerpoint/2010/main" val="1336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29F3ED6-6252-694C-8693-6E23BAD9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00" y="2226377"/>
            <a:ext cx="438235" cy="4382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BD2F18-3E84-BD43-BF62-6C32A2BD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2DA5E-5337-8348-A7A3-E71AAC962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61C7E-8958-924E-BC0B-FEB8CE3F066D}"/>
              </a:ext>
            </a:extLst>
          </p:cNvPr>
          <p:cNvSpPr txBox="1"/>
          <p:nvPr/>
        </p:nvSpPr>
        <p:spPr>
          <a:xfrm>
            <a:off x="462359" y="674224"/>
            <a:ext cx="294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Hedging at p95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B47CDA-C966-7D46-82F4-05B0BABC9984}"/>
              </a:ext>
            </a:extLst>
          </p:cNvPr>
          <p:cNvGrpSpPr/>
          <p:nvPr/>
        </p:nvGrpSpPr>
        <p:grpSpPr>
          <a:xfrm>
            <a:off x="1650927" y="1572584"/>
            <a:ext cx="812548" cy="676000"/>
            <a:chOff x="2427631" y="1308991"/>
            <a:chExt cx="812548" cy="676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18F37DE-AE0C-8546-834E-AFF52357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6103" y="1355208"/>
              <a:ext cx="424076" cy="6297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5B3B3C7-5F98-BA47-9F63-3367F92C22C3}"/>
                </a:ext>
              </a:extLst>
            </p:cNvPr>
            <p:cNvSpPr txBox="1"/>
            <p:nvPr/>
          </p:nvSpPr>
          <p:spPr>
            <a:xfrm rot="16200000">
              <a:off x="2290246" y="1446376"/>
              <a:ext cx="64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62A73FE-1EBB-7F40-B746-19B70F8F9567}"/>
              </a:ext>
            </a:extLst>
          </p:cNvPr>
          <p:cNvGrpSpPr/>
          <p:nvPr/>
        </p:nvGrpSpPr>
        <p:grpSpPr>
          <a:xfrm>
            <a:off x="870241" y="3887944"/>
            <a:ext cx="2699148" cy="799821"/>
            <a:chOff x="2014297" y="3654500"/>
            <a:chExt cx="2699148" cy="79982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FEB465C-5AA7-0947-8992-C1BA6C3A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97" y="3654500"/>
              <a:ext cx="489617" cy="60355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2D0361B-F852-E449-B5A2-73B106410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28" y="3659134"/>
              <a:ext cx="489617" cy="603553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B545E81-4678-4D4C-B8DB-09FE63B42FA4}"/>
                </a:ext>
              </a:extLst>
            </p:cNvPr>
            <p:cNvGrpSpPr/>
            <p:nvPr/>
          </p:nvGrpSpPr>
          <p:grpSpPr>
            <a:xfrm>
              <a:off x="2211884" y="4258053"/>
              <a:ext cx="2302588" cy="196268"/>
              <a:chOff x="7081514" y="1226572"/>
              <a:chExt cx="2302588" cy="196268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2EA195A-41B3-A240-8E6B-6B2EC1E1B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525" y="1379220"/>
                <a:ext cx="2246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602B99F-E5D0-874C-B1A8-49332278B15A}"/>
                  </a:ext>
                </a:extLst>
              </p:cNvPr>
              <p:cNvCxnSpPr>
                <a:cxnSpLocks/>
                <a:stCxn id="55" idx="2"/>
                <a:endCxn id="63" idx="0"/>
              </p:cNvCxnSpPr>
              <p:nvPr/>
            </p:nvCxnSpPr>
            <p:spPr>
              <a:xfrm flipH="1">
                <a:off x="7127234" y="1226572"/>
                <a:ext cx="1502" cy="106518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FB58AC0-8FB7-464E-8EED-7AE6AC7CCC11}"/>
                  </a:ext>
                </a:extLst>
              </p:cNvPr>
              <p:cNvCxnSpPr>
                <a:cxnSpLocks/>
                <a:stCxn id="58" idx="2"/>
                <a:endCxn id="65" idx="0"/>
              </p:cNvCxnSpPr>
              <p:nvPr/>
            </p:nvCxnSpPr>
            <p:spPr>
              <a:xfrm>
                <a:off x="8232353" y="1229672"/>
                <a:ext cx="455" cy="105352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5098414-69D3-3942-BFE0-A3F870909E6E}"/>
                  </a:ext>
                </a:extLst>
              </p:cNvPr>
              <p:cNvCxnSpPr>
                <a:cxnSpLocks/>
                <a:stCxn id="56" idx="2"/>
                <a:endCxn id="64" idx="0"/>
              </p:cNvCxnSpPr>
              <p:nvPr/>
            </p:nvCxnSpPr>
            <p:spPr>
              <a:xfrm>
                <a:off x="9338267" y="1231206"/>
                <a:ext cx="115" cy="101884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806700A-8BD8-004D-871F-AC2B4488B03D}"/>
                  </a:ext>
                </a:extLst>
              </p:cNvPr>
              <p:cNvSpPr/>
              <p:nvPr/>
            </p:nvSpPr>
            <p:spPr>
              <a:xfrm>
                <a:off x="7081514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AD301ED-8F2F-A44C-A741-9257DC29F6B8}"/>
                  </a:ext>
                </a:extLst>
              </p:cNvPr>
              <p:cNvSpPr/>
              <p:nvPr/>
            </p:nvSpPr>
            <p:spPr>
              <a:xfrm>
                <a:off x="9292662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0523F19-7533-AA41-8208-646744A0AB1E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1AEC0E1-06A5-DE4B-B245-C382E1D4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14" y="3657600"/>
              <a:ext cx="489617" cy="603553"/>
            </a:xfrm>
            <a:prstGeom prst="rect">
              <a:avLst/>
            </a:prstGeom>
          </p:spPr>
        </p:pic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3D0214F-9438-434C-8862-6FCC17903F88}"/>
              </a:ext>
            </a:extLst>
          </p:cNvPr>
          <p:cNvCxnSpPr>
            <a:cxnSpLocks/>
            <a:endCxn id="55" idx="0"/>
          </p:cNvCxnSpPr>
          <p:nvPr/>
        </p:nvCxnSpPr>
        <p:spPr>
          <a:xfrm flipH="1">
            <a:off x="1115050" y="2375337"/>
            <a:ext cx="1058352" cy="151260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5A4ED00-BBCD-6741-92E8-066B47D261D5}"/>
              </a:ext>
            </a:extLst>
          </p:cNvPr>
          <p:cNvSpPr txBox="1"/>
          <p:nvPr/>
        </p:nvSpPr>
        <p:spPr>
          <a:xfrm rot="18232335">
            <a:off x="654428" y="2862025"/>
            <a:ext cx="162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Time-out I/O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B7F7EE9-1BB0-4841-A013-6F5A5B0A4874}"/>
              </a:ext>
            </a:extLst>
          </p:cNvPr>
          <p:cNvCxnSpPr>
            <a:cxnSpLocks/>
          </p:cNvCxnSpPr>
          <p:nvPr/>
        </p:nvCxnSpPr>
        <p:spPr>
          <a:xfrm flipV="1">
            <a:off x="1240859" y="2585201"/>
            <a:ext cx="938897" cy="1302005"/>
          </a:xfrm>
          <a:prstGeom prst="straightConnector1">
            <a:avLst/>
          </a:prstGeom>
          <a:ln w="25400">
            <a:solidFill>
              <a:schemeClr val="bg1">
                <a:alpha val="36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ular Callout 73">
            <a:extLst>
              <a:ext uri="{FF2B5EF4-FFF2-40B4-BE49-F238E27FC236}">
                <a16:creationId xmlns:a16="http://schemas.microsoft.com/office/drawing/2014/main" id="{D70990F9-172C-F244-9B32-FBCFDE4946D2}"/>
              </a:ext>
            </a:extLst>
          </p:cNvPr>
          <p:cNvSpPr/>
          <p:nvPr/>
        </p:nvSpPr>
        <p:spPr>
          <a:xfrm>
            <a:off x="321114" y="2115826"/>
            <a:ext cx="1103587" cy="589367"/>
          </a:xfrm>
          <a:prstGeom prst="wedgeRoundRectCallout">
            <a:avLst>
              <a:gd name="adj1" fmla="val 44881"/>
              <a:gd name="adj2" fmla="val 8746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Timeout:</a:t>
            </a:r>
          </a:p>
          <a:p>
            <a:pPr algn="ctr"/>
            <a:r>
              <a:rPr lang="en-US" b="1" dirty="0">
                <a:solidFill>
                  <a:srgbClr val="33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p95 lat.</a:t>
            </a:r>
          </a:p>
        </p:txBody>
      </p:sp>
      <p:sp>
        <p:nvSpPr>
          <p:cNvPr id="83" name="Rounded Rectangular Callout 82">
            <a:extLst>
              <a:ext uri="{FF2B5EF4-FFF2-40B4-BE49-F238E27FC236}">
                <a16:creationId xmlns:a16="http://schemas.microsoft.com/office/drawing/2014/main" id="{8171F638-26C4-6D43-B507-37EFFFFF1825}"/>
              </a:ext>
            </a:extLst>
          </p:cNvPr>
          <p:cNvSpPr/>
          <p:nvPr/>
        </p:nvSpPr>
        <p:spPr>
          <a:xfrm>
            <a:off x="5016922" y="2649274"/>
            <a:ext cx="1281459" cy="650880"/>
          </a:xfrm>
          <a:prstGeom prst="wedgeRoundRectCallout">
            <a:avLst>
              <a:gd name="adj1" fmla="val 39030"/>
              <a:gd name="adj2" fmla="val 76652"/>
              <a:gd name="adj3" fmla="val 16667"/>
            </a:avLst>
          </a:prstGeom>
          <a:solidFill>
            <a:srgbClr val="33FF00"/>
          </a:solidFill>
          <a:ln w="38100">
            <a:solidFill>
              <a:srgbClr val="33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Must</a:t>
            </a: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wait</a:t>
            </a: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till p95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10DB6D6-A515-0C4D-AD0B-1D5E5A492951}"/>
              </a:ext>
            </a:extLst>
          </p:cNvPr>
          <p:cNvSpPr txBox="1"/>
          <p:nvPr/>
        </p:nvSpPr>
        <p:spPr>
          <a:xfrm>
            <a:off x="152725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Slow!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DCF5982-AE09-5648-962D-18A1FCB711C8}"/>
              </a:ext>
            </a:extLst>
          </p:cNvPr>
          <p:cNvSpPr txBox="1"/>
          <p:nvPr/>
        </p:nvSpPr>
        <p:spPr>
          <a:xfrm>
            <a:off x="3525289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Fast!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384A0-5DFA-684F-8184-7DCFEBB6288D}"/>
              </a:ext>
            </a:extLst>
          </p:cNvPr>
          <p:cNvGrpSpPr/>
          <p:nvPr/>
        </p:nvGrpSpPr>
        <p:grpSpPr>
          <a:xfrm>
            <a:off x="2200664" y="2375337"/>
            <a:ext cx="1123917" cy="1865589"/>
            <a:chOff x="2200664" y="2375337"/>
            <a:chExt cx="1123917" cy="1865589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86E3636-BDC8-BC47-906A-DFA4E528B1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0664" y="2499107"/>
              <a:ext cx="997308" cy="1403718"/>
            </a:xfrm>
            <a:prstGeom prst="straightConnector1">
              <a:avLst/>
            </a:prstGeom>
            <a:ln w="25400">
              <a:solidFill>
                <a:srgbClr val="33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1FA256F-D126-0444-831B-A9742ADC5C84}"/>
                </a:ext>
              </a:extLst>
            </p:cNvPr>
            <p:cNvCxnSpPr>
              <a:cxnSpLocks/>
              <a:endCxn id="56" idx="0"/>
            </p:cNvCxnSpPr>
            <p:nvPr/>
          </p:nvCxnSpPr>
          <p:spPr>
            <a:xfrm>
              <a:off x="2264842" y="2375337"/>
              <a:ext cx="1059739" cy="1517241"/>
            </a:xfrm>
            <a:prstGeom prst="straightConnector1">
              <a:avLst/>
            </a:prstGeom>
            <a:ln w="25400">
              <a:solidFill>
                <a:srgbClr val="33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04C59DE-18AF-CF43-BC06-A57B6D877300}"/>
                </a:ext>
              </a:extLst>
            </p:cNvPr>
            <p:cNvSpPr txBox="1"/>
            <p:nvPr/>
          </p:nvSpPr>
          <p:spPr>
            <a:xfrm rot="3337109">
              <a:off x="2241263" y="3016300"/>
              <a:ext cx="162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lang="en-US" b="1" dirty="0">
                  <a:solidFill>
                    <a:srgbClr val="33FF00"/>
                  </a:solidFill>
                  <a:latin typeface="Gill Sans" charset="0"/>
                  <a:ea typeface="Gill Sans" charset="0"/>
                  <a:cs typeface="Gill Sans" charset="0"/>
                </a:rPr>
                <a:t>Backup</a:t>
              </a:r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 I/O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EAF2248-3A47-F84E-85C0-A53B08D1C9AE}"/>
                </a:ext>
              </a:extLst>
            </p:cNvPr>
            <p:cNvSpPr txBox="1"/>
            <p:nvPr/>
          </p:nvSpPr>
          <p:spPr>
            <a:xfrm rot="3201150">
              <a:off x="2023380" y="3363329"/>
              <a:ext cx="1447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33FF00"/>
                  </a:solidFill>
                  <a:latin typeface="Gill Sans" charset="0"/>
                  <a:ea typeface="Gill Sans" charset="0"/>
                  <a:cs typeface="Gill Sans" charset="0"/>
                </a:rPr>
                <a:t>Faster</a:t>
              </a:r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resp.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2DA4FEB-BF95-B042-B276-7B832EEA9BA1}"/>
              </a:ext>
            </a:extLst>
          </p:cNvPr>
          <p:cNvGrpSpPr/>
          <p:nvPr/>
        </p:nvGrpSpPr>
        <p:grpSpPr>
          <a:xfrm>
            <a:off x="4059936" y="676656"/>
            <a:ext cx="4599432" cy="4423759"/>
            <a:chOff x="4059936" y="676656"/>
            <a:chExt cx="4599432" cy="442375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B4E321-2AD0-DE49-B513-AB31A21EBEBA}"/>
                </a:ext>
              </a:extLst>
            </p:cNvPr>
            <p:cNvGrpSpPr/>
            <p:nvPr/>
          </p:nvGrpSpPr>
          <p:grpSpPr>
            <a:xfrm>
              <a:off x="4059936" y="676656"/>
              <a:ext cx="4599432" cy="4423759"/>
              <a:chOff x="4059936" y="676656"/>
              <a:chExt cx="4599432" cy="4423759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75170A11-1C4F-D049-B988-65A549B93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9936" y="676656"/>
                <a:ext cx="4599432" cy="4423759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173956C-9230-9744-B202-7582FE259298}"/>
                  </a:ext>
                </a:extLst>
              </p:cNvPr>
              <p:cNvSpPr txBox="1"/>
              <p:nvPr/>
            </p:nvSpPr>
            <p:spPr>
              <a:xfrm rot="19795514">
                <a:off x="7367286" y="2490723"/>
                <a:ext cx="6920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6666"/>
                    </a:solidFill>
                    <a:latin typeface="Gill Sans" charset="0"/>
                    <a:ea typeface="Gill Sans" charset="0"/>
                    <a:cs typeface="Gill Sans" charset="0"/>
                  </a:rPr>
                  <a:t>Clone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E455723-A912-C442-AE8C-EF73B1152FEA}"/>
                  </a:ext>
                </a:extLst>
              </p:cNvPr>
              <p:cNvSpPr txBox="1"/>
              <p:nvPr/>
            </p:nvSpPr>
            <p:spPr>
              <a:xfrm rot="19795514">
                <a:off x="7009050" y="2976601"/>
                <a:ext cx="1487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33FF00"/>
                    </a:solidFill>
                    <a:latin typeface="Gill Sans" charset="0"/>
                    <a:ea typeface="Gill Sans" charset="0"/>
                    <a:cs typeface="Gill Sans" charset="0"/>
                  </a:rPr>
                  <a:t>Hedge p95</a:t>
                </a: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7F09EBC-C883-FE4F-B1BD-D9F7F45AE243}"/>
                </a:ext>
              </a:extLst>
            </p:cNvPr>
            <p:cNvSpPr txBox="1"/>
            <p:nvPr/>
          </p:nvSpPr>
          <p:spPr>
            <a:xfrm rot="18830880">
              <a:off x="6350157" y="2621349"/>
              <a:ext cx="84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Baseline</a:t>
              </a:r>
            </a:p>
          </p:txBody>
        </p:sp>
      </p:grpSp>
      <p:sp>
        <p:nvSpPr>
          <p:cNvPr id="81" name="Rounded Rectangular Callout 80">
            <a:extLst>
              <a:ext uri="{FF2B5EF4-FFF2-40B4-BE49-F238E27FC236}">
                <a16:creationId xmlns:a16="http://schemas.microsoft.com/office/drawing/2014/main" id="{2CAE3668-E497-4D4A-883F-757BB4E72672}"/>
              </a:ext>
            </a:extLst>
          </p:cNvPr>
          <p:cNvSpPr/>
          <p:nvPr/>
        </p:nvSpPr>
        <p:spPr>
          <a:xfrm>
            <a:off x="6909908" y="3702600"/>
            <a:ext cx="1472490" cy="657115"/>
          </a:xfrm>
          <a:prstGeom prst="wedgeRoundRectCallout">
            <a:avLst>
              <a:gd name="adj1" fmla="val -47936"/>
              <a:gd name="adj2" fmla="val -83753"/>
              <a:gd name="adj3" fmla="val 16667"/>
            </a:avLst>
          </a:prstGeom>
          <a:solidFill>
            <a:srgbClr val="33FF00"/>
          </a:solidFill>
          <a:ln w="38100">
            <a:solidFill>
              <a:srgbClr val="33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Cut tail </a:t>
            </a: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above p95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91AF4E-5AFC-774F-8331-37BD42ABFB47}"/>
              </a:ext>
            </a:extLst>
          </p:cNvPr>
          <p:cNvSpPr txBox="1"/>
          <p:nvPr/>
        </p:nvSpPr>
        <p:spPr>
          <a:xfrm rot="18194692">
            <a:off x="1145833" y="3021363"/>
            <a:ext cx="1447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Slower resp.</a:t>
            </a:r>
          </a:p>
        </p:txBody>
      </p:sp>
    </p:spTree>
    <p:extLst>
      <p:ext uri="{BB962C8B-B14F-4D97-AF65-F5344CB8AC3E}">
        <p14:creationId xmlns:p14="http://schemas.microsoft.com/office/powerpoint/2010/main" val="216726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83" grpId="0" animBg="1"/>
      <p:bldP spid="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730B2C-5BCF-C946-914F-9F25F363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57DCB-9BCE-C044-844B-7298AD2EB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AF6F2-F0C8-D140-B849-305ED126CED3}"/>
              </a:ext>
            </a:extLst>
          </p:cNvPr>
          <p:cNvSpPr txBox="1"/>
          <p:nvPr/>
        </p:nvSpPr>
        <p:spPr>
          <a:xfrm>
            <a:off x="462357" y="674224"/>
            <a:ext cx="606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Hedging at IP </a:t>
            </a:r>
            <a:r>
              <a:rPr lang="en-US" sz="14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(inflection point)</a:t>
            </a:r>
            <a:endParaRPr lang="en-US" sz="28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F49908-02DA-FF4F-AC0C-284CE182DD94}"/>
              </a:ext>
            </a:extLst>
          </p:cNvPr>
          <p:cNvGrpSpPr/>
          <p:nvPr/>
        </p:nvGrpSpPr>
        <p:grpSpPr>
          <a:xfrm>
            <a:off x="1650927" y="1572584"/>
            <a:ext cx="812548" cy="676000"/>
            <a:chOff x="2427631" y="1308991"/>
            <a:chExt cx="812548" cy="67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8A777A-D668-D545-A20A-6806E37B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6103" y="1355208"/>
              <a:ext cx="424076" cy="6297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80BD2D-088C-FD49-918D-C73D287FE1C1}"/>
                </a:ext>
              </a:extLst>
            </p:cNvPr>
            <p:cNvSpPr txBox="1"/>
            <p:nvPr/>
          </p:nvSpPr>
          <p:spPr>
            <a:xfrm rot="16200000">
              <a:off x="2290246" y="1446376"/>
              <a:ext cx="64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232911-BA46-BB49-921A-B0405A3C00BC}"/>
              </a:ext>
            </a:extLst>
          </p:cNvPr>
          <p:cNvGrpSpPr/>
          <p:nvPr/>
        </p:nvGrpSpPr>
        <p:grpSpPr>
          <a:xfrm>
            <a:off x="870241" y="3887944"/>
            <a:ext cx="2699148" cy="799821"/>
            <a:chOff x="2014297" y="3654500"/>
            <a:chExt cx="2699148" cy="7998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E553BD-D6C0-134D-91D4-0B3B0DA18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97" y="3654500"/>
              <a:ext cx="489617" cy="6035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FF81F-8FFC-0D4F-ACE5-F8629ADFC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28" y="3659134"/>
              <a:ext cx="489617" cy="60355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3B2BB1-2C3D-FD47-99B5-4AAAF5A009A2}"/>
                </a:ext>
              </a:extLst>
            </p:cNvPr>
            <p:cNvGrpSpPr/>
            <p:nvPr/>
          </p:nvGrpSpPr>
          <p:grpSpPr>
            <a:xfrm>
              <a:off x="2211884" y="4258053"/>
              <a:ext cx="2302588" cy="196268"/>
              <a:chOff x="7081514" y="1226572"/>
              <a:chExt cx="2302588" cy="19626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4404D73-2C12-E541-8DAD-859775B2A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525" y="1379220"/>
                <a:ext cx="2246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16F2983-88C6-BE42-88F9-A9A392FD57AC}"/>
                  </a:ext>
                </a:extLst>
              </p:cNvPr>
              <p:cNvCxnSpPr>
                <a:cxnSpLocks/>
                <a:stCxn id="11" idx="2"/>
                <a:endCxn id="19" idx="0"/>
              </p:cNvCxnSpPr>
              <p:nvPr/>
            </p:nvCxnSpPr>
            <p:spPr>
              <a:xfrm flipH="1">
                <a:off x="7127234" y="1226572"/>
                <a:ext cx="1502" cy="106518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4CA08DB-B1AF-4247-A951-1F2F57E2D4A4}"/>
                  </a:ext>
                </a:extLst>
              </p:cNvPr>
              <p:cNvCxnSpPr>
                <a:cxnSpLocks/>
                <a:stCxn id="14" idx="2"/>
                <a:endCxn id="21" idx="0"/>
              </p:cNvCxnSpPr>
              <p:nvPr/>
            </p:nvCxnSpPr>
            <p:spPr>
              <a:xfrm>
                <a:off x="8232353" y="1229672"/>
                <a:ext cx="455" cy="105352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DF53ACD-35DA-9B48-B942-0613C930FCAB}"/>
                  </a:ext>
                </a:extLst>
              </p:cNvPr>
              <p:cNvCxnSpPr>
                <a:cxnSpLocks/>
                <a:stCxn id="12" idx="2"/>
                <a:endCxn id="20" idx="0"/>
              </p:cNvCxnSpPr>
              <p:nvPr/>
            </p:nvCxnSpPr>
            <p:spPr>
              <a:xfrm>
                <a:off x="9338267" y="1231206"/>
                <a:ext cx="115" cy="101884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CB30B03-778F-2344-838D-64EF5666595F}"/>
                  </a:ext>
                </a:extLst>
              </p:cNvPr>
              <p:cNvSpPr/>
              <p:nvPr/>
            </p:nvSpPr>
            <p:spPr>
              <a:xfrm>
                <a:off x="7081514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2D26E1E-AEC2-2A44-B3DE-C0AFD2ED00E6}"/>
                  </a:ext>
                </a:extLst>
              </p:cNvPr>
              <p:cNvSpPr/>
              <p:nvPr/>
            </p:nvSpPr>
            <p:spPr>
              <a:xfrm>
                <a:off x="9292662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EBF70A0-8523-5246-ABFB-F8EA739FE74D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45D1E7-0BE3-7E4B-84D0-5638AFC8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14" y="3657600"/>
              <a:ext cx="489617" cy="603553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920544-F84A-BF4C-A5A5-3874ED508286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115050" y="2375337"/>
            <a:ext cx="1058352" cy="151260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9B42B63-A90D-6143-9A78-17C1F66B02EB}"/>
              </a:ext>
            </a:extLst>
          </p:cNvPr>
          <p:cNvSpPr txBox="1"/>
          <p:nvPr/>
        </p:nvSpPr>
        <p:spPr>
          <a:xfrm rot="18232335">
            <a:off x="797885" y="2735615"/>
            <a:ext cx="162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Time-out I/O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326286-8B8A-D14A-AC51-7862443D4730}"/>
              </a:ext>
            </a:extLst>
          </p:cNvPr>
          <p:cNvGrpSpPr/>
          <p:nvPr/>
        </p:nvGrpSpPr>
        <p:grpSpPr>
          <a:xfrm>
            <a:off x="2200664" y="2375337"/>
            <a:ext cx="1123917" cy="1865589"/>
            <a:chOff x="2200664" y="2375337"/>
            <a:chExt cx="1123917" cy="18655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0AD44F9-88A6-4A45-8D94-886F3542CB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0664" y="2499107"/>
              <a:ext cx="997308" cy="1403718"/>
            </a:xfrm>
            <a:prstGeom prst="straightConnector1">
              <a:avLst/>
            </a:prstGeom>
            <a:ln w="25400">
              <a:solidFill>
                <a:srgbClr val="3399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DE1744-D392-7C42-B505-76F42D1497AF}"/>
                </a:ext>
              </a:extLst>
            </p:cNvPr>
            <p:cNvSpPr txBox="1"/>
            <p:nvPr/>
          </p:nvSpPr>
          <p:spPr>
            <a:xfrm rot="3201150">
              <a:off x="2023380" y="3363329"/>
              <a:ext cx="1447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339900"/>
                  </a:solidFill>
                  <a:latin typeface="Gill Sans" charset="0"/>
                  <a:ea typeface="Gill Sans" charset="0"/>
                  <a:cs typeface="Gill Sans" charset="0"/>
                </a:rPr>
                <a:t>Faster</a:t>
              </a:r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resp.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1279A1E-9804-3A47-B7B2-18B4C81BD57E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2264842" y="2375337"/>
              <a:ext cx="1059739" cy="1517241"/>
            </a:xfrm>
            <a:prstGeom prst="straightConnector1">
              <a:avLst/>
            </a:prstGeom>
            <a:ln w="25400">
              <a:solidFill>
                <a:srgbClr val="33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A87991-FD17-A94C-B36F-522D96B8A416}"/>
                </a:ext>
              </a:extLst>
            </p:cNvPr>
            <p:cNvSpPr txBox="1"/>
            <p:nvPr/>
          </p:nvSpPr>
          <p:spPr>
            <a:xfrm rot="3337109">
              <a:off x="2349910" y="3058530"/>
              <a:ext cx="13128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lang="en-US" sz="1400" b="1" dirty="0">
                  <a:solidFill>
                    <a:srgbClr val="339900"/>
                  </a:solidFill>
                  <a:latin typeface="Gill Sans" charset="0"/>
                  <a:ea typeface="Gill Sans" charset="0"/>
                  <a:cs typeface="Gill Sans" charset="0"/>
                </a:rPr>
                <a:t>Backup</a:t>
              </a:r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 I/O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C350E3-CD22-394C-82F8-0CD202153768}"/>
              </a:ext>
            </a:extLst>
          </p:cNvPr>
          <p:cNvCxnSpPr>
            <a:cxnSpLocks/>
          </p:cNvCxnSpPr>
          <p:nvPr/>
        </p:nvCxnSpPr>
        <p:spPr>
          <a:xfrm flipV="1">
            <a:off x="1240859" y="2585201"/>
            <a:ext cx="938897" cy="1302005"/>
          </a:xfrm>
          <a:prstGeom prst="straightConnector1">
            <a:avLst/>
          </a:prstGeom>
          <a:ln w="25400">
            <a:solidFill>
              <a:schemeClr val="bg1">
                <a:alpha val="36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F7B919BA-2CB4-C042-8199-5DF5FADE0E81}"/>
              </a:ext>
            </a:extLst>
          </p:cNvPr>
          <p:cNvSpPr/>
          <p:nvPr/>
        </p:nvSpPr>
        <p:spPr>
          <a:xfrm>
            <a:off x="156117" y="1303962"/>
            <a:ext cx="1467547" cy="1401232"/>
          </a:xfrm>
          <a:prstGeom prst="wedgeRoundRectCallout">
            <a:avLst>
              <a:gd name="adj1" fmla="val 29684"/>
              <a:gd name="adj2" fmla="val 7250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Timeout:</a:t>
            </a:r>
          </a:p>
          <a:p>
            <a:pPr algn="ctr"/>
            <a:r>
              <a:rPr lang="en-US" b="1" dirty="0" err="1">
                <a:solidFill>
                  <a:srgbClr val="3399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b="1" dirty="0">
                <a:solidFill>
                  <a:srgbClr val="3399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fast/slow latency threshold</a:t>
            </a:r>
          </a:p>
        </p:txBody>
      </p: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50C3932D-9FF8-1D48-9718-43C4185C195E}"/>
              </a:ext>
            </a:extLst>
          </p:cNvPr>
          <p:cNvSpPr/>
          <p:nvPr/>
        </p:nvSpPr>
        <p:spPr>
          <a:xfrm>
            <a:off x="5276324" y="1494711"/>
            <a:ext cx="1898598" cy="773864"/>
          </a:xfrm>
          <a:prstGeom prst="wedgeRoundRectCallout">
            <a:avLst>
              <a:gd name="adj1" fmla="val 71469"/>
              <a:gd name="adj2" fmla="val 31215"/>
              <a:gd name="adj3" fmla="val 16667"/>
            </a:avLst>
          </a:prstGeom>
          <a:solidFill>
            <a:srgbClr val="339900"/>
          </a:solidFill>
          <a:ln w="38100"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Heavier tail</a:t>
            </a:r>
          </a:p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due to more</a:t>
            </a: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I/</a:t>
            </a:r>
            <a:r>
              <a:rPr lang="en-US" dirty="0" err="1">
                <a:latin typeface="Gill Sans" panose="020B0502020104020203" pitchFamily="34" charset="-79"/>
                <a:cs typeface="Gill Sans" panose="020B0502020104020203" pitchFamily="34" charset="-79"/>
              </a:rPr>
              <a:t>Os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C73FBF-D3AB-6B48-9F67-696E0868B242}"/>
              </a:ext>
            </a:extLst>
          </p:cNvPr>
          <p:cNvSpPr txBox="1"/>
          <p:nvPr/>
        </p:nvSpPr>
        <p:spPr>
          <a:xfrm>
            <a:off x="152725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Slow!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E0C313-61D1-7643-894F-39644830D9C5}"/>
              </a:ext>
            </a:extLst>
          </p:cNvPr>
          <p:cNvSpPr txBox="1"/>
          <p:nvPr/>
        </p:nvSpPr>
        <p:spPr>
          <a:xfrm>
            <a:off x="3525289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Fast!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4D94B0A-5E86-5644-8CA7-8416F3588485}"/>
              </a:ext>
            </a:extLst>
          </p:cNvPr>
          <p:cNvGrpSpPr/>
          <p:nvPr/>
        </p:nvGrpSpPr>
        <p:grpSpPr>
          <a:xfrm>
            <a:off x="4061742" y="676656"/>
            <a:ext cx="4601446" cy="4425696"/>
            <a:chOff x="4059936" y="654579"/>
            <a:chExt cx="4601446" cy="44256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150D72C-5238-5C47-BC1A-E57478C10B13}"/>
                </a:ext>
              </a:extLst>
            </p:cNvPr>
            <p:cNvGrpSpPr/>
            <p:nvPr/>
          </p:nvGrpSpPr>
          <p:grpSpPr>
            <a:xfrm>
              <a:off x="4059936" y="654579"/>
              <a:ext cx="4601446" cy="4425696"/>
              <a:chOff x="4059936" y="654579"/>
              <a:chExt cx="4601446" cy="442569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DD422A4-2470-C041-876F-7CC318322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9936" y="654579"/>
                <a:ext cx="4601446" cy="442569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F9A0D76-89AA-8D49-A478-567C1C5DCEC2}"/>
                  </a:ext>
                </a:extLst>
              </p:cNvPr>
              <p:cNvSpPr txBox="1"/>
              <p:nvPr/>
            </p:nvSpPr>
            <p:spPr>
              <a:xfrm rot="19795514">
                <a:off x="7131179" y="2974130"/>
                <a:ext cx="12145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3FF00"/>
                    </a:solidFill>
                    <a:latin typeface="Gill Sans" charset="0"/>
                    <a:ea typeface="Gill Sans" charset="0"/>
                    <a:cs typeface="Gill Sans" charset="0"/>
                  </a:rPr>
                  <a:t>Hedge p95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8DE836F-AE6B-224B-B466-AC4D1BC8C2E7}"/>
                  </a:ext>
                </a:extLst>
              </p:cNvPr>
              <p:cNvSpPr txBox="1"/>
              <p:nvPr/>
            </p:nvSpPr>
            <p:spPr>
              <a:xfrm rot="19795514">
                <a:off x="5942259" y="3687981"/>
                <a:ext cx="1459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339900"/>
                    </a:solidFill>
                    <a:latin typeface="Gill Sans" charset="0"/>
                    <a:ea typeface="Gill Sans" charset="0"/>
                    <a:cs typeface="Gill Sans" charset="0"/>
                  </a:rPr>
                  <a:t>Hedge IP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7E740CA-15E3-DC4A-A4AF-ED69E89DE72E}"/>
                </a:ext>
              </a:extLst>
            </p:cNvPr>
            <p:cNvSpPr txBox="1"/>
            <p:nvPr/>
          </p:nvSpPr>
          <p:spPr>
            <a:xfrm rot="18830880">
              <a:off x="6350157" y="2602495"/>
              <a:ext cx="84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Baseline</a:t>
              </a:r>
            </a:p>
          </p:txBody>
        </p:sp>
      </p:grpSp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1D5DD5AC-E40B-434A-86DE-68D76AF17C2F}"/>
              </a:ext>
            </a:extLst>
          </p:cNvPr>
          <p:cNvSpPr/>
          <p:nvPr/>
        </p:nvSpPr>
        <p:spPr>
          <a:xfrm>
            <a:off x="4705812" y="2889504"/>
            <a:ext cx="1588386" cy="657115"/>
          </a:xfrm>
          <a:prstGeom prst="wedgeRoundRectCallout">
            <a:avLst>
              <a:gd name="adj1" fmla="val 33095"/>
              <a:gd name="adj2" fmla="val 104614"/>
              <a:gd name="adj3" fmla="val 16667"/>
            </a:avLst>
          </a:prstGeom>
          <a:solidFill>
            <a:srgbClr val="339900"/>
          </a:solidFill>
          <a:ln w="38100"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Improvement </a:t>
            </a:r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below p95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8B1FAA1-F9E9-4E46-8015-2531BD7AD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900" y="2327977"/>
            <a:ext cx="438235" cy="43823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A725A74-34A7-F443-BECB-8182C825580C}"/>
              </a:ext>
            </a:extLst>
          </p:cNvPr>
          <p:cNvSpPr txBox="1"/>
          <p:nvPr/>
        </p:nvSpPr>
        <p:spPr>
          <a:xfrm rot="18194692">
            <a:off x="1145833" y="3021363"/>
            <a:ext cx="1447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Slower resp.</a:t>
            </a:r>
          </a:p>
        </p:txBody>
      </p:sp>
    </p:spTree>
    <p:extLst>
      <p:ext uri="{BB962C8B-B14F-4D97-AF65-F5344CB8AC3E}">
        <p14:creationId xmlns:p14="http://schemas.microsoft.com/office/powerpoint/2010/main" val="38309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0BBAF-9B7D-E843-8398-D83ABC0B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85911-21AD-764B-8E31-DAC0A8769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7D484-AD73-6E4A-9C88-F654A17EAED6}"/>
              </a:ext>
            </a:extLst>
          </p:cNvPr>
          <p:cNvSpPr txBox="1"/>
          <p:nvPr/>
        </p:nvSpPr>
        <p:spPr>
          <a:xfrm>
            <a:off x="462356" y="674224"/>
            <a:ext cx="516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Simple heuristic </a:t>
            </a:r>
            <a:r>
              <a:rPr lang="en-US" sz="16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HeurSim</a:t>
            </a:r>
            <a:r>
              <a:rPr lang="en-US" sz="16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lang="en-US" sz="28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065CCF-59B7-F640-B389-DE63E3699FCA}"/>
              </a:ext>
            </a:extLst>
          </p:cNvPr>
          <p:cNvGrpSpPr/>
          <p:nvPr/>
        </p:nvGrpSpPr>
        <p:grpSpPr>
          <a:xfrm>
            <a:off x="1650927" y="1572584"/>
            <a:ext cx="812548" cy="676000"/>
            <a:chOff x="2427631" y="1308991"/>
            <a:chExt cx="812548" cy="67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CC49BE-16F5-B543-869F-75DDA8C7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6103" y="1355208"/>
              <a:ext cx="424076" cy="6297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D98CBB-E91E-904E-B2EE-55B1FD954DF3}"/>
                </a:ext>
              </a:extLst>
            </p:cNvPr>
            <p:cNvSpPr txBox="1"/>
            <p:nvPr/>
          </p:nvSpPr>
          <p:spPr>
            <a:xfrm rot="16200000">
              <a:off x="2290246" y="1446376"/>
              <a:ext cx="64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6A3A33-13DF-2545-A142-46E21645AE1A}"/>
              </a:ext>
            </a:extLst>
          </p:cNvPr>
          <p:cNvGrpSpPr/>
          <p:nvPr/>
        </p:nvGrpSpPr>
        <p:grpSpPr>
          <a:xfrm>
            <a:off x="870241" y="3887944"/>
            <a:ext cx="2699148" cy="799821"/>
            <a:chOff x="2014297" y="3654500"/>
            <a:chExt cx="2699148" cy="7998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FD8C9B-DE99-F74F-A77A-5E51F9C9C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97" y="3654500"/>
              <a:ext cx="489617" cy="6035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692296-8C81-4F4C-A1A0-5EA957375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28" y="3659134"/>
              <a:ext cx="489617" cy="60355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2E81F31-0321-AF49-9278-66746E481119}"/>
                </a:ext>
              </a:extLst>
            </p:cNvPr>
            <p:cNvGrpSpPr/>
            <p:nvPr/>
          </p:nvGrpSpPr>
          <p:grpSpPr>
            <a:xfrm>
              <a:off x="2211884" y="4258053"/>
              <a:ext cx="2302588" cy="196268"/>
              <a:chOff x="7081514" y="1226572"/>
              <a:chExt cx="2302588" cy="19626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D2A49A9-CF86-6C48-9987-D60118BC2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525" y="1379220"/>
                <a:ext cx="2246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A148DDC-2474-9D43-917E-2F663B3543A3}"/>
                  </a:ext>
                </a:extLst>
              </p:cNvPr>
              <p:cNvCxnSpPr>
                <a:cxnSpLocks/>
                <a:stCxn id="11" idx="2"/>
                <a:endCxn id="19" idx="0"/>
              </p:cNvCxnSpPr>
              <p:nvPr/>
            </p:nvCxnSpPr>
            <p:spPr>
              <a:xfrm flipH="1">
                <a:off x="7127234" y="1226572"/>
                <a:ext cx="1502" cy="106518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F7CE96-30AB-254D-89E6-DB744D4364A1}"/>
                  </a:ext>
                </a:extLst>
              </p:cNvPr>
              <p:cNvCxnSpPr>
                <a:cxnSpLocks/>
                <a:stCxn id="14" idx="2"/>
                <a:endCxn id="21" idx="0"/>
              </p:cNvCxnSpPr>
              <p:nvPr/>
            </p:nvCxnSpPr>
            <p:spPr>
              <a:xfrm>
                <a:off x="8232353" y="1229672"/>
                <a:ext cx="455" cy="105352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0E847A7-1318-D341-AE7C-870CF1820CE3}"/>
                  </a:ext>
                </a:extLst>
              </p:cNvPr>
              <p:cNvCxnSpPr>
                <a:cxnSpLocks/>
                <a:stCxn id="12" idx="2"/>
                <a:endCxn id="20" idx="0"/>
              </p:cNvCxnSpPr>
              <p:nvPr/>
            </p:nvCxnSpPr>
            <p:spPr>
              <a:xfrm>
                <a:off x="9338267" y="1231206"/>
                <a:ext cx="115" cy="101884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D324AF6-ABE0-934C-A935-48900F64364A}"/>
                  </a:ext>
                </a:extLst>
              </p:cNvPr>
              <p:cNvSpPr/>
              <p:nvPr/>
            </p:nvSpPr>
            <p:spPr>
              <a:xfrm>
                <a:off x="7081514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E97E897-F87D-A44E-8014-46F00EB9CE3F}"/>
                  </a:ext>
                </a:extLst>
              </p:cNvPr>
              <p:cNvSpPr/>
              <p:nvPr/>
            </p:nvSpPr>
            <p:spPr>
              <a:xfrm>
                <a:off x="9292662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2E8B344-72C2-B34A-9D46-610C85C4541B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DA3CFF-D39E-1F4E-B464-303476C63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14" y="3657600"/>
              <a:ext cx="489617" cy="603553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7771A3-87D5-984D-A902-3913DAC49B20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115050" y="2375337"/>
            <a:ext cx="1058352" cy="151260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0813DEA-A7CB-3E4D-B82F-1380DF4DB563}"/>
              </a:ext>
            </a:extLst>
          </p:cNvPr>
          <p:cNvSpPr txBox="1"/>
          <p:nvPr/>
        </p:nvSpPr>
        <p:spPr>
          <a:xfrm rot="18232335">
            <a:off x="799352" y="2674764"/>
            <a:ext cx="162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I/O attempt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2C64CF-B6ED-2B4B-8F97-FCEF4D004B5A}"/>
              </a:ext>
            </a:extLst>
          </p:cNvPr>
          <p:cNvGrpSpPr/>
          <p:nvPr/>
        </p:nvGrpSpPr>
        <p:grpSpPr>
          <a:xfrm>
            <a:off x="1115049" y="3343497"/>
            <a:ext cx="2209531" cy="646331"/>
            <a:chOff x="1115049" y="3343497"/>
            <a:chExt cx="2209531" cy="646331"/>
          </a:xfrm>
        </p:grpSpPr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1CEC0286-ECFA-114C-9E6C-DA66A64580A0}"/>
                </a:ext>
              </a:extLst>
            </p:cNvPr>
            <p:cNvCxnSpPr>
              <a:stCxn id="11" idx="0"/>
              <a:endCxn id="12" idx="0"/>
            </p:cNvCxnSpPr>
            <p:nvPr/>
          </p:nvCxnSpPr>
          <p:spPr>
            <a:xfrm rot="16200000" flipH="1">
              <a:off x="2217498" y="2785496"/>
              <a:ext cx="4634" cy="2209531"/>
            </a:xfrm>
            <a:prstGeom prst="curvedConnector3">
              <a:avLst>
                <a:gd name="adj1" fmla="val -4933103"/>
              </a:avLst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D3BD8D-B520-474B-9888-3130F2623902}"/>
                </a:ext>
              </a:extLst>
            </p:cNvPr>
            <p:cNvSpPr txBox="1"/>
            <p:nvPr/>
          </p:nvSpPr>
          <p:spPr>
            <a:xfrm>
              <a:off x="1768686" y="3343497"/>
              <a:ext cx="11863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Gill Sans" charset="0"/>
                  <a:ea typeface="Gill Sans" charset="0"/>
                  <a:cs typeface="Gill Sans" charset="0"/>
                </a:rPr>
                <a:t>Revoke </a:t>
              </a:r>
            </a:p>
            <a:p>
              <a:r>
                <a:rPr lang="en-US" b="1" dirty="0">
                  <a:solidFill>
                    <a:srgbClr val="FFC000"/>
                  </a:solidFill>
                  <a:latin typeface="Gill Sans" charset="0"/>
                  <a:ea typeface="Gill Sans" charset="0"/>
                  <a:cs typeface="Gill Sans" charset="0"/>
                </a:rPr>
                <a:t>Failover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5B12DEF-8C01-5A42-8381-C6A3E3F1E87B}"/>
              </a:ext>
            </a:extLst>
          </p:cNvPr>
          <p:cNvGrpSpPr/>
          <p:nvPr/>
        </p:nvGrpSpPr>
        <p:grpSpPr>
          <a:xfrm>
            <a:off x="2282582" y="2375337"/>
            <a:ext cx="997308" cy="1403718"/>
            <a:chOff x="2282582" y="2375337"/>
            <a:chExt cx="997308" cy="140371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3137900-C53F-6D4A-B7A5-09AAAC522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2582" y="2375337"/>
              <a:ext cx="997308" cy="1403718"/>
            </a:xfrm>
            <a:prstGeom prst="straightConnector1">
              <a:avLst/>
            </a:prstGeom>
            <a:ln w="25400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4CAA54-28C8-A948-8C6D-E543A71CADEE}"/>
                </a:ext>
              </a:extLst>
            </p:cNvPr>
            <p:cNvSpPr txBox="1"/>
            <p:nvPr/>
          </p:nvSpPr>
          <p:spPr>
            <a:xfrm rot="3220112">
              <a:off x="2660800" y="2936108"/>
              <a:ext cx="73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C000"/>
                  </a:solidFill>
                  <a:latin typeface="Gill Sans" charset="0"/>
                  <a:ea typeface="Gill Sans" charset="0"/>
                  <a:cs typeface="Gill Sans" charset="0"/>
                </a:rPr>
                <a:t>Resp.</a:t>
              </a:r>
            </a:p>
          </p:txBody>
        </p:sp>
      </p:grpSp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2E79CDA5-488F-5241-AAFD-70A3D1A7F5E9}"/>
              </a:ext>
            </a:extLst>
          </p:cNvPr>
          <p:cNvSpPr/>
          <p:nvPr/>
        </p:nvSpPr>
        <p:spPr>
          <a:xfrm>
            <a:off x="46325" y="1303962"/>
            <a:ext cx="1703001" cy="1383482"/>
          </a:xfrm>
          <a:prstGeom prst="wedgeRoundRectCallout">
            <a:avLst>
              <a:gd name="adj1" fmla="val 31648"/>
              <a:gd name="adj2" fmla="val 6525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Revoke:</a:t>
            </a:r>
          </a:p>
          <a:p>
            <a:pPr algn="ctr"/>
            <a:r>
              <a:rPr lang="en-US" sz="1600" b="1" dirty="0">
                <a:solidFill>
                  <a:srgbClr val="FFC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Current queue length &gt; </a:t>
            </a:r>
            <a:r>
              <a:rPr lang="en-US" sz="1600" b="1" dirty="0" err="1">
                <a:solidFill>
                  <a:srgbClr val="FFC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sz="1600" b="1" dirty="0">
                <a:solidFill>
                  <a:srgbClr val="FFC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IP percentile</a:t>
            </a:r>
          </a:p>
        </p:txBody>
      </p:sp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371D86ED-FAB3-A441-ABC7-17113F04C53C}"/>
              </a:ext>
            </a:extLst>
          </p:cNvPr>
          <p:cNvSpPr/>
          <p:nvPr/>
        </p:nvSpPr>
        <p:spPr>
          <a:xfrm>
            <a:off x="2620553" y="1231292"/>
            <a:ext cx="1559337" cy="1260875"/>
          </a:xfrm>
          <a:prstGeom prst="wedgeRoundRectCallout">
            <a:avLst>
              <a:gd name="adj1" fmla="val -43646"/>
              <a:gd name="adj2" fmla="val 6241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Example: if</a:t>
            </a:r>
          </a:p>
          <a:p>
            <a:pPr algn="ctr"/>
            <a:r>
              <a:rPr lang="en-US" sz="1400" b="1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sz="14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uses</a:t>
            </a:r>
            <a:r>
              <a:rPr lang="en-US" sz="14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p80 </a:t>
            </a:r>
            <a:r>
              <a:rPr lang="en-US" sz="1400" b="1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lat</a:t>
            </a:r>
            <a:r>
              <a:rPr lang="en-US" sz="1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</a:t>
            </a:r>
          </a:p>
          <a:p>
            <a:pPr algn="ctr"/>
            <a:r>
              <a:rPr lang="en-US" sz="1400" b="1" dirty="0" err="1">
                <a:solidFill>
                  <a:srgbClr val="FFC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HeurSim</a:t>
            </a:r>
            <a:r>
              <a:rPr lang="en-US" sz="1400" b="1" dirty="0">
                <a:solidFill>
                  <a:srgbClr val="FFC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uses</a:t>
            </a:r>
            <a:r>
              <a:rPr lang="en-US" sz="1400" b="1" dirty="0">
                <a:solidFill>
                  <a:srgbClr val="FFC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p80 queue length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E7E0EE-CCA7-E54A-9461-DE16A2C1188A}"/>
              </a:ext>
            </a:extLst>
          </p:cNvPr>
          <p:cNvSpPr txBox="1"/>
          <p:nvPr/>
        </p:nvSpPr>
        <p:spPr>
          <a:xfrm>
            <a:off x="152725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Slow!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442A87-E725-594C-AA39-2D844E9B026A}"/>
              </a:ext>
            </a:extLst>
          </p:cNvPr>
          <p:cNvSpPr txBox="1"/>
          <p:nvPr/>
        </p:nvSpPr>
        <p:spPr>
          <a:xfrm>
            <a:off x="3525289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Fast!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E5F6A7-2586-D449-8162-02285E439E9D}"/>
              </a:ext>
            </a:extLst>
          </p:cNvPr>
          <p:cNvGrpSpPr/>
          <p:nvPr/>
        </p:nvGrpSpPr>
        <p:grpSpPr>
          <a:xfrm>
            <a:off x="4059936" y="676656"/>
            <a:ext cx="4601446" cy="4425696"/>
            <a:chOff x="4059936" y="676656"/>
            <a:chExt cx="4601446" cy="442569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C565D05-B752-ED4B-8615-D63EC90B904E}"/>
                </a:ext>
              </a:extLst>
            </p:cNvPr>
            <p:cNvGrpSpPr/>
            <p:nvPr/>
          </p:nvGrpSpPr>
          <p:grpSpPr>
            <a:xfrm>
              <a:off x="4059936" y="676656"/>
              <a:ext cx="4601446" cy="4425696"/>
              <a:chOff x="4059936" y="676656"/>
              <a:chExt cx="4601446" cy="442569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947E29E-7227-E847-B054-106257E04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9936" y="676656"/>
                <a:ext cx="4601446" cy="4425696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2CB193E-3122-D844-841E-4B36646B9E8C}"/>
                  </a:ext>
                </a:extLst>
              </p:cNvPr>
              <p:cNvSpPr txBox="1"/>
              <p:nvPr/>
            </p:nvSpPr>
            <p:spPr>
              <a:xfrm rot="19795514">
                <a:off x="6390017" y="3533087"/>
                <a:ext cx="9544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39900"/>
                    </a:solidFill>
                    <a:latin typeface="Gill Sans" charset="0"/>
                    <a:ea typeface="Gill Sans" charset="0"/>
                    <a:cs typeface="Gill Sans" charset="0"/>
                  </a:rPr>
                  <a:t>Hedge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2B62C8B-79EB-8B4E-A3E6-627A3F868961}"/>
                  </a:ext>
                </a:extLst>
              </p:cNvPr>
              <p:cNvSpPr txBox="1"/>
              <p:nvPr/>
            </p:nvSpPr>
            <p:spPr>
              <a:xfrm rot="19636638">
                <a:off x="7379467" y="2450944"/>
                <a:ext cx="1263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FFC000"/>
                    </a:solidFill>
                    <a:latin typeface="Gill Sans" charset="0"/>
                    <a:ea typeface="Gill Sans" charset="0"/>
                    <a:cs typeface="Gill Sans" charset="0"/>
                  </a:rPr>
                  <a:t>HeurSim</a:t>
                </a:r>
                <a:endParaRPr lang="en-US" b="1" dirty="0">
                  <a:solidFill>
                    <a:srgbClr val="FFC000"/>
                  </a:solidFill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5360DD-E096-9B48-9E61-ECC81C89960B}"/>
                </a:ext>
              </a:extLst>
            </p:cNvPr>
            <p:cNvSpPr txBox="1"/>
            <p:nvPr/>
          </p:nvSpPr>
          <p:spPr>
            <a:xfrm rot="18830880">
              <a:off x="6350157" y="2621349"/>
              <a:ext cx="84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Baseline</a:t>
              </a:r>
            </a:p>
          </p:txBody>
        </p:sp>
      </p:grp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3EB9866A-FA12-C147-9FFE-30B3CF803522}"/>
              </a:ext>
            </a:extLst>
          </p:cNvPr>
          <p:cNvSpPr/>
          <p:nvPr/>
        </p:nvSpPr>
        <p:spPr>
          <a:xfrm>
            <a:off x="7166969" y="3279730"/>
            <a:ext cx="1865519" cy="773864"/>
          </a:xfrm>
          <a:prstGeom prst="wedgeRoundRectCallout">
            <a:avLst>
              <a:gd name="adj1" fmla="val 6653"/>
              <a:gd name="adj2" fmla="val -95591"/>
              <a:gd name="adj3" fmla="val 16667"/>
            </a:avLst>
          </a:prstGeom>
          <a:solidFill>
            <a:srgbClr val="FFC000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Limited improvement</a:t>
            </a:r>
          </a:p>
        </p:txBody>
      </p:sp>
    </p:spTree>
    <p:extLst>
      <p:ext uri="{BB962C8B-B14F-4D97-AF65-F5344CB8AC3E}">
        <p14:creationId xmlns:p14="http://schemas.microsoft.com/office/powerpoint/2010/main" val="15341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57261-F500-C14B-BAFB-AA977909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2CB9-FD45-4248-B59F-3D5D4BA1B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90D01-B8AD-2741-A4E2-7360FBD89804}"/>
              </a:ext>
            </a:extLst>
          </p:cNvPr>
          <p:cNvSpPr txBox="1"/>
          <p:nvPr/>
        </p:nvSpPr>
        <p:spPr>
          <a:xfrm>
            <a:off x="462356" y="674224"/>
            <a:ext cx="539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“Adv” heuristic </a:t>
            </a:r>
            <a:r>
              <a:rPr lang="en-US" sz="16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HeurAdv</a:t>
            </a:r>
            <a:r>
              <a:rPr lang="en-US" sz="16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lang="en-US" sz="28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19E009-D36C-D14C-BA18-F38454F0C8FC}"/>
              </a:ext>
            </a:extLst>
          </p:cNvPr>
          <p:cNvGrpSpPr/>
          <p:nvPr/>
        </p:nvGrpSpPr>
        <p:grpSpPr>
          <a:xfrm>
            <a:off x="1650927" y="1572584"/>
            <a:ext cx="812548" cy="676000"/>
            <a:chOff x="2427631" y="1308991"/>
            <a:chExt cx="812548" cy="67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0ECEDA-F1A2-1042-B1A0-2E3EEA338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6103" y="1355208"/>
              <a:ext cx="424076" cy="6297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CA161C-A70B-1D44-B3C2-84B7190F558D}"/>
                </a:ext>
              </a:extLst>
            </p:cNvPr>
            <p:cNvSpPr txBox="1"/>
            <p:nvPr/>
          </p:nvSpPr>
          <p:spPr>
            <a:xfrm rot="16200000">
              <a:off x="2290246" y="1446376"/>
              <a:ext cx="64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ADC419-98FC-E04E-90D7-E3ADBCE82E14}"/>
              </a:ext>
            </a:extLst>
          </p:cNvPr>
          <p:cNvGrpSpPr/>
          <p:nvPr/>
        </p:nvGrpSpPr>
        <p:grpSpPr>
          <a:xfrm>
            <a:off x="870241" y="3887944"/>
            <a:ext cx="2699148" cy="799821"/>
            <a:chOff x="2014297" y="3654500"/>
            <a:chExt cx="2699148" cy="7998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A0884B-0F22-7647-B500-5C84130CB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97" y="3654500"/>
              <a:ext cx="489617" cy="6035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D9AA21-E306-0C47-9D07-33CD051D1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28" y="3659134"/>
              <a:ext cx="489617" cy="60355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719CC7E-8ED1-2847-8C3F-458D33CA8496}"/>
                </a:ext>
              </a:extLst>
            </p:cNvPr>
            <p:cNvGrpSpPr/>
            <p:nvPr/>
          </p:nvGrpSpPr>
          <p:grpSpPr>
            <a:xfrm>
              <a:off x="2211884" y="4258053"/>
              <a:ext cx="2302588" cy="196268"/>
              <a:chOff x="7081514" y="1226572"/>
              <a:chExt cx="2302588" cy="19626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C6D9591-D48C-9945-8216-98D5F8D22C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525" y="1379220"/>
                <a:ext cx="2246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889E96D-FF7D-054B-B19D-69CFB57EC774}"/>
                  </a:ext>
                </a:extLst>
              </p:cNvPr>
              <p:cNvCxnSpPr>
                <a:cxnSpLocks/>
                <a:stCxn id="11" idx="2"/>
                <a:endCxn id="19" idx="0"/>
              </p:cNvCxnSpPr>
              <p:nvPr/>
            </p:nvCxnSpPr>
            <p:spPr>
              <a:xfrm flipH="1">
                <a:off x="7127234" y="1226572"/>
                <a:ext cx="1502" cy="106518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D1B70B6-AC34-064F-91E5-EA1DA65A0E55}"/>
                  </a:ext>
                </a:extLst>
              </p:cNvPr>
              <p:cNvCxnSpPr>
                <a:cxnSpLocks/>
                <a:stCxn id="14" idx="2"/>
                <a:endCxn id="21" idx="0"/>
              </p:cNvCxnSpPr>
              <p:nvPr/>
            </p:nvCxnSpPr>
            <p:spPr>
              <a:xfrm>
                <a:off x="8232353" y="1229672"/>
                <a:ext cx="455" cy="105352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A538E54-2E40-4B4B-8029-2B366652D3EB}"/>
                  </a:ext>
                </a:extLst>
              </p:cNvPr>
              <p:cNvCxnSpPr>
                <a:cxnSpLocks/>
                <a:stCxn id="12" idx="2"/>
                <a:endCxn id="20" idx="0"/>
              </p:cNvCxnSpPr>
              <p:nvPr/>
            </p:nvCxnSpPr>
            <p:spPr>
              <a:xfrm>
                <a:off x="9338267" y="1231206"/>
                <a:ext cx="115" cy="101884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A30A610-163D-0D4D-9B27-D893D80ACF91}"/>
                  </a:ext>
                </a:extLst>
              </p:cNvPr>
              <p:cNvSpPr/>
              <p:nvPr/>
            </p:nvSpPr>
            <p:spPr>
              <a:xfrm>
                <a:off x="7081514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431622D-88A3-2242-A270-C257F05FAB03}"/>
                  </a:ext>
                </a:extLst>
              </p:cNvPr>
              <p:cNvSpPr/>
              <p:nvPr/>
            </p:nvSpPr>
            <p:spPr>
              <a:xfrm>
                <a:off x="9292662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C1B01CE-DBE9-EE48-B0E0-26FFEFE9E639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B1E379-29B2-B649-AF54-B3BB6077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14" y="3657600"/>
              <a:ext cx="489617" cy="603553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A909A0-F525-5E40-91DB-C4096E3FB8B6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115050" y="2375337"/>
            <a:ext cx="1058352" cy="151260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1603F57-42D4-3246-AACC-03F6619A9A31}"/>
              </a:ext>
            </a:extLst>
          </p:cNvPr>
          <p:cNvSpPr txBox="1"/>
          <p:nvPr/>
        </p:nvSpPr>
        <p:spPr>
          <a:xfrm rot="18232335">
            <a:off x="953719" y="2842549"/>
            <a:ext cx="1163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I/O attempt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80D41824-BBC5-F649-9993-2070F1BC2636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16200000" flipH="1">
            <a:off x="2217498" y="2785496"/>
            <a:ext cx="4634" cy="2209531"/>
          </a:xfrm>
          <a:prstGeom prst="curvedConnector3">
            <a:avLst>
              <a:gd name="adj1" fmla="val -4933103"/>
            </a:avLst>
          </a:prstGeom>
          <a:ln w="254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EA41DAE-EF22-BC42-860C-658701F5B644}"/>
              </a:ext>
            </a:extLst>
          </p:cNvPr>
          <p:cNvSpPr txBox="1"/>
          <p:nvPr/>
        </p:nvSpPr>
        <p:spPr>
          <a:xfrm>
            <a:off x="1850405" y="3403849"/>
            <a:ext cx="118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Revoke 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Failover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879AAEF-9D00-D848-A636-FE09CE57CE58}"/>
              </a:ext>
            </a:extLst>
          </p:cNvPr>
          <p:cNvCxnSpPr>
            <a:cxnSpLocks/>
          </p:cNvCxnSpPr>
          <p:nvPr/>
        </p:nvCxnSpPr>
        <p:spPr>
          <a:xfrm flipH="1" flipV="1">
            <a:off x="2282582" y="2375337"/>
            <a:ext cx="997308" cy="1403718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F9A5AB18-29C5-514D-92C6-3FB6DD288647}"/>
              </a:ext>
            </a:extLst>
          </p:cNvPr>
          <p:cNvSpPr/>
          <p:nvPr/>
        </p:nvSpPr>
        <p:spPr>
          <a:xfrm>
            <a:off x="46325" y="1426568"/>
            <a:ext cx="1585461" cy="1260875"/>
          </a:xfrm>
          <a:prstGeom prst="wedgeRoundRectCallout">
            <a:avLst>
              <a:gd name="adj1" fmla="val 31648"/>
              <a:gd name="adj2" fmla="val 6525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Revoke:</a:t>
            </a:r>
          </a:p>
          <a:p>
            <a:pPr algn="ctr"/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HeurSim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+ checking history I/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Os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0C08F1BB-0BF6-6E47-8073-CD7CD84C302B}"/>
              </a:ext>
            </a:extLst>
          </p:cNvPr>
          <p:cNvSpPr/>
          <p:nvPr/>
        </p:nvSpPr>
        <p:spPr>
          <a:xfrm>
            <a:off x="2531345" y="1197839"/>
            <a:ext cx="1585461" cy="1260875"/>
          </a:xfrm>
          <a:prstGeom prst="wedgeRoundRectCallout">
            <a:avLst>
              <a:gd name="adj1" fmla="val -43646"/>
              <a:gd name="adj2" fmla="val 6241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History</a:t>
            </a:r>
            <a:r>
              <a:rPr lang="en-US" sz="1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I/</a:t>
            </a:r>
            <a:r>
              <a:rPr lang="en-US" sz="1400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Os</a:t>
            </a:r>
            <a:r>
              <a:rPr lang="en-US" sz="1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see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high lat. + low queue length</a:t>
            </a:r>
            <a:r>
              <a:rPr lang="en-US" sz="1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revoke</a:t>
            </a:r>
            <a:r>
              <a:rPr lang="en-US" sz="1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unless short current queue!</a:t>
            </a:r>
            <a:endParaRPr lang="en-US" sz="1400" b="1" dirty="0">
              <a:solidFill>
                <a:srgbClr val="FFC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B3BBE6-CE80-EA48-AC1A-23E61B45DB8A}"/>
              </a:ext>
            </a:extLst>
          </p:cNvPr>
          <p:cNvSpPr txBox="1"/>
          <p:nvPr/>
        </p:nvSpPr>
        <p:spPr>
          <a:xfrm>
            <a:off x="152725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Slow!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EA848C-3D30-2148-B5AA-0C697EDD2C57}"/>
              </a:ext>
            </a:extLst>
          </p:cNvPr>
          <p:cNvSpPr txBox="1"/>
          <p:nvPr/>
        </p:nvSpPr>
        <p:spPr>
          <a:xfrm>
            <a:off x="3525289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Fast!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B87252-C3EA-1141-B92B-CECA781C27A3}"/>
              </a:ext>
            </a:extLst>
          </p:cNvPr>
          <p:cNvSpPr txBox="1"/>
          <p:nvPr/>
        </p:nvSpPr>
        <p:spPr>
          <a:xfrm rot="3220112">
            <a:off x="2660800" y="2936108"/>
            <a:ext cx="735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Resp.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8BECDC-794A-434B-BC29-D10CB7883207}"/>
              </a:ext>
            </a:extLst>
          </p:cNvPr>
          <p:cNvGrpSpPr/>
          <p:nvPr/>
        </p:nvGrpSpPr>
        <p:grpSpPr>
          <a:xfrm>
            <a:off x="4059936" y="676656"/>
            <a:ext cx="4601446" cy="4425696"/>
            <a:chOff x="4059936" y="676656"/>
            <a:chExt cx="4601446" cy="44256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FB88F01-84E6-954F-83F9-06C6E522DCBB}"/>
                </a:ext>
              </a:extLst>
            </p:cNvPr>
            <p:cNvGrpSpPr/>
            <p:nvPr/>
          </p:nvGrpSpPr>
          <p:grpSpPr>
            <a:xfrm>
              <a:off x="4059936" y="676656"/>
              <a:ext cx="4601446" cy="4425696"/>
              <a:chOff x="4059936" y="676656"/>
              <a:chExt cx="4601446" cy="442569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AC008FF-A720-5A43-AF1F-00EF2BB68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9936" y="676656"/>
                <a:ext cx="4601446" cy="4425696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0DC40D-E87C-0244-9600-5F0AED72F9EE}"/>
                  </a:ext>
                </a:extLst>
              </p:cNvPr>
              <p:cNvSpPr txBox="1"/>
              <p:nvPr/>
            </p:nvSpPr>
            <p:spPr>
              <a:xfrm rot="19636638">
                <a:off x="7408687" y="2477156"/>
                <a:ext cx="10758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C000"/>
                    </a:solidFill>
                    <a:latin typeface="Gill Sans" charset="0"/>
                    <a:ea typeface="Gill Sans" charset="0"/>
                    <a:cs typeface="Gill Sans" charset="0"/>
                  </a:rPr>
                  <a:t>HeurSim</a:t>
                </a:r>
                <a:endParaRPr lang="en-US" sz="1400" dirty="0">
                  <a:solidFill>
                    <a:srgbClr val="FFC000"/>
                  </a:solidFill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99349D-2AF9-E74D-B5DF-8F927A7DF67A}"/>
                  </a:ext>
                </a:extLst>
              </p:cNvPr>
              <p:cNvSpPr txBox="1"/>
              <p:nvPr/>
            </p:nvSpPr>
            <p:spPr>
              <a:xfrm rot="20420656">
                <a:off x="7026788" y="3158493"/>
                <a:ext cx="13155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tx2">
                        <a:lumMod val="75000"/>
                      </a:schemeClr>
                    </a:solidFill>
                    <a:latin typeface="Gill Sans" charset="0"/>
                    <a:ea typeface="Gill Sans" charset="0"/>
                    <a:cs typeface="Gill Sans" charset="0"/>
                  </a:rPr>
                  <a:t>HeurAdv</a:t>
                </a:r>
                <a:endParaRPr lang="en-US" b="1" dirty="0">
                  <a:solidFill>
                    <a:schemeClr val="tx2">
                      <a:lumMod val="75000"/>
                    </a:schemeClr>
                  </a:solidFill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9119119-3820-7E44-A355-E65BF5D45B98}"/>
                </a:ext>
              </a:extLst>
            </p:cNvPr>
            <p:cNvSpPr txBox="1"/>
            <p:nvPr/>
          </p:nvSpPr>
          <p:spPr>
            <a:xfrm rot="17593768">
              <a:off x="7046219" y="1903117"/>
              <a:ext cx="9544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39900"/>
                  </a:solidFill>
                  <a:latin typeface="Gill Sans" charset="0"/>
                  <a:ea typeface="Gill Sans" charset="0"/>
                  <a:cs typeface="Gill Sans" charset="0"/>
                </a:rPr>
                <a:t>Hedge</a:t>
              </a:r>
            </a:p>
          </p:txBody>
        </p:sp>
      </p:grp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02A1B927-70A2-5C4E-BE6E-CE009015ACFC}"/>
              </a:ext>
            </a:extLst>
          </p:cNvPr>
          <p:cNvSpPr/>
          <p:nvPr/>
        </p:nvSpPr>
        <p:spPr>
          <a:xfrm>
            <a:off x="6321531" y="3980373"/>
            <a:ext cx="2765912" cy="790330"/>
          </a:xfrm>
          <a:prstGeom prst="wedgeRoundRectCallout">
            <a:avLst>
              <a:gd name="adj1" fmla="val 6277"/>
              <a:gd name="adj2" fmla="val -106109"/>
              <a:gd name="adj3" fmla="val 16667"/>
            </a:avLst>
          </a:prstGeom>
          <a:solidFill>
            <a:schemeClr val="tx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Better improvement, but requires </a:t>
            </a:r>
          </a:p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manual tuning</a:t>
            </a:r>
          </a:p>
        </p:txBody>
      </p:sp>
    </p:spTree>
    <p:extLst>
      <p:ext uri="{BB962C8B-B14F-4D97-AF65-F5344CB8AC3E}">
        <p14:creationId xmlns:p14="http://schemas.microsoft.com/office/powerpoint/2010/main" val="150398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679459-A4A4-B84E-87F9-3603C37A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4889B-365A-434F-A2AE-89FD199E0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0A733-4275-724C-A0AC-6C263042F1EF}"/>
              </a:ext>
            </a:extLst>
          </p:cNvPr>
          <p:cNvSpPr txBox="1"/>
          <p:nvPr/>
        </p:nvSpPr>
        <p:spPr>
          <a:xfrm>
            <a:off x="462356" y="674224"/>
            <a:ext cx="539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LinnOS</a:t>
            </a:r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without hedging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85E1B2-3F38-5D47-A4C6-880CEACE189E}"/>
              </a:ext>
            </a:extLst>
          </p:cNvPr>
          <p:cNvGrpSpPr/>
          <p:nvPr/>
        </p:nvGrpSpPr>
        <p:grpSpPr>
          <a:xfrm>
            <a:off x="1650927" y="1572584"/>
            <a:ext cx="812548" cy="676000"/>
            <a:chOff x="2427631" y="1308991"/>
            <a:chExt cx="812548" cy="67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D92165-CC2E-2649-9AB6-8F3BCF2CD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6103" y="1355208"/>
              <a:ext cx="424076" cy="6297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65B8B6-F7FF-614D-AA97-2D496DD2E8E8}"/>
                </a:ext>
              </a:extLst>
            </p:cNvPr>
            <p:cNvSpPr txBox="1"/>
            <p:nvPr/>
          </p:nvSpPr>
          <p:spPr>
            <a:xfrm rot="16200000">
              <a:off x="2290246" y="1446376"/>
              <a:ext cx="64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D4D479-CFF0-F045-9EBF-A888BB549FD5}"/>
              </a:ext>
            </a:extLst>
          </p:cNvPr>
          <p:cNvGrpSpPr/>
          <p:nvPr/>
        </p:nvGrpSpPr>
        <p:grpSpPr>
          <a:xfrm>
            <a:off x="870241" y="3887944"/>
            <a:ext cx="2699148" cy="799821"/>
            <a:chOff x="2014297" y="3654500"/>
            <a:chExt cx="2699148" cy="7998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301F93-6C00-F54D-8DF0-A872020B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97" y="3654500"/>
              <a:ext cx="489617" cy="6035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9936D2-E501-C24D-88D9-49D69BB5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28" y="3659134"/>
              <a:ext cx="489617" cy="60355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79F33B-CBDE-B247-9A7F-DEFBFEE0BEC6}"/>
                </a:ext>
              </a:extLst>
            </p:cNvPr>
            <p:cNvGrpSpPr/>
            <p:nvPr/>
          </p:nvGrpSpPr>
          <p:grpSpPr>
            <a:xfrm>
              <a:off x="2211884" y="4258053"/>
              <a:ext cx="2302588" cy="196268"/>
              <a:chOff x="7081514" y="1226572"/>
              <a:chExt cx="2302588" cy="19626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791C18B-CF4B-8949-8DA2-9E2DC9966E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525" y="1379220"/>
                <a:ext cx="2246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BE27CD8-0D03-C44C-94A6-B2BE91BAE3AF}"/>
                  </a:ext>
                </a:extLst>
              </p:cNvPr>
              <p:cNvCxnSpPr>
                <a:cxnSpLocks/>
                <a:stCxn id="11" idx="2"/>
                <a:endCxn id="19" idx="0"/>
              </p:cNvCxnSpPr>
              <p:nvPr/>
            </p:nvCxnSpPr>
            <p:spPr>
              <a:xfrm flipH="1">
                <a:off x="7127234" y="1226572"/>
                <a:ext cx="1502" cy="106518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6364E6A-3E9A-9F43-B3F8-F6E043EC08AF}"/>
                  </a:ext>
                </a:extLst>
              </p:cNvPr>
              <p:cNvCxnSpPr>
                <a:cxnSpLocks/>
                <a:stCxn id="14" idx="2"/>
                <a:endCxn id="21" idx="0"/>
              </p:cNvCxnSpPr>
              <p:nvPr/>
            </p:nvCxnSpPr>
            <p:spPr>
              <a:xfrm>
                <a:off x="8232353" y="1229672"/>
                <a:ext cx="455" cy="105352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2DB9B67-67B9-AF40-9A6E-5611C16663AE}"/>
                  </a:ext>
                </a:extLst>
              </p:cNvPr>
              <p:cNvCxnSpPr>
                <a:cxnSpLocks/>
                <a:stCxn id="12" idx="2"/>
                <a:endCxn id="20" idx="0"/>
              </p:cNvCxnSpPr>
              <p:nvPr/>
            </p:nvCxnSpPr>
            <p:spPr>
              <a:xfrm>
                <a:off x="9338267" y="1231206"/>
                <a:ext cx="115" cy="101884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1AC307B-8E1F-E34F-ABFD-C0753BF00F59}"/>
                  </a:ext>
                </a:extLst>
              </p:cNvPr>
              <p:cNvSpPr/>
              <p:nvPr/>
            </p:nvSpPr>
            <p:spPr>
              <a:xfrm>
                <a:off x="7081514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2342028-B33C-9B46-8A74-C45C7CA82676}"/>
                  </a:ext>
                </a:extLst>
              </p:cNvPr>
              <p:cNvSpPr/>
              <p:nvPr/>
            </p:nvSpPr>
            <p:spPr>
              <a:xfrm>
                <a:off x="9292662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7ED39D0-D971-7C45-AAA0-7D847FF06E96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547CA0-D4A4-D440-92AA-337807643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14" y="3657600"/>
              <a:ext cx="489617" cy="603553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6C5FF5-6EE5-6B45-9E8A-F94F1F51F32D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115050" y="2375337"/>
            <a:ext cx="1058352" cy="151260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FF5F984-549B-F240-B11E-FC0EE7921649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16200000" flipH="1">
            <a:off x="2217498" y="2785496"/>
            <a:ext cx="4634" cy="2209531"/>
          </a:xfrm>
          <a:prstGeom prst="curvedConnector3">
            <a:avLst>
              <a:gd name="adj1" fmla="val -4933103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DEF3201-3EEE-B64E-A524-F67E7634631E}"/>
              </a:ext>
            </a:extLst>
          </p:cNvPr>
          <p:cNvCxnSpPr>
            <a:cxnSpLocks/>
          </p:cNvCxnSpPr>
          <p:nvPr/>
        </p:nvCxnSpPr>
        <p:spPr>
          <a:xfrm flipH="1" flipV="1">
            <a:off x="2282582" y="2375337"/>
            <a:ext cx="997308" cy="1403718"/>
          </a:xfrm>
          <a:prstGeom prst="straightConnector1">
            <a:avLst/>
          </a:prstGeom>
          <a:ln w="25400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0787381B-41D5-7048-83E2-5BE478C4D368}"/>
              </a:ext>
            </a:extLst>
          </p:cNvPr>
          <p:cNvSpPr/>
          <p:nvPr/>
        </p:nvSpPr>
        <p:spPr>
          <a:xfrm>
            <a:off x="46325" y="1426568"/>
            <a:ext cx="1703001" cy="1260875"/>
          </a:xfrm>
          <a:prstGeom prst="wedgeRoundRectCallout">
            <a:avLst>
              <a:gd name="adj1" fmla="val 31648"/>
              <a:gd name="adj2" fmla="val 6525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Revoke:</a:t>
            </a:r>
          </a:p>
          <a:p>
            <a:pPr algn="ctr"/>
            <a:r>
              <a:rPr lang="en-US" sz="1600" b="1" dirty="0">
                <a:solidFill>
                  <a:srgbClr val="0099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Learning-based. </a:t>
            </a:r>
          </a:p>
          <a:p>
            <a:pPr algn="ctr"/>
            <a:r>
              <a:rPr lang="en-US" sz="1600" b="1" dirty="0">
                <a:solidFill>
                  <a:srgbClr val="0099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Auto-tunes 8706 weights!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09C812-9E5F-F94A-B1F3-856C09E59A5E}"/>
              </a:ext>
            </a:extLst>
          </p:cNvPr>
          <p:cNvSpPr txBox="1"/>
          <p:nvPr/>
        </p:nvSpPr>
        <p:spPr>
          <a:xfrm>
            <a:off x="152725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Slow!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FAE328-7020-F94A-9D5E-325CC4BFF22A}"/>
              </a:ext>
            </a:extLst>
          </p:cNvPr>
          <p:cNvSpPr txBox="1"/>
          <p:nvPr/>
        </p:nvSpPr>
        <p:spPr>
          <a:xfrm>
            <a:off x="3525289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Fast!</a:t>
            </a: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5D6473A4-51F9-D84E-8D4A-D3F3AE48ABE5}"/>
              </a:ext>
            </a:extLst>
          </p:cNvPr>
          <p:cNvSpPr/>
          <p:nvPr/>
        </p:nvSpPr>
        <p:spPr>
          <a:xfrm>
            <a:off x="5276324" y="2092182"/>
            <a:ext cx="1788669" cy="790330"/>
          </a:xfrm>
          <a:prstGeom prst="wedgeRoundRectCallout">
            <a:avLst>
              <a:gd name="adj1" fmla="val 82742"/>
              <a:gd name="adj2" fmla="val 5807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Tail </a:t>
            </a:r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due to </a:t>
            </a:r>
            <a:r>
              <a:rPr lang="en-US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false submits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2988E3-0D9F-704D-B566-10CA23140B6C}"/>
              </a:ext>
            </a:extLst>
          </p:cNvPr>
          <p:cNvSpPr txBox="1"/>
          <p:nvPr/>
        </p:nvSpPr>
        <p:spPr>
          <a:xfrm rot="18232335">
            <a:off x="953719" y="2842549"/>
            <a:ext cx="1163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I/O attempt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2FCAB5-774C-7645-8FC6-B93F56C28C19}"/>
              </a:ext>
            </a:extLst>
          </p:cNvPr>
          <p:cNvSpPr txBox="1"/>
          <p:nvPr/>
        </p:nvSpPr>
        <p:spPr>
          <a:xfrm>
            <a:off x="1850405" y="3403849"/>
            <a:ext cx="118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Revoke </a:t>
            </a:r>
          </a:p>
          <a:p>
            <a:r>
              <a:rPr lang="en-US" sz="1400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Failover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5DB4F9-A002-624C-BC7D-1D02ADB4813C}"/>
              </a:ext>
            </a:extLst>
          </p:cNvPr>
          <p:cNvSpPr txBox="1"/>
          <p:nvPr/>
        </p:nvSpPr>
        <p:spPr>
          <a:xfrm rot="3220112">
            <a:off x="2660800" y="2936108"/>
            <a:ext cx="735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Resp.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7C47AC-F84E-FF47-A876-20B8D4FC235A}"/>
              </a:ext>
            </a:extLst>
          </p:cNvPr>
          <p:cNvGrpSpPr/>
          <p:nvPr/>
        </p:nvGrpSpPr>
        <p:grpSpPr>
          <a:xfrm>
            <a:off x="4059936" y="676656"/>
            <a:ext cx="5266891" cy="4425696"/>
            <a:chOff x="4059936" y="676656"/>
            <a:chExt cx="5266891" cy="442569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6E71407-03B5-6F4A-BC0D-A3197EF16F5B}"/>
                </a:ext>
              </a:extLst>
            </p:cNvPr>
            <p:cNvGrpSpPr/>
            <p:nvPr/>
          </p:nvGrpSpPr>
          <p:grpSpPr>
            <a:xfrm>
              <a:off x="4059936" y="676656"/>
              <a:ext cx="5266891" cy="4425696"/>
              <a:chOff x="4059936" y="676656"/>
              <a:chExt cx="5266891" cy="4425696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80553EB-5709-3747-BA2E-B7506F4BA1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9936" y="676656"/>
                <a:ext cx="4601446" cy="4425696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86F0956-9A32-514F-A974-AE1E841B1B23}"/>
                  </a:ext>
                </a:extLst>
              </p:cNvPr>
              <p:cNvSpPr txBox="1"/>
              <p:nvPr/>
            </p:nvSpPr>
            <p:spPr>
              <a:xfrm rot="17593768">
                <a:off x="7046219" y="1903117"/>
                <a:ext cx="9544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39900"/>
                    </a:solidFill>
                    <a:latin typeface="Gill Sans" charset="0"/>
                    <a:ea typeface="Gill Sans" charset="0"/>
                    <a:cs typeface="Gill Sans" charset="0"/>
                  </a:rPr>
                  <a:t>Hedge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13BF3ED-DCA0-2D4E-A978-044EA8BEB1A0}"/>
                  </a:ext>
                </a:extLst>
              </p:cNvPr>
              <p:cNvSpPr txBox="1"/>
              <p:nvPr/>
            </p:nvSpPr>
            <p:spPr>
              <a:xfrm rot="20420656">
                <a:off x="7930267" y="1635297"/>
                <a:ext cx="139656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0099FF"/>
                    </a:solidFill>
                    <a:latin typeface="Gill Sans" charset="0"/>
                    <a:ea typeface="Gill Sans" charset="0"/>
                    <a:cs typeface="Gill Sans" charset="0"/>
                  </a:rPr>
                  <a:t>LinnOS</a:t>
                </a:r>
                <a:r>
                  <a:rPr lang="en-US" b="1" dirty="0">
                    <a:solidFill>
                      <a:srgbClr val="0099FF"/>
                    </a:solidFill>
                    <a:latin typeface="Gill Sans" charset="0"/>
                    <a:ea typeface="Gill Sans" charset="0"/>
                    <a:cs typeface="Gill Sans" charset="0"/>
                  </a:rPr>
                  <a:t> w/o hedging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F42027D-5D23-5F47-AA23-FD097AE34789}"/>
                </a:ext>
              </a:extLst>
            </p:cNvPr>
            <p:cNvSpPr txBox="1"/>
            <p:nvPr/>
          </p:nvSpPr>
          <p:spPr>
            <a:xfrm rot="20420656">
              <a:off x="7005686" y="3224827"/>
              <a:ext cx="981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tx2">
                      <a:lumMod val="7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HeurAdv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87D5F0B4-C8BB-C941-8AAB-C3C1974C4523}"/>
              </a:ext>
            </a:extLst>
          </p:cNvPr>
          <p:cNvSpPr/>
          <p:nvPr/>
        </p:nvSpPr>
        <p:spPr>
          <a:xfrm>
            <a:off x="6749420" y="4020195"/>
            <a:ext cx="1911962" cy="790330"/>
          </a:xfrm>
          <a:prstGeom prst="wedgeRoundRectCallout">
            <a:avLst>
              <a:gd name="adj1" fmla="val -61304"/>
              <a:gd name="adj2" fmla="val -40992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Further improvement under p95!</a:t>
            </a:r>
          </a:p>
        </p:txBody>
      </p:sp>
    </p:spTree>
    <p:extLst>
      <p:ext uri="{BB962C8B-B14F-4D97-AF65-F5344CB8AC3E}">
        <p14:creationId xmlns:p14="http://schemas.microsoft.com/office/powerpoint/2010/main" val="151034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3F11BBBA-C433-F546-BA48-B5CB5E5B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726" y="3065274"/>
            <a:ext cx="363089" cy="363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5F8B3-CE2A-8247-9B7A-FC4D2FB0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27271-F646-BB43-8A2A-7FCBC87D0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5C894-5401-8448-A842-FCF88AB6AD9D}"/>
              </a:ext>
            </a:extLst>
          </p:cNvPr>
          <p:cNvSpPr txBox="1"/>
          <p:nvPr/>
        </p:nvSpPr>
        <p:spPr>
          <a:xfrm>
            <a:off x="462356" y="674224"/>
            <a:ext cx="1767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LinnOS</a:t>
            </a:r>
            <a:endParaRPr lang="en-US" sz="28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FDAB64-EA6D-B74A-BBF5-FEF13DB361C8}"/>
              </a:ext>
            </a:extLst>
          </p:cNvPr>
          <p:cNvGrpSpPr/>
          <p:nvPr/>
        </p:nvGrpSpPr>
        <p:grpSpPr>
          <a:xfrm>
            <a:off x="1650927" y="1572584"/>
            <a:ext cx="812548" cy="676000"/>
            <a:chOff x="2427631" y="1308991"/>
            <a:chExt cx="812548" cy="67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7A66B9-9026-2840-A203-0A7F05B35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6103" y="1355208"/>
              <a:ext cx="424076" cy="6297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0B2D68-0567-A54A-938F-0CAC7C68C263}"/>
                </a:ext>
              </a:extLst>
            </p:cNvPr>
            <p:cNvSpPr txBox="1"/>
            <p:nvPr/>
          </p:nvSpPr>
          <p:spPr>
            <a:xfrm rot="16200000">
              <a:off x="2290246" y="1446376"/>
              <a:ext cx="644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272012-541F-FC43-A9C0-796F64A7B428}"/>
              </a:ext>
            </a:extLst>
          </p:cNvPr>
          <p:cNvGrpSpPr/>
          <p:nvPr/>
        </p:nvGrpSpPr>
        <p:grpSpPr>
          <a:xfrm>
            <a:off x="870241" y="3887944"/>
            <a:ext cx="2699148" cy="799821"/>
            <a:chOff x="2014297" y="3654500"/>
            <a:chExt cx="2699148" cy="7998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A68BCE-7591-894D-A96C-67EE43981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97" y="3654500"/>
              <a:ext cx="489617" cy="6035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7B3224-AAB8-CB41-9831-06CD4B55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28" y="3659134"/>
              <a:ext cx="489617" cy="60355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0E41014-2812-7D46-9203-0092995B3648}"/>
                </a:ext>
              </a:extLst>
            </p:cNvPr>
            <p:cNvGrpSpPr/>
            <p:nvPr/>
          </p:nvGrpSpPr>
          <p:grpSpPr>
            <a:xfrm>
              <a:off x="2211884" y="4258053"/>
              <a:ext cx="2302588" cy="196268"/>
              <a:chOff x="7081514" y="1226572"/>
              <a:chExt cx="2302588" cy="19626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BC7B1C0-1FCC-F843-B659-0B2A496758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2525" y="1379220"/>
                <a:ext cx="2246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03B1C8B-7E73-E74F-823C-1FB6876E9B32}"/>
                  </a:ext>
                </a:extLst>
              </p:cNvPr>
              <p:cNvCxnSpPr>
                <a:cxnSpLocks/>
                <a:stCxn id="11" idx="2"/>
                <a:endCxn id="19" idx="0"/>
              </p:cNvCxnSpPr>
              <p:nvPr/>
            </p:nvCxnSpPr>
            <p:spPr>
              <a:xfrm flipH="1">
                <a:off x="7127234" y="1226572"/>
                <a:ext cx="1502" cy="106518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4209CC9-612D-8645-8AE7-CA36A1183991}"/>
                  </a:ext>
                </a:extLst>
              </p:cNvPr>
              <p:cNvCxnSpPr>
                <a:cxnSpLocks/>
                <a:stCxn id="14" idx="2"/>
                <a:endCxn id="21" idx="0"/>
              </p:cNvCxnSpPr>
              <p:nvPr/>
            </p:nvCxnSpPr>
            <p:spPr>
              <a:xfrm>
                <a:off x="8232353" y="1229672"/>
                <a:ext cx="455" cy="105352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DA4D570-23B0-FE44-8254-B3F59C915828}"/>
                  </a:ext>
                </a:extLst>
              </p:cNvPr>
              <p:cNvCxnSpPr>
                <a:cxnSpLocks/>
                <a:stCxn id="12" idx="2"/>
                <a:endCxn id="20" idx="0"/>
              </p:cNvCxnSpPr>
              <p:nvPr/>
            </p:nvCxnSpPr>
            <p:spPr>
              <a:xfrm>
                <a:off x="9338267" y="1231206"/>
                <a:ext cx="115" cy="101884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5B9F455-B749-B341-B89C-8104B822E53E}"/>
                  </a:ext>
                </a:extLst>
              </p:cNvPr>
              <p:cNvSpPr/>
              <p:nvPr/>
            </p:nvSpPr>
            <p:spPr>
              <a:xfrm>
                <a:off x="7081514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264784F-26F3-9241-8B97-6FFDAEA7AC8E}"/>
                  </a:ext>
                </a:extLst>
              </p:cNvPr>
              <p:cNvSpPr/>
              <p:nvPr/>
            </p:nvSpPr>
            <p:spPr>
              <a:xfrm>
                <a:off x="9292662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A461C7-423A-4E4A-B531-DAF42C5DA0F6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A5C805-B184-FD4C-AF97-B1EB8D83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14" y="3657600"/>
              <a:ext cx="489617" cy="603553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A9EB5D-9ADB-C34A-9464-D3B3F2E0D65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115050" y="2375337"/>
            <a:ext cx="1058352" cy="151260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385A95AA-EE6F-A548-AEF5-932DB5345654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16200000" flipH="1">
            <a:off x="2217498" y="2785496"/>
            <a:ext cx="4634" cy="2209531"/>
          </a:xfrm>
          <a:prstGeom prst="curvedConnector3">
            <a:avLst>
              <a:gd name="adj1" fmla="val -4933103"/>
            </a:avLst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EE3F495-0CC5-3846-8403-4F134B321682}"/>
              </a:ext>
            </a:extLst>
          </p:cNvPr>
          <p:cNvCxnSpPr>
            <a:cxnSpLocks/>
          </p:cNvCxnSpPr>
          <p:nvPr/>
        </p:nvCxnSpPr>
        <p:spPr>
          <a:xfrm flipH="1" flipV="1">
            <a:off x="2282582" y="2375337"/>
            <a:ext cx="997308" cy="1403718"/>
          </a:xfrm>
          <a:prstGeom prst="straightConnector1">
            <a:avLst/>
          </a:prstGeom>
          <a:ln w="25400">
            <a:solidFill>
              <a:srgbClr val="0432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D0F3A8A-7A6A-EB44-8701-9DB5B5C41EC1}"/>
              </a:ext>
            </a:extLst>
          </p:cNvPr>
          <p:cNvSpPr txBox="1"/>
          <p:nvPr/>
        </p:nvSpPr>
        <p:spPr>
          <a:xfrm>
            <a:off x="152725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Slow!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CFEAA-AADC-A144-95B4-5E7CA0C72102}"/>
              </a:ext>
            </a:extLst>
          </p:cNvPr>
          <p:cNvSpPr txBox="1"/>
          <p:nvPr/>
        </p:nvSpPr>
        <p:spPr>
          <a:xfrm>
            <a:off x="3525289" y="4041461"/>
            <a:ext cx="9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Fast!</a:t>
            </a:r>
          </a:p>
        </p:txBody>
      </p:sp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CBD3DE4A-F6DF-DF42-A27C-1840B2288456}"/>
              </a:ext>
            </a:extLst>
          </p:cNvPr>
          <p:cNvSpPr/>
          <p:nvPr/>
        </p:nvSpPr>
        <p:spPr>
          <a:xfrm>
            <a:off x="152726" y="1478006"/>
            <a:ext cx="1434284" cy="1021734"/>
          </a:xfrm>
          <a:prstGeom prst="wedgeRoundRectCallout">
            <a:avLst>
              <a:gd name="adj1" fmla="val 31648"/>
              <a:gd name="adj2" fmla="val 6525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432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sz="1600" b="1" dirty="0">
                <a:solidFill>
                  <a:srgbClr val="0432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+ hedging </a:t>
            </a:r>
            <a:r>
              <a:rPr lang="en-US" sz="1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for false submits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ECC722-A270-064E-A4B9-757115CF130E}"/>
              </a:ext>
            </a:extLst>
          </p:cNvPr>
          <p:cNvGrpSpPr/>
          <p:nvPr/>
        </p:nvGrpSpPr>
        <p:grpSpPr>
          <a:xfrm>
            <a:off x="1973858" y="2375337"/>
            <a:ext cx="523220" cy="1000646"/>
            <a:chOff x="1973858" y="2375337"/>
            <a:chExt cx="523220" cy="100064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864584D-F790-7D45-B19F-F321C4F295D1}"/>
                </a:ext>
              </a:extLst>
            </p:cNvPr>
            <p:cNvCxnSpPr>
              <a:cxnSpLocks/>
            </p:cNvCxnSpPr>
            <p:nvPr/>
          </p:nvCxnSpPr>
          <p:spPr>
            <a:xfrm>
              <a:off x="2218667" y="2375337"/>
              <a:ext cx="0" cy="932942"/>
            </a:xfrm>
            <a:prstGeom prst="straightConnector1">
              <a:avLst/>
            </a:prstGeom>
            <a:ln w="254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ABC31C-4A17-6E4D-A9EF-799932947210}"/>
                </a:ext>
              </a:extLst>
            </p:cNvPr>
            <p:cNvSpPr txBox="1"/>
            <p:nvPr/>
          </p:nvSpPr>
          <p:spPr>
            <a:xfrm rot="5400000">
              <a:off x="1793887" y="2672793"/>
              <a:ext cx="883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Backup</a:t>
              </a:r>
            </a:p>
            <a:p>
              <a:r>
                <a:rPr lang="en-US" sz="14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   I/O</a:t>
              </a:r>
            </a:p>
          </p:txBody>
        </p:sp>
      </p:grp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14D3DA0A-C9BC-C04F-965F-FA36C3E57E8F}"/>
              </a:ext>
            </a:extLst>
          </p:cNvPr>
          <p:cNvSpPr/>
          <p:nvPr/>
        </p:nvSpPr>
        <p:spPr>
          <a:xfrm>
            <a:off x="2623073" y="1228094"/>
            <a:ext cx="1436864" cy="1021734"/>
          </a:xfrm>
          <a:prstGeom prst="wedgeRoundRectCallout">
            <a:avLst>
              <a:gd name="adj1" fmla="val -61870"/>
              <a:gd name="adj2" fmla="val 3206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Hedging </a:t>
            </a:r>
            <a:r>
              <a:rPr lang="en-US" sz="1400" b="1" dirty="0">
                <a:solidFill>
                  <a:srgbClr val="0432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percentile = (100% - false submit rate)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58265E-8FAB-9B4B-AE24-910078CC46D8}"/>
              </a:ext>
            </a:extLst>
          </p:cNvPr>
          <p:cNvGrpSpPr/>
          <p:nvPr/>
        </p:nvGrpSpPr>
        <p:grpSpPr>
          <a:xfrm>
            <a:off x="4059936" y="676656"/>
            <a:ext cx="5063594" cy="4425696"/>
            <a:chOff x="4059936" y="676656"/>
            <a:chExt cx="5063594" cy="442569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788AC9F-3B1D-2A4D-A102-A04B80811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936" y="676656"/>
              <a:ext cx="4601446" cy="442569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2DF7D6-6C68-7F4E-B4A3-5A48A09B587A}"/>
                </a:ext>
              </a:extLst>
            </p:cNvPr>
            <p:cNvSpPr txBox="1"/>
            <p:nvPr/>
          </p:nvSpPr>
          <p:spPr>
            <a:xfrm rot="20420656">
              <a:off x="7005686" y="3224827"/>
              <a:ext cx="981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tx2">
                      <a:lumMod val="7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HeurAdv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2831D0-8E31-1046-A9BE-375061802E63}"/>
                </a:ext>
              </a:extLst>
            </p:cNvPr>
            <p:cNvSpPr txBox="1"/>
            <p:nvPr/>
          </p:nvSpPr>
          <p:spPr>
            <a:xfrm rot="20420656">
              <a:off x="7546020" y="2374358"/>
              <a:ext cx="15775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0099FF"/>
                  </a:solidFill>
                  <a:latin typeface="Gill Sans" charset="0"/>
                  <a:ea typeface="Gill Sans" charset="0"/>
                  <a:cs typeface="Gill Sans" charset="0"/>
                </a:rPr>
                <a:t>LinnOS</a:t>
              </a:r>
              <a:r>
                <a:rPr lang="en-US" sz="1200" dirty="0">
                  <a:solidFill>
                    <a:srgbClr val="0099FF"/>
                  </a:solidFill>
                  <a:latin typeface="Gill Sans" charset="0"/>
                  <a:ea typeface="Gill Sans" charset="0"/>
                  <a:cs typeface="Gill Sans" charset="0"/>
                </a:rPr>
                <a:t> w/o hedging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A26152-67ED-A84A-9EB4-E9873CC2C914}"/>
                </a:ext>
              </a:extLst>
            </p:cNvPr>
            <p:cNvSpPr txBox="1"/>
            <p:nvPr/>
          </p:nvSpPr>
          <p:spPr>
            <a:xfrm rot="17593768">
              <a:off x="7046219" y="1903117"/>
              <a:ext cx="9544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39900"/>
                  </a:solidFill>
                  <a:latin typeface="Gill Sans" charset="0"/>
                  <a:ea typeface="Gill Sans" charset="0"/>
                  <a:cs typeface="Gill Sans" charset="0"/>
                </a:rPr>
                <a:t>Hedge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BB65AA-59A2-C344-A3DD-60041ADDE36E}"/>
                </a:ext>
              </a:extLst>
            </p:cNvPr>
            <p:cNvSpPr txBox="1"/>
            <p:nvPr/>
          </p:nvSpPr>
          <p:spPr>
            <a:xfrm rot="20420656">
              <a:off x="7989799" y="3134833"/>
              <a:ext cx="1103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LinnOS</a:t>
              </a:r>
              <a:endParaRPr lang="en-US" b="1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2A3D848-A42D-BA49-96B0-12E31897980E}"/>
              </a:ext>
            </a:extLst>
          </p:cNvPr>
          <p:cNvSpPr txBox="1"/>
          <p:nvPr/>
        </p:nvSpPr>
        <p:spPr>
          <a:xfrm rot="18232335">
            <a:off x="953719" y="2842549"/>
            <a:ext cx="1163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I/O attempt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90F632-C566-0846-80B7-5D8029889112}"/>
              </a:ext>
            </a:extLst>
          </p:cNvPr>
          <p:cNvSpPr txBox="1"/>
          <p:nvPr/>
        </p:nvSpPr>
        <p:spPr>
          <a:xfrm>
            <a:off x="1850405" y="3403849"/>
            <a:ext cx="118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Revoke </a:t>
            </a:r>
          </a:p>
          <a:p>
            <a:r>
              <a:rPr lang="en-US" sz="14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Failover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F2FFE75-7CAC-6542-8F7E-36AEEF07C613}"/>
              </a:ext>
            </a:extLst>
          </p:cNvPr>
          <p:cNvSpPr txBox="1"/>
          <p:nvPr/>
        </p:nvSpPr>
        <p:spPr>
          <a:xfrm rot="3220112">
            <a:off x="2660800" y="2936108"/>
            <a:ext cx="735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Resp.</a:t>
            </a:r>
          </a:p>
        </p:txBody>
      </p:sp>
      <p:sp>
        <p:nvSpPr>
          <p:cNvPr id="39" name="Rounded Rectangular Callout 38">
            <a:extLst>
              <a:ext uri="{FF2B5EF4-FFF2-40B4-BE49-F238E27FC236}">
                <a16:creationId xmlns:a16="http://schemas.microsoft.com/office/drawing/2014/main" id="{8F35FEB6-51EB-AF49-A0BC-70004DD50E49}"/>
              </a:ext>
            </a:extLst>
          </p:cNvPr>
          <p:cNvSpPr/>
          <p:nvPr/>
        </p:nvSpPr>
        <p:spPr>
          <a:xfrm>
            <a:off x="6925333" y="3968296"/>
            <a:ext cx="2065942" cy="790330"/>
          </a:xfrm>
          <a:prstGeom prst="wedgeRoundRectCallout">
            <a:avLst>
              <a:gd name="adj1" fmla="val -5815"/>
              <a:gd name="adj2" fmla="val -96891"/>
              <a:gd name="adj3" fmla="val 16667"/>
            </a:avLst>
          </a:prstGeom>
          <a:solidFill>
            <a:srgbClr val="0432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Stability even at p99.99! </a:t>
            </a:r>
          </a:p>
          <a:p>
            <a:pPr algn="ctr"/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Learning helps!</a:t>
            </a:r>
          </a:p>
        </p:txBody>
      </p:sp>
    </p:spTree>
    <p:extLst>
      <p:ext uri="{BB962C8B-B14F-4D97-AF65-F5344CB8AC3E}">
        <p14:creationId xmlns:p14="http://schemas.microsoft.com/office/powerpoint/2010/main" val="364075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CECEA-2A0C-1044-BF57-D36DEBD6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97EA7-3683-634E-AF42-7912E2355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 dirty="0" err="1"/>
              <a:t>LinnOS</a:t>
            </a:r>
            <a:r>
              <a:rPr lang="en-US" sz="675" dirty="0"/>
              <a:t> @ OSDI ’20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F791F6-C038-5648-9495-323207BD9465}"/>
              </a:ext>
            </a:extLst>
          </p:cNvPr>
          <p:cNvGrpSpPr/>
          <p:nvPr/>
        </p:nvGrpSpPr>
        <p:grpSpPr>
          <a:xfrm>
            <a:off x="143092" y="1701270"/>
            <a:ext cx="8893894" cy="865925"/>
            <a:chOff x="143092" y="2656197"/>
            <a:chExt cx="8893894" cy="8659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82D3F9-140D-0A43-A66F-01BA6F37BB35}"/>
                </a:ext>
              </a:extLst>
            </p:cNvPr>
            <p:cNvSpPr txBox="1"/>
            <p:nvPr/>
          </p:nvSpPr>
          <p:spPr>
            <a:xfrm>
              <a:off x="143092" y="2944258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2014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2FB006-81D9-2E4E-94A7-867FBB3D195F}"/>
                </a:ext>
              </a:extLst>
            </p:cNvPr>
            <p:cNvGrpSpPr/>
            <p:nvPr/>
          </p:nvGrpSpPr>
          <p:grpSpPr>
            <a:xfrm>
              <a:off x="533583" y="2656197"/>
              <a:ext cx="8503403" cy="865925"/>
              <a:chOff x="2127370" y="1514555"/>
              <a:chExt cx="8503403" cy="86592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3EDFAB-9B2F-FD4B-A475-E429FD91E520}"/>
                  </a:ext>
                </a:extLst>
              </p:cNvPr>
              <p:cNvSpPr txBox="1"/>
              <p:nvPr/>
            </p:nvSpPr>
            <p:spPr>
              <a:xfrm>
                <a:off x="3473453" y="1514555"/>
                <a:ext cx="58806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“</a:t>
                </a:r>
                <a:r>
                  <a:rPr lang="en-US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Most of the interesting devices that we are dealing with are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in the </a:t>
                </a:r>
                <a:r>
                  <a:rPr lang="en-US" dirty="0">
                    <a:solidFill>
                      <a:srgbClr val="FF0000"/>
                    </a:solidFill>
                    <a:latin typeface="Gill Sans" charset="0"/>
                    <a:ea typeface="Gill Sans" charset="0"/>
                    <a:cs typeface="Gill Sans" charset="0"/>
                  </a:rPr>
                  <a:t>microsecond-level,</a:t>
                </a:r>
                <a:r>
                  <a:rPr lang="en-US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 and we </a:t>
                </a:r>
                <a:r>
                  <a:rPr lang="en-US" dirty="0">
                    <a:solidFill>
                      <a:srgbClr val="FF0000"/>
                    </a:solidFill>
                    <a:latin typeface="Gill Sans" charset="0"/>
                    <a:ea typeface="Gill Sans" charset="0"/>
                    <a:cs typeface="Gill Sans" charset="0"/>
                  </a:rPr>
                  <a:t>suck at microsecond-level</a:t>
                </a:r>
                <a:r>
                  <a:rPr lang="en-US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”</a:t>
                </a:r>
                <a:endParaRPr lang="en-US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EC8F71-C3E1-A84F-B1D5-E7784BB294A8}"/>
                  </a:ext>
                </a:extLst>
              </p:cNvPr>
              <p:cNvSpPr txBox="1"/>
              <p:nvPr/>
            </p:nvSpPr>
            <p:spPr>
              <a:xfrm>
                <a:off x="2127370" y="2103481"/>
                <a:ext cx="85034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75000"/>
                      </a:schemeClr>
                    </a:solidFill>
                    <a:latin typeface="Gill Sans" charset="0"/>
                    <a:ea typeface="Gill Sans" charset="0"/>
                    <a:cs typeface="Gill Sans" charset="0"/>
                  </a:rPr>
                  <a:t>[Google Research: Three things that MUST BE DONE to save the data center of the future]</a:t>
                </a:r>
                <a:endParaRPr lang="en-US" sz="1200" b="1" i="1" dirty="0">
                  <a:solidFill>
                    <a:schemeClr val="tx1">
                      <a:lumMod val="75000"/>
                    </a:schemeClr>
                  </a:solidFill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E96041-713A-CD4E-A93C-C95B9AA45031}"/>
              </a:ext>
            </a:extLst>
          </p:cNvPr>
          <p:cNvGrpSpPr/>
          <p:nvPr/>
        </p:nvGrpSpPr>
        <p:grpSpPr>
          <a:xfrm>
            <a:off x="143092" y="3483511"/>
            <a:ext cx="9000908" cy="865925"/>
            <a:chOff x="143092" y="3997901"/>
            <a:chExt cx="9000908" cy="86592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03B818-87C7-8548-995D-55A45B5B6511}"/>
                </a:ext>
              </a:extLst>
            </p:cNvPr>
            <p:cNvSpPr txBox="1"/>
            <p:nvPr/>
          </p:nvSpPr>
          <p:spPr>
            <a:xfrm>
              <a:off x="143092" y="4244122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2017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74716E3-C9B7-6146-8FFF-AF20983C5F93}"/>
                </a:ext>
              </a:extLst>
            </p:cNvPr>
            <p:cNvGrpSpPr/>
            <p:nvPr/>
          </p:nvGrpSpPr>
          <p:grpSpPr>
            <a:xfrm>
              <a:off x="640597" y="3997901"/>
              <a:ext cx="8503403" cy="865925"/>
              <a:chOff x="2127370" y="1514555"/>
              <a:chExt cx="8503403" cy="86592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A30CA2-A664-3F47-B76D-24D0C0C55CDE}"/>
                  </a:ext>
                </a:extLst>
              </p:cNvPr>
              <p:cNvSpPr txBox="1"/>
              <p:nvPr/>
            </p:nvSpPr>
            <p:spPr>
              <a:xfrm>
                <a:off x="3367942" y="1514555"/>
                <a:ext cx="60916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“</a:t>
                </a:r>
                <a:r>
                  <a:rPr lang="en-US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A new breed of I/O devices motivates greater interest in </a:t>
                </a: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  <a:latin typeface="Gill Sans" charset="0"/>
                    <a:ea typeface="Gill Sans" charset="0"/>
                    <a:cs typeface="Gill Sans" charset="0"/>
                  </a:rPr>
                  <a:t>microsecond-scale</a:t>
                </a:r>
                <a:r>
                  <a:rPr lang="en-US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 latencies, and </a:t>
                </a:r>
                <a:r>
                  <a:rPr lang="en-US" dirty="0">
                    <a:solidFill>
                      <a:srgbClr val="FF0000"/>
                    </a:solidFill>
                    <a:latin typeface="Gill Sans" charset="0"/>
                    <a:ea typeface="Gill Sans" charset="0"/>
                    <a:cs typeface="Gill Sans" charset="0"/>
                  </a:rPr>
                  <a:t>new technologies are needed</a:t>
                </a:r>
                <a:r>
                  <a:rPr lang="en-US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”</a:t>
                </a:r>
                <a:endParaRPr lang="en-US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0B7C70-BAE6-DB43-8725-81F0F8802996}"/>
                  </a:ext>
                </a:extLst>
              </p:cNvPr>
              <p:cNvSpPr txBox="1"/>
              <p:nvPr/>
            </p:nvSpPr>
            <p:spPr>
              <a:xfrm>
                <a:off x="2127370" y="2103481"/>
                <a:ext cx="85034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75000"/>
                      </a:schemeClr>
                    </a:solidFill>
                    <a:latin typeface="Gill Sans" charset="0"/>
                    <a:ea typeface="Gill Sans" charset="0"/>
                    <a:cs typeface="Gill Sans" charset="0"/>
                  </a:rPr>
                  <a:t>[Attack of the Killer Microseconds, CACM]</a:t>
                </a:r>
                <a:endParaRPr lang="en-US" sz="1200" b="1" i="1" dirty="0">
                  <a:solidFill>
                    <a:schemeClr val="tx1">
                      <a:lumMod val="75000"/>
                    </a:schemeClr>
                  </a:solidFill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CE41EE-922E-074C-AD4F-592850873876}"/>
              </a:ext>
            </a:extLst>
          </p:cNvPr>
          <p:cNvGrpSpPr/>
          <p:nvPr/>
        </p:nvGrpSpPr>
        <p:grpSpPr>
          <a:xfrm>
            <a:off x="1440906" y="2705308"/>
            <a:ext cx="7427925" cy="731520"/>
            <a:chOff x="1440906" y="3448179"/>
            <a:chExt cx="7427925" cy="731520"/>
          </a:xfrm>
        </p:grpSpPr>
        <p:pic>
          <p:nvPicPr>
            <p:cNvPr id="23" name="Picture 22" descr="sad 2 .jpg">
              <a:extLst>
                <a:ext uri="{FF2B5EF4-FFF2-40B4-BE49-F238E27FC236}">
                  <a16:creationId xmlns:a16="http://schemas.microsoft.com/office/drawing/2014/main" id="{7609EF21-D45C-7645-A9B1-EA096C602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9630" y1="78086" x2="79630" y2="78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11" y="3448179"/>
              <a:ext cx="731520" cy="731520"/>
            </a:xfrm>
            <a:prstGeom prst="rect">
              <a:avLst/>
            </a:prstGeom>
          </p:spPr>
        </p:pic>
        <p:sp>
          <p:nvSpPr>
            <p:cNvPr id="24" name="Rounded Rectangle 16">
              <a:extLst>
                <a:ext uri="{FF2B5EF4-FFF2-40B4-BE49-F238E27FC236}">
                  <a16:creationId xmlns:a16="http://schemas.microsoft.com/office/drawing/2014/main" id="{AABE4302-ABF3-9F45-98AF-A8C0C612BD2A}"/>
                </a:ext>
              </a:extLst>
            </p:cNvPr>
            <p:cNvSpPr/>
            <p:nvPr/>
          </p:nvSpPr>
          <p:spPr>
            <a:xfrm>
              <a:off x="1440906" y="3575546"/>
              <a:ext cx="6708315" cy="409688"/>
            </a:xfrm>
            <a:prstGeom prst="roundRect">
              <a:avLst/>
            </a:prstGeom>
            <a:solidFill>
              <a:srgbClr val="800000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Gill Sans"/>
                  <a:cs typeface="Gill Sans"/>
                </a:rPr>
                <a:t>Destructive latency interruptions inside flash storage devices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F6794A-83F9-5549-9724-A392D5FB5983}"/>
              </a:ext>
            </a:extLst>
          </p:cNvPr>
          <p:cNvGrpSpPr/>
          <p:nvPr/>
        </p:nvGrpSpPr>
        <p:grpSpPr>
          <a:xfrm>
            <a:off x="2262202" y="741469"/>
            <a:ext cx="1130978" cy="654346"/>
            <a:chOff x="2457439" y="3090592"/>
            <a:chExt cx="1794049" cy="102166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E30C57A-B58F-8344-8A52-F68FA72F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457439" y="3090592"/>
              <a:ext cx="802248" cy="102166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7702417-A0C1-0245-AA23-ECB2AA50C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7601" y="3090592"/>
              <a:ext cx="773887" cy="1021666"/>
            </a:xfrm>
            <a:prstGeom prst="rect">
              <a:avLst/>
            </a:prstGeom>
          </p:spPr>
        </p:pic>
      </p:grp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41CCC7D1-0629-BF47-8FBF-D7F07C88036A}"/>
              </a:ext>
            </a:extLst>
          </p:cNvPr>
          <p:cNvSpPr/>
          <p:nvPr/>
        </p:nvSpPr>
        <p:spPr>
          <a:xfrm>
            <a:off x="3737518" y="661329"/>
            <a:ext cx="3803519" cy="769649"/>
          </a:xfrm>
          <a:prstGeom prst="wedgeRoundRectCallout">
            <a:avLst>
              <a:gd name="adj1" fmla="val -56869"/>
              <a:gd name="adj2" fmla="val 428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ill Sans" charset="0"/>
                <a:ea typeface="Gill Sans" charset="0"/>
                <a:cs typeface="Gill Sans" charset="0"/>
              </a:rPr>
              <a:t>Do these SSDs solve </a:t>
            </a:r>
          </a:p>
          <a:p>
            <a:pPr algn="ctr"/>
            <a:r>
              <a:rPr lang="en-US" sz="2000" dirty="0">
                <a:latin typeface="Gill Sans" charset="0"/>
                <a:ea typeface="Gill Sans" charset="0"/>
                <a:cs typeface="Gill Sans" charset="0"/>
              </a:rPr>
              <a:t>real-time data access challenge?</a:t>
            </a:r>
          </a:p>
        </p:txBody>
      </p:sp>
    </p:spTree>
    <p:extLst>
      <p:ext uri="{BB962C8B-B14F-4D97-AF65-F5344CB8AC3E}">
        <p14:creationId xmlns:p14="http://schemas.microsoft.com/office/powerpoint/2010/main" val="34884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4E1EB2-A485-B14F-A7C1-6D2B78E4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CE765-EDA6-F041-AECF-52812C657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E022B-8D44-EB4E-93BA-E5B573F478E9}"/>
              </a:ext>
            </a:extLst>
          </p:cNvPr>
          <p:cNvSpPr txBox="1"/>
          <p:nvPr/>
        </p:nvSpPr>
        <p:spPr>
          <a:xfrm>
            <a:off x="462355" y="674224"/>
            <a:ext cx="3534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Other evaluations</a:t>
            </a:r>
          </a:p>
        </p:txBody>
      </p:sp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50B633A-37D9-244D-B3BA-ED239925B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6" y="1876918"/>
            <a:ext cx="1833226" cy="3166481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2BF1B79-54B4-5243-9138-7CEB48EC6C6F}"/>
              </a:ext>
            </a:extLst>
          </p:cNvPr>
          <p:cNvSpPr/>
          <p:nvPr/>
        </p:nvSpPr>
        <p:spPr>
          <a:xfrm>
            <a:off x="244956" y="1231374"/>
            <a:ext cx="2543820" cy="523220"/>
          </a:xfrm>
          <a:prstGeom prst="wedgeRoundRectCallout">
            <a:avLst>
              <a:gd name="adj1" fmla="val 8006"/>
              <a:gd name="adj2" fmla="val 64815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sz="1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supports various workloads and devices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57DF2-FA9D-E840-8995-71E9C5218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84" y="1876918"/>
            <a:ext cx="2357855" cy="1791970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7B31AAC-BAAB-BC4A-B278-4D99D75E7A06}"/>
              </a:ext>
            </a:extLst>
          </p:cNvPr>
          <p:cNvSpPr/>
          <p:nvPr/>
        </p:nvSpPr>
        <p:spPr>
          <a:xfrm>
            <a:off x="3245884" y="1231374"/>
            <a:ext cx="2652232" cy="523220"/>
          </a:xfrm>
          <a:prstGeom prst="wedgeRoundRectCallout">
            <a:avLst>
              <a:gd name="adj1" fmla="val 8006"/>
              <a:gd name="adj2" fmla="val 64815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sz="1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reduces average latency by 9.6-79.6%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C4ADB-966F-BC4F-9401-C59DB9AD7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05" y="1876918"/>
            <a:ext cx="2474625" cy="1791970"/>
          </a:xfrm>
          <a:prstGeom prst="rect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0083BF94-E870-4F41-9552-211058ABF353}"/>
              </a:ext>
            </a:extLst>
          </p:cNvPr>
          <p:cNvSpPr/>
          <p:nvPr/>
        </p:nvSpPr>
        <p:spPr>
          <a:xfrm>
            <a:off x="6453712" y="1231374"/>
            <a:ext cx="1867812" cy="523220"/>
          </a:xfrm>
          <a:prstGeom prst="wedgeRoundRectCallout">
            <a:avLst>
              <a:gd name="adj1" fmla="val 8006"/>
              <a:gd name="adj2" fmla="val 64815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sz="1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achieves high accuracy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31EBCE-C8BC-674A-98CD-0A72FE895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66" y="4128999"/>
            <a:ext cx="2431473" cy="914400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4E030612-4A4C-BB44-9F7B-759FB46EECF8}"/>
              </a:ext>
            </a:extLst>
          </p:cNvPr>
          <p:cNvSpPr/>
          <p:nvPr/>
        </p:nvSpPr>
        <p:spPr>
          <a:xfrm>
            <a:off x="2940871" y="3716183"/>
            <a:ext cx="2967880" cy="261610"/>
          </a:xfrm>
          <a:prstGeom prst="wedgeRoundRectCallout">
            <a:avLst>
              <a:gd name="adj1" fmla="val 6956"/>
              <a:gd name="adj2" fmla="val 100562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sz="1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works on public traces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D952E3-DAA1-D941-8E61-AC49E6AD9C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05" y="4128999"/>
            <a:ext cx="2507031" cy="914400"/>
          </a:xfrm>
          <a:prstGeom prst="rect">
            <a:avLst/>
          </a:prstGeom>
        </p:spPr>
      </p:pic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CA82B6A4-7F20-E348-96FD-95097955ED94}"/>
              </a:ext>
            </a:extLst>
          </p:cNvPr>
          <p:cNvSpPr/>
          <p:nvPr/>
        </p:nvSpPr>
        <p:spPr>
          <a:xfrm>
            <a:off x="6023507" y="3716183"/>
            <a:ext cx="3100649" cy="261610"/>
          </a:xfrm>
          <a:prstGeom prst="wedgeRoundRectCallout">
            <a:avLst>
              <a:gd name="adj1" fmla="val 6956"/>
              <a:gd name="adj2" fmla="val 100562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sz="1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helps MongoDB and FS</a:t>
            </a:r>
          </a:p>
        </p:txBody>
      </p:sp>
    </p:spTree>
    <p:extLst>
      <p:ext uri="{BB962C8B-B14F-4D97-AF65-F5344CB8AC3E}">
        <p14:creationId xmlns:p14="http://schemas.microsoft.com/office/powerpoint/2010/main" val="42242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5B8460-B864-1E4A-8F20-CC54A897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76BDC-C5BC-5D4A-95BF-97B5E7732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83E77-CE93-8644-846E-DC46C7C1B79E}"/>
              </a:ext>
            </a:extLst>
          </p:cNvPr>
          <p:cNvSpPr txBox="1"/>
          <p:nvPr/>
        </p:nvSpPr>
        <p:spPr>
          <a:xfrm>
            <a:off x="462355" y="674224"/>
            <a:ext cx="3534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Conclusion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712045-20B4-C343-BF81-5B1BB17E0995}"/>
              </a:ext>
            </a:extLst>
          </p:cNvPr>
          <p:cNvGrpSpPr/>
          <p:nvPr/>
        </p:nvGrpSpPr>
        <p:grpSpPr>
          <a:xfrm>
            <a:off x="535719" y="1618357"/>
            <a:ext cx="4036281" cy="800220"/>
            <a:chOff x="535719" y="1553045"/>
            <a:chExt cx="4036281" cy="80022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492D04-EE4E-DD4A-9297-C12070676CCC}"/>
                </a:ext>
              </a:extLst>
            </p:cNvPr>
            <p:cNvCxnSpPr/>
            <p:nvPr/>
          </p:nvCxnSpPr>
          <p:spPr>
            <a:xfrm flipV="1">
              <a:off x="535719" y="1939792"/>
              <a:ext cx="4036281" cy="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BB51C4-B82F-1944-941F-6F55432AD9AE}"/>
                </a:ext>
              </a:extLst>
            </p:cNvPr>
            <p:cNvSpPr txBox="1"/>
            <p:nvPr/>
          </p:nvSpPr>
          <p:spPr>
            <a:xfrm>
              <a:off x="3785805" y="1553045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E14DAB-1507-B643-B2D8-2F8C420AACF1}"/>
                </a:ext>
              </a:extLst>
            </p:cNvPr>
            <p:cNvSpPr txBox="1"/>
            <p:nvPr/>
          </p:nvSpPr>
          <p:spPr>
            <a:xfrm>
              <a:off x="3807577" y="1953155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OS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04CB3-C887-E841-8BF4-6FA7D4C64D1C}"/>
              </a:ext>
            </a:extLst>
          </p:cNvPr>
          <p:cNvGrpSpPr/>
          <p:nvPr/>
        </p:nvGrpSpPr>
        <p:grpSpPr>
          <a:xfrm>
            <a:off x="474381" y="2207800"/>
            <a:ext cx="2538678" cy="1323439"/>
            <a:chOff x="474381" y="2066286"/>
            <a:chExt cx="2538678" cy="13234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4CFC8C-206C-2A43-B5A5-F31036182B3A}"/>
                </a:ext>
              </a:extLst>
            </p:cNvPr>
            <p:cNvSpPr txBox="1"/>
            <p:nvPr/>
          </p:nvSpPr>
          <p:spPr>
            <a:xfrm>
              <a:off x="474381" y="2066286"/>
              <a:ext cx="153138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LinnOS</a:t>
              </a:r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Per-I/O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Speed 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Prediction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73FC60-C0C4-1B46-84F9-1F9007842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621" y="2191144"/>
              <a:ext cx="1120438" cy="100169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9BA169-A2C9-CC41-BDA2-6D3C849D9F61}"/>
              </a:ext>
            </a:extLst>
          </p:cNvPr>
          <p:cNvGrpSpPr/>
          <p:nvPr/>
        </p:nvGrpSpPr>
        <p:grpSpPr>
          <a:xfrm>
            <a:off x="535719" y="3605305"/>
            <a:ext cx="4036281" cy="400110"/>
            <a:chOff x="535719" y="3812135"/>
            <a:chExt cx="4036281" cy="40011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0FCE75-C432-C74D-98B5-6F01B8C1E6D3}"/>
                </a:ext>
              </a:extLst>
            </p:cNvPr>
            <p:cNvCxnSpPr/>
            <p:nvPr/>
          </p:nvCxnSpPr>
          <p:spPr>
            <a:xfrm flipV="1">
              <a:off x="535719" y="3812135"/>
              <a:ext cx="4036281" cy="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6C378A-7A35-AA4F-AB5F-F7B34978FC95}"/>
                </a:ext>
              </a:extLst>
            </p:cNvPr>
            <p:cNvSpPr txBox="1"/>
            <p:nvPr/>
          </p:nvSpPr>
          <p:spPr>
            <a:xfrm>
              <a:off x="3333865" y="3812135"/>
              <a:ext cx="12223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Hardware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BB6FA1-EE97-2349-90FA-CE675447188C}"/>
              </a:ext>
            </a:extLst>
          </p:cNvPr>
          <p:cNvGrpSpPr/>
          <p:nvPr/>
        </p:nvGrpSpPr>
        <p:grpSpPr>
          <a:xfrm>
            <a:off x="541680" y="3724588"/>
            <a:ext cx="2648982" cy="1198875"/>
            <a:chOff x="541680" y="3724588"/>
            <a:chExt cx="2648982" cy="11988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134BC0-58BC-1D46-8C58-5B8BC660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376" y="4500716"/>
              <a:ext cx="422747" cy="42274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118DE7-0A40-1641-A427-AB93CB049E5E}"/>
                </a:ext>
              </a:extLst>
            </p:cNvPr>
            <p:cNvGrpSpPr/>
            <p:nvPr/>
          </p:nvGrpSpPr>
          <p:grpSpPr>
            <a:xfrm>
              <a:off x="541680" y="3724588"/>
              <a:ext cx="2648982" cy="1144797"/>
              <a:chOff x="541680" y="3724588"/>
              <a:chExt cx="2648982" cy="114479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F945613-89A4-C648-93D2-3552F2A4E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528" y="4057503"/>
                <a:ext cx="455435" cy="45543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17411EF-0C91-1E43-A70B-F487B1C4C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16347" y="4000782"/>
                <a:ext cx="574315" cy="57431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8AA50C4-A375-A243-B98B-3877AB4EB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5035" y="4512460"/>
                <a:ext cx="532728" cy="35515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D884128-BE31-504F-8E33-71107867A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2161" y="4146130"/>
                <a:ext cx="537215" cy="38500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B5B6EB6-B7F9-5E4E-BC68-C69A56107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9329" y="4146130"/>
                <a:ext cx="504141" cy="278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1FFFC90-0C0A-7340-A0C0-5929124E2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21888" y="3736637"/>
                <a:ext cx="527821" cy="35188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B8536CB-B81A-2D4F-B887-D1AE3B1BB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1680" y="3727217"/>
                <a:ext cx="504141" cy="361301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BF1AAF8-6C35-BC45-8540-4878831929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8698" y="3724588"/>
                <a:ext cx="504142" cy="37810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285B4D3-7749-AD4C-AF6A-535F1DBB1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68769" y="3797943"/>
                <a:ext cx="497032" cy="24531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9FB429-E03A-BE41-A01C-1689B682B9F5}"/>
                  </a:ext>
                </a:extLst>
              </p:cNvPr>
              <p:cNvSpPr txBox="1"/>
              <p:nvPr/>
            </p:nvSpPr>
            <p:spPr>
              <a:xfrm>
                <a:off x="1951482" y="4469275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…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8FBF92-66B8-9042-982B-69DE7A55FFA4}"/>
              </a:ext>
            </a:extLst>
          </p:cNvPr>
          <p:cNvGrpSpPr/>
          <p:nvPr/>
        </p:nvGrpSpPr>
        <p:grpSpPr>
          <a:xfrm>
            <a:off x="749542" y="1236411"/>
            <a:ext cx="683905" cy="782056"/>
            <a:chOff x="749542" y="1236411"/>
            <a:chExt cx="683905" cy="7820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2CAAD9C-A6C2-BA40-87AC-F788E2AE6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7245" y="1236411"/>
              <a:ext cx="592045" cy="59204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97D615-E227-F541-846B-A72351E38D18}"/>
                </a:ext>
              </a:extLst>
            </p:cNvPr>
            <p:cNvSpPr txBox="1"/>
            <p:nvPr/>
          </p:nvSpPr>
          <p:spPr>
            <a:xfrm>
              <a:off x="749542" y="1679913"/>
              <a:ext cx="6839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Azure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3A6453-1252-7549-9A6C-88B8FD8A0A0C}"/>
              </a:ext>
            </a:extLst>
          </p:cNvPr>
          <p:cNvGrpSpPr/>
          <p:nvPr/>
        </p:nvGrpSpPr>
        <p:grpSpPr>
          <a:xfrm>
            <a:off x="1675500" y="1290109"/>
            <a:ext cx="535724" cy="738133"/>
            <a:chOff x="1675500" y="1290109"/>
            <a:chExt cx="535724" cy="73813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9650CA6-447E-EA4A-8AA0-522060AC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96010" y="1290109"/>
              <a:ext cx="480310" cy="4803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460C1AD-4DA4-3A45-B934-79693A1C8DAF}"/>
                </a:ext>
              </a:extLst>
            </p:cNvPr>
            <p:cNvSpPr txBox="1"/>
            <p:nvPr/>
          </p:nvSpPr>
          <p:spPr>
            <a:xfrm>
              <a:off x="1675500" y="1689688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Bing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22E771-9C00-854B-999B-9DDA1999BE84}"/>
              </a:ext>
            </a:extLst>
          </p:cNvPr>
          <p:cNvGrpSpPr/>
          <p:nvPr/>
        </p:nvGrpSpPr>
        <p:grpSpPr>
          <a:xfrm>
            <a:off x="2246127" y="1210464"/>
            <a:ext cx="1140577" cy="825820"/>
            <a:chOff x="2246127" y="1210464"/>
            <a:chExt cx="1140577" cy="8258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DD91895-3AF5-4140-95AB-5D04C629C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46127" y="1210464"/>
              <a:ext cx="1140577" cy="59690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2E7A83-C40E-3540-9996-2EFC91D5D601}"/>
                </a:ext>
              </a:extLst>
            </p:cNvPr>
            <p:cNvSpPr txBox="1"/>
            <p:nvPr/>
          </p:nvSpPr>
          <p:spPr>
            <a:xfrm>
              <a:off x="2379436" y="1697730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Cosmos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319BE95-3471-1940-9E89-1C986D6BBDC4}"/>
              </a:ext>
            </a:extLst>
          </p:cNvPr>
          <p:cNvSpPr txBox="1"/>
          <p:nvPr/>
        </p:nvSpPr>
        <p:spPr>
          <a:xfrm>
            <a:off x="3299026" y="135493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B5542A-B97D-5A4B-8975-8A73E213CFB7}"/>
              </a:ext>
            </a:extLst>
          </p:cNvPr>
          <p:cNvSpPr txBox="1"/>
          <p:nvPr/>
        </p:nvSpPr>
        <p:spPr>
          <a:xfrm>
            <a:off x="1612327" y="2130521"/>
            <a:ext cx="1710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Light neural network</a:t>
            </a:r>
          </a:p>
        </p:txBody>
      </p:sp>
      <p:sp>
        <p:nvSpPr>
          <p:cNvPr id="77" name="Rounded Rectangular Callout 76">
            <a:extLst>
              <a:ext uri="{FF2B5EF4-FFF2-40B4-BE49-F238E27FC236}">
                <a16:creationId xmlns:a16="http://schemas.microsoft.com/office/drawing/2014/main" id="{094F9708-E9CB-8B4A-8E3A-C1C145F45290}"/>
              </a:ext>
            </a:extLst>
          </p:cNvPr>
          <p:cNvSpPr/>
          <p:nvPr/>
        </p:nvSpPr>
        <p:spPr>
          <a:xfrm>
            <a:off x="5476764" y="1236411"/>
            <a:ext cx="2710342" cy="1075882"/>
          </a:xfrm>
          <a:prstGeom prst="wedgeRoundRectCallout">
            <a:avLst>
              <a:gd name="adj1" fmla="val -63920"/>
              <a:gd name="adj2" fmla="val 62800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Predictable performance for flash storage! </a:t>
            </a:r>
          </a:p>
        </p:txBody>
      </p:sp>
      <p:pic>
        <p:nvPicPr>
          <p:cNvPr id="78" name="Picture 77" descr="blue-smiley-face-hi.png">
            <a:extLst>
              <a:ext uri="{FF2B5EF4-FFF2-40B4-BE49-F238E27FC236}">
                <a16:creationId xmlns:a16="http://schemas.microsoft.com/office/drawing/2014/main" id="{D604944B-FD0A-F14E-A6B2-AF768FD903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88" y="1064324"/>
            <a:ext cx="532770" cy="53366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C421256-F08A-1E42-A30F-BAB7F2915D3D}"/>
              </a:ext>
            </a:extLst>
          </p:cNvPr>
          <p:cNvSpPr txBox="1"/>
          <p:nvPr/>
        </p:nvSpPr>
        <p:spPr>
          <a:xfrm>
            <a:off x="3058129" y="2384173"/>
            <a:ext cx="26775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No extra input required</a:t>
            </a:r>
            <a:endParaRPr lang="en-US" sz="2000" b="1" dirty="0">
              <a:solidFill>
                <a:srgbClr val="0099FF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0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87-97% accuracy</a:t>
            </a:r>
          </a:p>
          <a:p>
            <a:r>
              <a:rPr lang="en-US" sz="20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4-6</a:t>
            </a:r>
            <a:r>
              <a:rPr lang="el-GR" sz="20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b="1" dirty="0">
                <a:solidFill>
                  <a:srgbClr val="0099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sz="20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 overhead</a:t>
            </a:r>
          </a:p>
        </p:txBody>
      </p:sp>
    </p:spTree>
    <p:extLst>
      <p:ext uri="{BB962C8B-B14F-4D97-AF65-F5344CB8AC3E}">
        <p14:creationId xmlns:p14="http://schemas.microsoft.com/office/powerpoint/2010/main" val="3925730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2DF1A-F838-6544-8E88-78107933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1B41F-5DB8-9944-8574-EC240F76E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D4DE2B-5B81-814A-BE45-55FFCA9BB9FB}"/>
              </a:ext>
            </a:extLst>
          </p:cNvPr>
          <p:cNvGrpSpPr/>
          <p:nvPr/>
        </p:nvGrpSpPr>
        <p:grpSpPr>
          <a:xfrm>
            <a:off x="535719" y="1618357"/>
            <a:ext cx="4036281" cy="800220"/>
            <a:chOff x="535719" y="1553045"/>
            <a:chExt cx="4036281" cy="80022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69EEA2-D293-074F-9442-D87444123C45}"/>
                </a:ext>
              </a:extLst>
            </p:cNvPr>
            <p:cNvCxnSpPr/>
            <p:nvPr/>
          </p:nvCxnSpPr>
          <p:spPr>
            <a:xfrm flipV="1">
              <a:off x="535719" y="1939792"/>
              <a:ext cx="4036281" cy="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6254A0-A96E-014F-AC85-BFBF790E54B9}"/>
                </a:ext>
              </a:extLst>
            </p:cNvPr>
            <p:cNvSpPr txBox="1"/>
            <p:nvPr/>
          </p:nvSpPr>
          <p:spPr>
            <a:xfrm>
              <a:off x="3785805" y="1553045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03B45E-0C03-D844-94CC-A3D76FF5FFD2}"/>
                </a:ext>
              </a:extLst>
            </p:cNvPr>
            <p:cNvSpPr txBox="1"/>
            <p:nvPr/>
          </p:nvSpPr>
          <p:spPr>
            <a:xfrm>
              <a:off x="3807577" y="1953155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OS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D38E1E-6C61-2942-AFA5-D009BC096A1D}"/>
              </a:ext>
            </a:extLst>
          </p:cNvPr>
          <p:cNvGrpSpPr/>
          <p:nvPr/>
        </p:nvGrpSpPr>
        <p:grpSpPr>
          <a:xfrm>
            <a:off x="474381" y="2207800"/>
            <a:ext cx="2538678" cy="1323439"/>
            <a:chOff x="474381" y="2066286"/>
            <a:chExt cx="2538678" cy="13234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00E484-9516-4043-BE9A-E22E253BF68A}"/>
                </a:ext>
              </a:extLst>
            </p:cNvPr>
            <p:cNvSpPr txBox="1"/>
            <p:nvPr/>
          </p:nvSpPr>
          <p:spPr>
            <a:xfrm>
              <a:off x="474381" y="2066286"/>
              <a:ext cx="153138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LinnOS</a:t>
              </a:r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Per-I/O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Speed 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Prediction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08D8FE-3249-7040-926F-6AC670EE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621" y="2191144"/>
              <a:ext cx="1120438" cy="100169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774F68-6620-714D-9289-6FA1C5BB941E}"/>
              </a:ext>
            </a:extLst>
          </p:cNvPr>
          <p:cNvGrpSpPr/>
          <p:nvPr/>
        </p:nvGrpSpPr>
        <p:grpSpPr>
          <a:xfrm>
            <a:off x="535719" y="3605305"/>
            <a:ext cx="4036281" cy="400110"/>
            <a:chOff x="535719" y="3812135"/>
            <a:chExt cx="4036281" cy="40011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ADC3EA7-3CBD-7646-9D4E-67EAB1B8E609}"/>
                </a:ext>
              </a:extLst>
            </p:cNvPr>
            <p:cNvCxnSpPr/>
            <p:nvPr/>
          </p:nvCxnSpPr>
          <p:spPr>
            <a:xfrm flipV="1">
              <a:off x="535719" y="3812135"/>
              <a:ext cx="4036281" cy="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76F780-4E7B-6F4F-91C4-2D3BBB43BEE8}"/>
                </a:ext>
              </a:extLst>
            </p:cNvPr>
            <p:cNvSpPr txBox="1"/>
            <p:nvPr/>
          </p:nvSpPr>
          <p:spPr>
            <a:xfrm>
              <a:off x="3333865" y="3812135"/>
              <a:ext cx="12223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Hardware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32B842-CE07-2042-ADD8-A036B97908B7}"/>
              </a:ext>
            </a:extLst>
          </p:cNvPr>
          <p:cNvGrpSpPr/>
          <p:nvPr/>
        </p:nvGrpSpPr>
        <p:grpSpPr>
          <a:xfrm>
            <a:off x="541680" y="3724588"/>
            <a:ext cx="2648982" cy="1198875"/>
            <a:chOff x="541680" y="3724588"/>
            <a:chExt cx="2648982" cy="11988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8D9539-8063-8D46-9575-CDFE6BD75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376" y="4500716"/>
              <a:ext cx="422747" cy="42274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D8C5240-D2CC-0240-9F05-D0D7AC3CD7A9}"/>
                </a:ext>
              </a:extLst>
            </p:cNvPr>
            <p:cNvGrpSpPr/>
            <p:nvPr/>
          </p:nvGrpSpPr>
          <p:grpSpPr>
            <a:xfrm>
              <a:off x="541680" y="3724588"/>
              <a:ext cx="2648982" cy="1144797"/>
              <a:chOff x="541680" y="3724588"/>
              <a:chExt cx="2648982" cy="11447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1107DAE-D2F3-B448-8150-9AEA5AB6D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528" y="4057503"/>
                <a:ext cx="455435" cy="45543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D7D19AB-9E61-764A-B84B-622C13AC4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16347" y="4000782"/>
                <a:ext cx="574315" cy="57431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83DF8BB-68C0-8E45-99A1-590E1ABBE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5035" y="4512460"/>
                <a:ext cx="532728" cy="35515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93F1D34-3516-DA41-8CC6-FC3B5021A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2161" y="4146130"/>
                <a:ext cx="537215" cy="38500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CC6B5A3-614E-2D45-A440-A27E09256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9329" y="4146130"/>
                <a:ext cx="504141" cy="27818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533D383-8EFE-9548-AB0B-7D164C3D3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21888" y="3736637"/>
                <a:ext cx="527821" cy="35188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AC4A0CC-638D-B549-9223-7C62157F8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1680" y="3727217"/>
                <a:ext cx="504141" cy="36130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6535493-52BB-DB41-A7A5-8BFF47218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8698" y="3724588"/>
                <a:ext cx="504142" cy="37810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7C6B3AD-2534-7345-A0ED-33AC41F85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68769" y="3797943"/>
                <a:ext cx="497032" cy="245316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608EE3F-6616-E94C-A1EE-6ACFE6D46484}"/>
                  </a:ext>
                </a:extLst>
              </p:cNvPr>
              <p:cNvSpPr txBox="1"/>
              <p:nvPr/>
            </p:nvSpPr>
            <p:spPr>
              <a:xfrm>
                <a:off x="1951482" y="4469275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…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23CD52-E206-4D41-A503-73FD3065DC61}"/>
              </a:ext>
            </a:extLst>
          </p:cNvPr>
          <p:cNvGrpSpPr/>
          <p:nvPr/>
        </p:nvGrpSpPr>
        <p:grpSpPr>
          <a:xfrm>
            <a:off x="749542" y="1236411"/>
            <a:ext cx="683905" cy="782056"/>
            <a:chOff x="749542" y="1236411"/>
            <a:chExt cx="683905" cy="78205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9096962-F322-9C44-94CF-6DCE783A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7245" y="1236411"/>
              <a:ext cx="592045" cy="59204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DF6633-4F68-EB4B-911E-D2690A856153}"/>
                </a:ext>
              </a:extLst>
            </p:cNvPr>
            <p:cNvSpPr txBox="1"/>
            <p:nvPr/>
          </p:nvSpPr>
          <p:spPr>
            <a:xfrm>
              <a:off x="749542" y="1679913"/>
              <a:ext cx="6839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Azure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F11A19-BC69-8440-9373-75B157385410}"/>
              </a:ext>
            </a:extLst>
          </p:cNvPr>
          <p:cNvGrpSpPr/>
          <p:nvPr/>
        </p:nvGrpSpPr>
        <p:grpSpPr>
          <a:xfrm>
            <a:off x="1675500" y="1290109"/>
            <a:ext cx="535724" cy="738133"/>
            <a:chOff x="1675500" y="1290109"/>
            <a:chExt cx="535724" cy="7381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17B7F71-16DD-B947-9585-B8D5765EF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96010" y="1290109"/>
              <a:ext cx="480310" cy="4803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AA5E06-764D-3940-9B33-5CF9145C12C6}"/>
                </a:ext>
              </a:extLst>
            </p:cNvPr>
            <p:cNvSpPr txBox="1"/>
            <p:nvPr/>
          </p:nvSpPr>
          <p:spPr>
            <a:xfrm>
              <a:off x="1675500" y="1689688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Bing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C36BC2-F6C5-E344-ADD3-33AE29894C72}"/>
              </a:ext>
            </a:extLst>
          </p:cNvPr>
          <p:cNvGrpSpPr/>
          <p:nvPr/>
        </p:nvGrpSpPr>
        <p:grpSpPr>
          <a:xfrm>
            <a:off x="2246127" y="1210464"/>
            <a:ext cx="1140577" cy="825820"/>
            <a:chOff x="2246127" y="1210464"/>
            <a:chExt cx="1140577" cy="8258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7D2180B-6A29-2848-975C-41C08752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46127" y="1210464"/>
              <a:ext cx="1140577" cy="59690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9BBD3B-E483-B54F-BD0C-6EB5332742EA}"/>
                </a:ext>
              </a:extLst>
            </p:cNvPr>
            <p:cNvSpPr txBox="1"/>
            <p:nvPr/>
          </p:nvSpPr>
          <p:spPr>
            <a:xfrm>
              <a:off x="2379436" y="1697730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Cosmos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812E0DF-F39F-CB45-846B-8876C38F8463}"/>
              </a:ext>
            </a:extLst>
          </p:cNvPr>
          <p:cNvSpPr txBox="1"/>
          <p:nvPr/>
        </p:nvSpPr>
        <p:spPr>
          <a:xfrm>
            <a:off x="3299026" y="135493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30BB8E-33E1-5D41-A7E3-B3F6C512B96F}"/>
              </a:ext>
            </a:extLst>
          </p:cNvPr>
          <p:cNvSpPr txBox="1"/>
          <p:nvPr/>
        </p:nvSpPr>
        <p:spPr>
          <a:xfrm>
            <a:off x="1612327" y="2130521"/>
            <a:ext cx="1710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Light neural network</a:t>
            </a:r>
          </a:p>
        </p:txBody>
      </p: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22CCFB87-3B46-6047-ACFB-7070CFD26F7D}"/>
              </a:ext>
            </a:extLst>
          </p:cNvPr>
          <p:cNvSpPr/>
          <p:nvPr/>
        </p:nvSpPr>
        <p:spPr>
          <a:xfrm>
            <a:off x="5476764" y="1236411"/>
            <a:ext cx="2710342" cy="1075882"/>
          </a:xfrm>
          <a:prstGeom prst="wedgeRoundRectCallout">
            <a:avLst>
              <a:gd name="adj1" fmla="val -63920"/>
              <a:gd name="adj2" fmla="val 62800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Predictable performance for flash storage! </a:t>
            </a:r>
          </a:p>
        </p:txBody>
      </p:sp>
      <p:pic>
        <p:nvPicPr>
          <p:cNvPr id="42" name="Picture 41" descr="blue-smiley-face-hi.png">
            <a:extLst>
              <a:ext uri="{FF2B5EF4-FFF2-40B4-BE49-F238E27FC236}">
                <a16:creationId xmlns:a16="http://schemas.microsoft.com/office/drawing/2014/main" id="{AA8A22E0-87ED-AF4E-964F-35BD7A99F7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88" y="1064324"/>
            <a:ext cx="532770" cy="53366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DE9C1E9-B139-E244-89D4-012D9D92D16A}"/>
              </a:ext>
            </a:extLst>
          </p:cNvPr>
          <p:cNvSpPr txBox="1"/>
          <p:nvPr/>
        </p:nvSpPr>
        <p:spPr>
          <a:xfrm>
            <a:off x="5502350" y="3159029"/>
            <a:ext cx="301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Thank you!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9BE1CF-1925-2E4B-A3EB-D7113EE06341}"/>
              </a:ext>
            </a:extLst>
          </p:cNvPr>
          <p:cNvSpPr txBox="1"/>
          <p:nvPr/>
        </p:nvSpPr>
        <p:spPr>
          <a:xfrm>
            <a:off x="462355" y="674224"/>
            <a:ext cx="3534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LinnOS</a:t>
            </a:r>
            <a:endParaRPr lang="en-US" sz="28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D45655-C6D0-4946-B8F3-0E45DF4C2D36}"/>
              </a:ext>
            </a:extLst>
          </p:cNvPr>
          <p:cNvSpPr txBox="1"/>
          <p:nvPr/>
        </p:nvSpPr>
        <p:spPr>
          <a:xfrm>
            <a:off x="3058129" y="2384173"/>
            <a:ext cx="26775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No extra input required</a:t>
            </a:r>
            <a:endParaRPr lang="en-US" sz="2000" b="1" dirty="0">
              <a:solidFill>
                <a:srgbClr val="0099FF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0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87-97% accuracy</a:t>
            </a:r>
          </a:p>
          <a:p>
            <a:r>
              <a:rPr lang="en-US" sz="20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4-6</a:t>
            </a:r>
            <a:r>
              <a:rPr lang="el-GR" sz="20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b="1" dirty="0">
                <a:solidFill>
                  <a:srgbClr val="0099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sz="20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 overhead</a:t>
            </a:r>
          </a:p>
        </p:txBody>
      </p:sp>
    </p:spTree>
    <p:extLst>
      <p:ext uri="{BB962C8B-B14F-4D97-AF65-F5344CB8AC3E}">
        <p14:creationId xmlns:p14="http://schemas.microsoft.com/office/powerpoint/2010/main" val="297027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556878-06AE-ED46-AEA2-83BD1984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A1450-A5A0-504A-92B9-8C27AC07A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EF153-AF87-D046-9383-A43F78345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" y="3748657"/>
            <a:ext cx="712262" cy="878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38A1C-D05D-0045-BDCA-2F835D7BB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02" y="1600200"/>
            <a:ext cx="4771182" cy="238956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18CC5DA0-0169-D540-BF03-2694CBA01ED8}"/>
              </a:ext>
            </a:extLst>
          </p:cNvPr>
          <p:cNvGrpSpPr/>
          <p:nvPr/>
        </p:nvGrpSpPr>
        <p:grpSpPr>
          <a:xfrm>
            <a:off x="619809" y="1727292"/>
            <a:ext cx="775252" cy="2110449"/>
            <a:chOff x="619809" y="1727292"/>
            <a:chExt cx="775252" cy="2110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92FD3B3-ACF7-3B47-AF1C-3D9016FD4D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809" y="1757717"/>
              <a:ext cx="775252" cy="2080024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1A822C-486D-CA4C-ACC5-CC453B5FD70D}"/>
                </a:ext>
              </a:extLst>
            </p:cNvPr>
            <p:cNvSpPr txBox="1"/>
            <p:nvPr/>
          </p:nvSpPr>
          <p:spPr>
            <a:xfrm rot="17441174">
              <a:off x="-157636" y="2525428"/>
              <a:ext cx="1965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Internal complexities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AD1C8CB-ADD7-104A-BA07-AF21CE6190CB}"/>
              </a:ext>
            </a:extLst>
          </p:cNvPr>
          <p:cNvGrpSpPr/>
          <p:nvPr/>
        </p:nvGrpSpPr>
        <p:grpSpPr>
          <a:xfrm>
            <a:off x="825165" y="4114801"/>
            <a:ext cx="3763588" cy="596596"/>
            <a:chOff x="825165" y="4114801"/>
            <a:chExt cx="3763588" cy="5965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BD63BBD-02E2-AE46-8AD5-A0911AA3C6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65" y="4114801"/>
              <a:ext cx="3763588" cy="462612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4DB945B-DB54-FF45-96BB-048E808381E8}"/>
                </a:ext>
              </a:extLst>
            </p:cNvPr>
            <p:cNvSpPr txBox="1"/>
            <p:nvPr/>
          </p:nvSpPr>
          <p:spPr>
            <a:xfrm rot="21137042">
              <a:off x="1269972" y="4342065"/>
              <a:ext cx="2942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Threats to performance stability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C6D1685-4354-8444-9204-A41F6036D9F0}"/>
              </a:ext>
            </a:extLst>
          </p:cNvPr>
          <p:cNvGrpSpPr/>
          <p:nvPr/>
        </p:nvGrpSpPr>
        <p:grpSpPr>
          <a:xfrm>
            <a:off x="2996549" y="1273320"/>
            <a:ext cx="3207758" cy="1147951"/>
            <a:chOff x="2996549" y="1273320"/>
            <a:chExt cx="3207758" cy="114795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1B5CCF8-F59B-0A49-8FC8-C936D1715203}"/>
                </a:ext>
              </a:extLst>
            </p:cNvPr>
            <p:cNvGrpSpPr/>
            <p:nvPr/>
          </p:nvGrpSpPr>
          <p:grpSpPr>
            <a:xfrm>
              <a:off x="2998749" y="1600200"/>
              <a:ext cx="1184726" cy="221744"/>
              <a:chOff x="3646410" y="1828800"/>
              <a:chExt cx="1203886" cy="3212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89786D9-23C0-6F4B-BCB6-32C2CDC3CF4F}"/>
                  </a:ext>
                </a:extLst>
              </p:cNvPr>
              <p:cNvCxnSpPr/>
              <p:nvPr/>
            </p:nvCxnSpPr>
            <p:spPr>
              <a:xfrm flipV="1">
                <a:off x="3646410" y="1828800"/>
                <a:ext cx="219912" cy="3212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F659DB7-B881-B04A-8D15-254017F31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6322" y="1828800"/>
                <a:ext cx="98397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5F54348-6244-764B-8434-D33E3B3F368C}"/>
                </a:ext>
              </a:extLst>
            </p:cNvPr>
            <p:cNvSpPr txBox="1"/>
            <p:nvPr/>
          </p:nvSpPr>
          <p:spPr>
            <a:xfrm>
              <a:off x="2996549" y="1273320"/>
              <a:ext cx="1367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Buffer flushing..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2D8F835-2574-9A4E-A09F-C0A893D7B466}"/>
                </a:ext>
              </a:extLst>
            </p:cNvPr>
            <p:cNvGrpSpPr/>
            <p:nvPr/>
          </p:nvGrpSpPr>
          <p:grpSpPr>
            <a:xfrm>
              <a:off x="4690149" y="2030895"/>
              <a:ext cx="1184726" cy="221744"/>
              <a:chOff x="3646410" y="1828800"/>
              <a:chExt cx="1203886" cy="32121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A3D6956-FC10-504F-8FBB-82EA4C8D3E1F}"/>
                  </a:ext>
                </a:extLst>
              </p:cNvPr>
              <p:cNvCxnSpPr/>
              <p:nvPr/>
            </p:nvCxnSpPr>
            <p:spPr>
              <a:xfrm flipV="1">
                <a:off x="3646410" y="1828800"/>
                <a:ext cx="219912" cy="3212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DAE616A-3821-1C4D-BD95-E5ADCA802C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6322" y="1828800"/>
                <a:ext cx="98397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684112E-ACAC-304D-9220-73DD857D1F92}"/>
                </a:ext>
              </a:extLst>
            </p:cNvPr>
            <p:cNvSpPr txBox="1"/>
            <p:nvPr/>
          </p:nvSpPr>
          <p:spPr>
            <a:xfrm>
              <a:off x="4531926" y="1722419"/>
              <a:ext cx="1672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Garbage collection..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0424F6C-C1FD-8249-A3BD-F5A9E061E6EB}"/>
                </a:ext>
              </a:extLst>
            </p:cNvPr>
            <p:cNvGrpSpPr/>
            <p:nvPr/>
          </p:nvGrpSpPr>
          <p:grpSpPr>
            <a:xfrm>
              <a:off x="3389598" y="2199527"/>
              <a:ext cx="1184726" cy="221744"/>
              <a:chOff x="3646410" y="1828800"/>
              <a:chExt cx="1203886" cy="321210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7A27EB9-2F53-F843-A740-D5426C7A6882}"/>
                  </a:ext>
                </a:extLst>
              </p:cNvPr>
              <p:cNvCxnSpPr/>
              <p:nvPr/>
            </p:nvCxnSpPr>
            <p:spPr>
              <a:xfrm flipV="1">
                <a:off x="3646410" y="1828800"/>
                <a:ext cx="219912" cy="3212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4BD8C40-B7E7-A34D-9758-E38D2898E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6322" y="1828800"/>
                <a:ext cx="98397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E0688F-DDB9-C24B-A3F7-F9EC18040DF0}"/>
                </a:ext>
              </a:extLst>
            </p:cNvPr>
            <p:cNvSpPr txBox="1"/>
            <p:nvPr/>
          </p:nvSpPr>
          <p:spPr>
            <a:xfrm>
              <a:off x="3429162" y="1867034"/>
              <a:ext cx="1301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Wear leveling..</a:t>
              </a:r>
            </a:p>
          </p:txBody>
        </p:sp>
      </p:grpSp>
      <p:sp>
        <p:nvSpPr>
          <p:cNvPr id="47" name="Right Arrow 46">
            <a:extLst>
              <a:ext uri="{FF2B5EF4-FFF2-40B4-BE49-F238E27FC236}">
                <a16:creationId xmlns:a16="http://schemas.microsoft.com/office/drawing/2014/main" id="{BEBFF38A-BBEB-5549-B21C-03CA6B3D5645}"/>
              </a:ext>
            </a:extLst>
          </p:cNvPr>
          <p:cNvSpPr/>
          <p:nvPr/>
        </p:nvSpPr>
        <p:spPr>
          <a:xfrm>
            <a:off x="6010837" y="3142595"/>
            <a:ext cx="506077" cy="33855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D9EB5C7-4C84-9740-9E41-901AD01D7589}"/>
              </a:ext>
            </a:extLst>
          </p:cNvPr>
          <p:cNvGrpSpPr/>
          <p:nvPr/>
        </p:nvGrpSpPr>
        <p:grpSpPr>
          <a:xfrm>
            <a:off x="6647200" y="2849041"/>
            <a:ext cx="2375314" cy="2007772"/>
            <a:chOff x="6647200" y="2569641"/>
            <a:chExt cx="2375314" cy="200777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E1827E-6269-1249-AFBA-4CFFDF008B06}"/>
                </a:ext>
              </a:extLst>
            </p:cNvPr>
            <p:cNvSpPr txBox="1"/>
            <p:nvPr/>
          </p:nvSpPr>
          <p:spPr>
            <a:xfrm>
              <a:off x="6671467" y="2571750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</a:t>
              </a:r>
              <a:r>
                <a:rPr lang="en-US" sz="1600" baseline="30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st</a:t>
              </a:r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I/O 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B666865-FE25-6841-978B-79F692E23F3A}"/>
                </a:ext>
              </a:extLst>
            </p:cNvPr>
            <p:cNvSpPr txBox="1"/>
            <p:nvPr/>
          </p:nvSpPr>
          <p:spPr>
            <a:xfrm>
              <a:off x="6647200" y="2983905"/>
              <a:ext cx="8755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2</a:t>
              </a:r>
              <a:r>
                <a:rPr lang="en-US" sz="1600" baseline="30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nd</a:t>
              </a:r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I/O 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34D2C5-19FE-3E44-9E5C-04C52D22B4AC}"/>
                </a:ext>
              </a:extLst>
            </p:cNvPr>
            <p:cNvSpPr txBox="1"/>
            <p:nvPr/>
          </p:nvSpPr>
          <p:spPr>
            <a:xfrm>
              <a:off x="6675120" y="3410103"/>
              <a:ext cx="8590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3</a:t>
              </a:r>
              <a:r>
                <a:rPr lang="en-US" sz="1600" baseline="30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rd</a:t>
              </a:r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I/O 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CE5833-A5B7-5C45-B75B-9879F4277C3B}"/>
                </a:ext>
              </a:extLst>
            </p:cNvPr>
            <p:cNvSpPr txBox="1"/>
            <p:nvPr/>
          </p:nvSpPr>
          <p:spPr>
            <a:xfrm>
              <a:off x="6677608" y="3845919"/>
              <a:ext cx="8515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4</a:t>
              </a:r>
              <a:r>
                <a:rPr lang="en-US" sz="1600" baseline="30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th</a:t>
              </a:r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I/O 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AEFEA2A-9FD9-AA42-B1AD-BF7EDA7B3F76}"/>
                </a:ext>
              </a:extLst>
            </p:cNvPr>
            <p:cNvSpPr txBox="1"/>
            <p:nvPr/>
          </p:nvSpPr>
          <p:spPr>
            <a:xfrm rot="5400000">
              <a:off x="6898871" y="4222027"/>
              <a:ext cx="372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...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9C903-42BF-D843-A756-43DF06068625}"/>
                </a:ext>
              </a:extLst>
            </p:cNvPr>
            <p:cNvSpPr txBox="1"/>
            <p:nvPr/>
          </p:nvSpPr>
          <p:spPr>
            <a:xfrm>
              <a:off x="7395907" y="2571750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100</a:t>
              </a:r>
              <a:r>
                <a:rPr lang="el-G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s</a:t>
              </a:r>
              <a:endParaRPr lang="en-US" sz="1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1D86B0-19C7-4D45-9123-B649D3B14316}"/>
                </a:ext>
              </a:extLst>
            </p:cNvPr>
            <p:cNvSpPr txBox="1"/>
            <p:nvPr/>
          </p:nvSpPr>
          <p:spPr>
            <a:xfrm>
              <a:off x="8332902" y="2569641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120</a:t>
              </a:r>
              <a:r>
                <a:rPr lang="el-G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s</a:t>
              </a:r>
              <a:endParaRPr lang="en-US" sz="1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44A479C-D225-F74F-A1C6-FAD1E63900FA}"/>
                </a:ext>
              </a:extLst>
            </p:cNvPr>
            <p:cNvSpPr txBox="1"/>
            <p:nvPr/>
          </p:nvSpPr>
          <p:spPr>
            <a:xfrm>
              <a:off x="8332902" y="2988207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150</a:t>
              </a:r>
              <a:r>
                <a:rPr lang="el-G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s</a:t>
              </a:r>
              <a:endParaRPr lang="en-US" sz="1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ACCE60B-DB25-6F48-B103-31048CB39B07}"/>
                </a:ext>
              </a:extLst>
            </p:cNvPr>
            <p:cNvSpPr txBox="1"/>
            <p:nvPr/>
          </p:nvSpPr>
          <p:spPr>
            <a:xfrm>
              <a:off x="7479894" y="2990088"/>
              <a:ext cx="587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80</a:t>
              </a:r>
              <a:r>
                <a:rPr lang="el-G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s</a:t>
              </a:r>
              <a:endParaRPr lang="en-US" sz="1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DDB15C8-5679-3F42-9D2C-B4984AAD704D}"/>
                </a:ext>
              </a:extLst>
            </p:cNvPr>
            <p:cNvSpPr txBox="1"/>
            <p:nvPr/>
          </p:nvSpPr>
          <p:spPr>
            <a:xfrm>
              <a:off x="8329935" y="3406773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800</a:t>
              </a:r>
              <a:r>
                <a:rPr lang="el-GR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rgbClr val="FF0000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s</a:t>
              </a:r>
              <a:endParaRPr lang="en-US" sz="16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9BC48C-EAFD-134C-9148-76EB273A3243}"/>
                </a:ext>
              </a:extLst>
            </p:cNvPr>
            <p:cNvSpPr txBox="1"/>
            <p:nvPr/>
          </p:nvSpPr>
          <p:spPr>
            <a:xfrm>
              <a:off x="7428596" y="3410854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  <a:latin typeface="Gill Sans" charset="0"/>
                  <a:ea typeface="Gill Sans" charset="0"/>
                  <a:cs typeface="Gill Sans" charset="0"/>
                </a:rPr>
                <a:t>110</a:t>
              </a:r>
              <a:r>
                <a:rPr lang="el-G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s</a:t>
              </a:r>
              <a:endParaRPr lang="en-US" sz="1600" dirty="0">
                <a:solidFill>
                  <a:schemeClr val="bg2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66D4510-5EA0-5844-8FCD-6714DC3E76E5}"/>
                </a:ext>
              </a:extLst>
            </p:cNvPr>
            <p:cNvSpPr txBox="1"/>
            <p:nvPr/>
          </p:nvSpPr>
          <p:spPr>
            <a:xfrm>
              <a:off x="7422169" y="3856280"/>
              <a:ext cx="6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1.5ms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157940E-5D75-8041-8E2F-3C8ACE8A6EE8}"/>
                </a:ext>
              </a:extLst>
            </p:cNvPr>
            <p:cNvSpPr txBox="1"/>
            <p:nvPr/>
          </p:nvSpPr>
          <p:spPr>
            <a:xfrm>
              <a:off x="8329935" y="3856280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200</a:t>
              </a:r>
              <a:r>
                <a:rPr lang="el-G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solidFill>
                    <a:schemeClr val="bg1"/>
                  </a:solidFill>
                  <a:latin typeface="Gill Sans" panose="020B0502020104020203" pitchFamily="34" charset="-79"/>
                  <a:cs typeface="Gill Sans" panose="020B0502020104020203" pitchFamily="34" charset="-79"/>
                </a:rPr>
                <a:t>s</a:t>
              </a:r>
              <a:endParaRPr lang="en-US" sz="1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0F72F0F-3326-C541-B1F6-4C7443DE5561}"/>
                </a:ext>
              </a:extLst>
            </p:cNvPr>
            <p:cNvSpPr txBox="1"/>
            <p:nvPr/>
          </p:nvSpPr>
          <p:spPr>
            <a:xfrm rot="5400000">
              <a:off x="7630137" y="4222027"/>
              <a:ext cx="372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...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2C3E043-5118-AB4F-AA4A-CB42A4B2221E}"/>
                </a:ext>
              </a:extLst>
            </p:cNvPr>
            <p:cNvSpPr txBox="1"/>
            <p:nvPr/>
          </p:nvSpPr>
          <p:spPr>
            <a:xfrm rot="5400000">
              <a:off x="8509455" y="4219415"/>
              <a:ext cx="372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...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2340527-556B-DB45-8196-17BEC454F215}"/>
              </a:ext>
            </a:extLst>
          </p:cNvPr>
          <p:cNvGrpSpPr/>
          <p:nvPr/>
        </p:nvGrpSpPr>
        <p:grpSpPr>
          <a:xfrm>
            <a:off x="7495906" y="1902050"/>
            <a:ext cx="1439340" cy="840908"/>
            <a:chOff x="7495906" y="1622650"/>
            <a:chExt cx="1439340" cy="84090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9ACDD76-6757-A24E-83F2-967C39BF4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5906" y="1860005"/>
              <a:ext cx="489617" cy="60355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D468349-3035-7345-A79E-28D0664DE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5629" y="1856232"/>
              <a:ext cx="489617" cy="60355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D042AB5-0F26-1845-BEB8-21EC58A906D3}"/>
                </a:ext>
              </a:extLst>
            </p:cNvPr>
            <p:cNvSpPr txBox="1"/>
            <p:nvPr/>
          </p:nvSpPr>
          <p:spPr>
            <a:xfrm>
              <a:off x="8063943" y="1977174"/>
              <a:ext cx="372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...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017D29D-7A9F-7E4D-8B2B-DF7F9F9CD81A}"/>
                </a:ext>
              </a:extLst>
            </p:cNvPr>
            <p:cNvGrpSpPr/>
            <p:nvPr/>
          </p:nvGrpSpPr>
          <p:grpSpPr>
            <a:xfrm>
              <a:off x="7712438" y="1622650"/>
              <a:ext cx="1033377" cy="303677"/>
              <a:chOff x="7712438" y="1333090"/>
              <a:chExt cx="1033377" cy="303677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D2938C0-F86B-8345-B0B1-0067EEF2FE83}"/>
                  </a:ext>
                </a:extLst>
              </p:cNvPr>
              <p:cNvCxnSpPr/>
              <p:nvPr/>
            </p:nvCxnSpPr>
            <p:spPr>
              <a:xfrm>
                <a:off x="7740714" y="1379220"/>
                <a:ext cx="967663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15C6D45-E0F7-424E-A59D-A9144BB96A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58158" y="1379220"/>
                <a:ext cx="1" cy="256023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9B76AF3B-7409-F046-9EE4-D4E3032D06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33267" y="1379219"/>
                <a:ext cx="1" cy="256023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EF27F38-DC46-8A47-8F0C-A6EE399064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626" y="1380744"/>
                <a:ext cx="1" cy="256023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3BC08819-F583-104D-ADF7-88A2F0392946}"/>
                  </a:ext>
                </a:extLst>
              </p:cNvPr>
              <p:cNvSpPr/>
              <p:nvPr/>
            </p:nvSpPr>
            <p:spPr>
              <a:xfrm>
                <a:off x="7712438" y="1333090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9C02BE6-FB58-1D4F-8DD8-3C3E61DD3C3D}"/>
                  </a:ext>
                </a:extLst>
              </p:cNvPr>
              <p:cNvSpPr/>
              <p:nvPr/>
            </p:nvSpPr>
            <p:spPr>
              <a:xfrm>
                <a:off x="8654375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5306C12-4237-E140-AE61-CF3057FC78E2}"/>
                  </a:ext>
                </a:extLst>
              </p:cNvPr>
              <p:cNvSpPr/>
              <p:nvPr/>
            </p:nvSpPr>
            <p:spPr>
              <a:xfrm>
                <a:off x="8187088" y="1335024"/>
                <a:ext cx="91440" cy="8781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ounded Rectangular Callout 78">
            <a:extLst>
              <a:ext uri="{FF2B5EF4-FFF2-40B4-BE49-F238E27FC236}">
                <a16:creationId xmlns:a16="http://schemas.microsoft.com/office/drawing/2014/main" id="{E1ECE920-7D26-1544-84FE-85039BA73689}"/>
              </a:ext>
            </a:extLst>
          </p:cNvPr>
          <p:cNvSpPr/>
          <p:nvPr/>
        </p:nvSpPr>
        <p:spPr>
          <a:xfrm>
            <a:off x="5874875" y="1161448"/>
            <a:ext cx="2989966" cy="565597"/>
          </a:xfrm>
          <a:prstGeom prst="wedgeRoundRectCallout">
            <a:avLst>
              <a:gd name="adj1" fmla="val 35586"/>
              <a:gd name="adj2" fmla="val 64128"/>
              <a:gd name="adj3" fmla="val 16667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Unpredictable latency at individual-I/O level!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6A3821-9ABF-B444-9FBC-C05E1BD565BD}"/>
              </a:ext>
            </a:extLst>
          </p:cNvPr>
          <p:cNvSpPr txBox="1"/>
          <p:nvPr/>
        </p:nvSpPr>
        <p:spPr>
          <a:xfrm>
            <a:off x="462361" y="674225"/>
            <a:ext cx="44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Unpredictable Latency</a:t>
            </a:r>
          </a:p>
        </p:txBody>
      </p:sp>
    </p:spTree>
    <p:extLst>
      <p:ext uri="{BB962C8B-B14F-4D97-AF65-F5344CB8AC3E}">
        <p14:creationId xmlns:p14="http://schemas.microsoft.com/office/powerpoint/2010/main" val="21772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FF6F27-1D01-C644-89FF-4825FD212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2D4ED-7976-E54B-80A3-E838E86EE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A0837-9A9A-F046-B792-9C68344E9A5E}"/>
              </a:ext>
            </a:extLst>
          </p:cNvPr>
          <p:cNvSpPr txBox="1"/>
          <p:nvPr/>
        </p:nvSpPr>
        <p:spPr>
          <a:xfrm>
            <a:off x="400051" y="1605261"/>
            <a:ext cx="5143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White/gray-box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Re-architect device internals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5B7839-2B22-244C-A7A6-382C4973D71B}"/>
              </a:ext>
            </a:extLst>
          </p:cNvPr>
          <p:cNvGrpSpPr/>
          <p:nvPr/>
        </p:nvGrpSpPr>
        <p:grpSpPr>
          <a:xfrm>
            <a:off x="673322" y="2720070"/>
            <a:ext cx="2349585" cy="400110"/>
            <a:chOff x="673322" y="2720070"/>
            <a:chExt cx="2349585" cy="4001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363155-0D42-1C49-8F46-F9EAED9576A6}"/>
                </a:ext>
              </a:extLst>
            </p:cNvPr>
            <p:cNvSpPr txBox="1"/>
            <p:nvPr/>
          </p:nvSpPr>
          <p:spPr>
            <a:xfrm>
              <a:off x="1002900" y="2720070"/>
              <a:ext cx="20200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Powerful</a:t>
              </a:r>
            </a:p>
          </p:txBody>
        </p:sp>
        <p:sp>
          <p:nvSpPr>
            <p:cNvPr id="10" name="Plus 9">
              <a:extLst>
                <a:ext uri="{FF2B5EF4-FFF2-40B4-BE49-F238E27FC236}">
                  <a16:creationId xmlns:a16="http://schemas.microsoft.com/office/drawing/2014/main" id="{924055CF-E240-A142-B674-5A87EFEA5B33}"/>
                </a:ext>
              </a:extLst>
            </p:cNvPr>
            <p:cNvSpPr/>
            <p:nvPr/>
          </p:nvSpPr>
          <p:spPr>
            <a:xfrm>
              <a:off x="673322" y="2754307"/>
              <a:ext cx="320040" cy="320040"/>
            </a:xfrm>
            <a:prstGeom prst="mathPlus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2944BA-032B-B54F-9B4E-C6B6F3AE63ED}"/>
              </a:ext>
            </a:extLst>
          </p:cNvPr>
          <p:cNvGrpSpPr/>
          <p:nvPr/>
        </p:nvGrpSpPr>
        <p:grpSpPr>
          <a:xfrm>
            <a:off x="662761" y="3120180"/>
            <a:ext cx="4196833" cy="400110"/>
            <a:chOff x="662761" y="3120180"/>
            <a:chExt cx="4196833" cy="4001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08918A-6BDC-F04E-BD60-A712A7176244}"/>
                </a:ext>
              </a:extLst>
            </p:cNvPr>
            <p:cNvSpPr txBox="1"/>
            <p:nvPr/>
          </p:nvSpPr>
          <p:spPr>
            <a:xfrm>
              <a:off x="1002899" y="3120180"/>
              <a:ext cx="38566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Need to modify hardware</a:t>
              </a:r>
            </a:p>
          </p:txBody>
        </p:sp>
        <p:sp>
          <p:nvSpPr>
            <p:cNvPr id="12" name="Minus 11">
              <a:extLst>
                <a:ext uri="{FF2B5EF4-FFF2-40B4-BE49-F238E27FC236}">
                  <a16:creationId xmlns:a16="http://schemas.microsoft.com/office/drawing/2014/main" id="{C29C7C1C-1AB3-0443-ADB8-1A20D121B9A2}"/>
                </a:ext>
              </a:extLst>
            </p:cNvPr>
            <p:cNvSpPr/>
            <p:nvPr/>
          </p:nvSpPr>
          <p:spPr>
            <a:xfrm>
              <a:off x="662761" y="3153769"/>
              <a:ext cx="320040" cy="357187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AEFF5FE-6AC0-5D46-A112-9B671DD3D91E}"/>
              </a:ext>
            </a:extLst>
          </p:cNvPr>
          <p:cNvSpPr txBox="1"/>
          <p:nvPr/>
        </p:nvSpPr>
        <p:spPr>
          <a:xfrm>
            <a:off x="4747249" y="1605260"/>
            <a:ext cx="3677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Black-box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SSD-aware filesystems and applications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D1A00F-A9C7-E24D-9F8A-B30E923B1954}"/>
              </a:ext>
            </a:extLst>
          </p:cNvPr>
          <p:cNvGrpSpPr/>
          <p:nvPr/>
        </p:nvGrpSpPr>
        <p:grpSpPr>
          <a:xfrm>
            <a:off x="5192401" y="2714144"/>
            <a:ext cx="3707290" cy="400110"/>
            <a:chOff x="5192401" y="2714144"/>
            <a:chExt cx="3707290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E0A6CC-A3BB-1144-8124-3562E1A8F32F}"/>
                </a:ext>
              </a:extLst>
            </p:cNvPr>
            <p:cNvSpPr txBox="1"/>
            <p:nvPr/>
          </p:nvSpPr>
          <p:spPr>
            <a:xfrm>
              <a:off x="5521979" y="2714144"/>
              <a:ext cx="33777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  <a:latin typeface="Gill Sans" charset="0"/>
                  <a:ea typeface="Gill Sans" charset="0"/>
                  <a:cs typeface="Gill Sans" charset="0"/>
                </a:rPr>
                <a:t>No change on hardware</a:t>
              </a:r>
            </a:p>
          </p:txBody>
        </p:sp>
        <p:sp>
          <p:nvSpPr>
            <p:cNvPr id="16" name="Plus 15">
              <a:extLst>
                <a:ext uri="{FF2B5EF4-FFF2-40B4-BE49-F238E27FC236}">
                  <a16:creationId xmlns:a16="http://schemas.microsoft.com/office/drawing/2014/main" id="{956827AD-30AF-2C4B-A7E1-0EB400D33864}"/>
                </a:ext>
              </a:extLst>
            </p:cNvPr>
            <p:cNvSpPr/>
            <p:nvPr/>
          </p:nvSpPr>
          <p:spPr>
            <a:xfrm>
              <a:off x="5192401" y="2748381"/>
              <a:ext cx="320040" cy="320040"/>
            </a:xfrm>
            <a:prstGeom prst="mathPlus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585DF5-E57C-F34F-BB99-26E0F7913A50}"/>
              </a:ext>
            </a:extLst>
          </p:cNvPr>
          <p:cNvGrpSpPr/>
          <p:nvPr/>
        </p:nvGrpSpPr>
        <p:grpSpPr>
          <a:xfrm>
            <a:off x="5172302" y="3145920"/>
            <a:ext cx="3557169" cy="707886"/>
            <a:chOff x="5172302" y="3145920"/>
            <a:chExt cx="3557169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75D211-5EAC-C24E-A875-D4CA5714ACEF}"/>
                </a:ext>
              </a:extLst>
            </p:cNvPr>
            <p:cNvSpPr txBox="1"/>
            <p:nvPr/>
          </p:nvSpPr>
          <p:spPr>
            <a:xfrm>
              <a:off x="5512440" y="3145920"/>
              <a:ext cx="3217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Considerable re-design in software stack</a:t>
              </a:r>
            </a:p>
          </p:txBody>
        </p:sp>
        <p:sp>
          <p:nvSpPr>
            <p:cNvPr id="18" name="Minus 17">
              <a:extLst>
                <a:ext uri="{FF2B5EF4-FFF2-40B4-BE49-F238E27FC236}">
                  <a16:creationId xmlns:a16="http://schemas.microsoft.com/office/drawing/2014/main" id="{00CD233D-5F10-7641-ACA2-0D446EF6A1A8}"/>
                </a:ext>
              </a:extLst>
            </p:cNvPr>
            <p:cNvSpPr/>
            <p:nvPr/>
          </p:nvSpPr>
          <p:spPr>
            <a:xfrm>
              <a:off x="5172302" y="3179509"/>
              <a:ext cx="320040" cy="357187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58D2CAC-546E-F34B-8028-AA28205CD8FC}"/>
              </a:ext>
            </a:extLst>
          </p:cNvPr>
          <p:cNvSpPr txBox="1"/>
          <p:nvPr/>
        </p:nvSpPr>
        <p:spPr>
          <a:xfrm>
            <a:off x="462360" y="674225"/>
            <a:ext cx="813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Popular Solutions On Unpredictability</a:t>
            </a:r>
          </a:p>
        </p:txBody>
      </p:sp>
    </p:spTree>
    <p:extLst>
      <p:ext uri="{BB962C8B-B14F-4D97-AF65-F5344CB8AC3E}">
        <p14:creationId xmlns:p14="http://schemas.microsoft.com/office/powerpoint/2010/main" val="18371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32A0B-5789-D448-9799-A5CC7CCD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B09D7-F2D4-884B-B07C-906BA1F76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83D7B-2792-8542-AD70-A8A404690E48}"/>
              </a:ext>
            </a:extLst>
          </p:cNvPr>
          <p:cNvSpPr txBox="1"/>
          <p:nvPr/>
        </p:nvSpPr>
        <p:spPr>
          <a:xfrm>
            <a:off x="394705" y="1494532"/>
            <a:ext cx="367742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Black-box approaches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SSD-aware filesystems and applications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Speculative execution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400A57A-0FBF-BC47-ADFC-5F9BA7D54449}"/>
              </a:ext>
            </a:extLst>
          </p:cNvPr>
          <p:cNvSpPr/>
          <p:nvPr/>
        </p:nvSpPr>
        <p:spPr>
          <a:xfrm>
            <a:off x="711697" y="3224748"/>
            <a:ext cx="1926336" cy="386941"/>
          </a:xfrm>
          <a:prstGeom prst="wedgeRoundRectCallout">
            <a:avLst>
              <a:gd name="adj1" fmla="val 35586"/>
              <a:gd name="adj2" fmla="val 64128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Most popular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3FE1BF7-05E1-A440-A9A1-4F9033570455}"/>
              </a:ext>
            </a:extLst>
          </p:cNvPr>
          <p:cNvGrpSpPr/>
          <p:nvPr/>
        </p:nvGrpSpPr>
        <p:grpSpPr>
          <a:xfrm>
            <a:off x="2898494" y="1276649"/>
            <a:ext cx="2640764" cy="3660872"/>
            <a:chOff x="2898494" y="1276649"/>
            <a:chExt cx="2640764" cy="36608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6933042-7C17-284B-A4CF-7C40C107FE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8494" y="1276649"/>
              <a:ext cx="2640764" cy="2368962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CDF218-E66E-8343-B32B-3704A7955AE6}"/>
                </a:ext>
              </a:extLst>
            </p:cNvPr>
            <p:cNvCxnSpPr>
              <a:cxnSpLocks/>
            </p:cNvCxnSpPr>
            <p:nvPr/>
          </p:nvCxnSpPr>
          <p:spPr>
            <a:xfrm>
              <a:off x="2898494" y="4342169"/>
              <a:ext cx="2173380" cy="595352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F3D9C1-E700-3141-AF28-44AD9921C713}"/>
              </a:ext>
            </a:extLst>
          </p:cNvPr>
          <p:cNvGrpSpPr/>
          <p:nvPr/>
        </p:nvGrpSpPr>
        <p:grpSpPr>
          <a:xfrm>
            <a:off x="5613573" y="791161"/>
            <a:ext cx="2549973" cy="857250"/>
            <a:chOff x="3657910" y="2676492"/>
            <a:chExt cx="2549973" cy="8572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68B1DB-4E92-B448-B45F-52DADCB88532}"/>
                </a:ext>
              </a:extLst>
            </p:cNvPr>
            <p:cNvGrpSpPr/>
            <p:nvPr/>
          </p:nvGrpSpPr>
          <p:grpSpPr>
            <a:xfrm>
              <a:off x="3657910" y="2779933"/>
              <a:ext cx="891551" cy="707679"/>
              <a:chOff x="4203270" y="2950160"/>
              <a:chExt cx="1420211" cy="103694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E7C798D-F2CB-454A-B1A6-4F4F7E705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670" y="2950160"/>
                <a:ext cx="739411" cy="73039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A9C487-1210-BD41-A69E-0D39A9656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3270" y="3683363"/>
                <a:ext cx="1420211" cy="303744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908215-40CC-554A-B4E2-F1D33B76A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2688" y="2676492"/>
              <a:ext cx="857250" cy="8572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5B38D9-27C4-3646-8311-6BD315B85136}"/>
                </a:ext>
              </a:extLst>
            </p:cNvPr>
            <p:cNvSpPr txBox="1"/>
            <p:nvPr/>
          </p:nvSpPr>
          <p:spPr>
            <a:xfrm>
              <a:off x="5835665" y="2925459"/>
              <a:ext cx="372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...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7F95161-2751-3540-A49C-D6110F88E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72" y="3568313"/>
            <a:ext cx="409392" cy="607977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B687229-3D4D-9545-BE2E-3C5771860AE5}"/>
              </a:ext>
            </a:extLst>
          </p:cNvPr>
          <p:cNvCxnSpPr>
            <a:cxnSpLocks/>
          </p:cNvCxnSpPr>
          <p:nvPr/>
        </p:nvCxnSpPr>
        <p:spPr>
          <a:xfrm flipV="1">
            <a:off x="5124853" y="3326624"/>
            <a:ext cx="696253" cy="37355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EABEBB7-A843-BE4F-82E5-50B9DE15467E}"/>
              </a:ext>
            </a:extLst>
          </p:cNvPr>
          <p:cNvSpPr/>
          <p:nvPr/>
        </p:nvSpPr>
        <p:spPr>
          <a:xfrm>
            <a:off x="6723968" y="3235729"/>
            <a:ext cx="1700784" cy="2194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9AB9DD-1EC5-CA4A-A415-84912E8F21EE}"/>
              </a:ext>
            </a:extLst>
          </p:cNvPr>
          <p:cNvGrpSpPr/>
          <p:nvPr/>
        </p:nvGrpSpPr>
        <p:grpSpPr>
          <a:xfrm>
            <a:off x="5945263" y="2981608"/>
            <a:ext cx="559772" cy="1901223"/>
            <a:chOff x="5945263" y="2237896"/>
            <a:chExt cx="559772" cy="190122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883A46A-85B6-4D4A-B8FE-EECCE726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264" y="2237896"/>
              <a:ext cx="559771" cy="69003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B1EA683-EF97-894D-91DE-C019A3D11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263" y="3449087"/>
              <a:ext cx="559771" cy="69003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4213B8-6A3A-064D-BC2F-408FB8A462C3}"/>
                </a:ext>
              </a:extLst>
            </p:cNvPr>
            <p:cNvSpPr txBox="1"/>
            <p:nvPr/>
          </p:nvSpPr>
          <p:spPr>
            <a:xfrm>
              <a:off x="6075703" y="2983730"/>
              <a:ext cx="372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...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7803127-1884-E949-9730-9630801E92B3}"/>
              </a:ext>
            </a:extLst>
          </p:cNvPr>
          <p:cNvGrpSpPr/>
          <p:nvPr/>
        </p:nvGrpSpPr>
        <p:grpSpPr>
          <a:xfrm>
            <a:off x="6640842" y="3817406"/>
            <a:ext cx="687048" cy="590168"/>
            <a:chOff x="6640842" y="2988350"/>
            <a:chExt cx="687048" cy="59016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ECAF58E-1C6E-0D4D-BEB9-F2E4CE3A1487}"/>
                </a:ext>
              </a:extLst>
            </p:cNvPr>
            <p:cNvSpPr txBox="1"/>
            <p:nvPr/>
          </p:nvSpPr>
          <p:spPr>
            <a:xfrm>
              <a:off x="6640842" y="2988350"/>
              <a:ext cx="6870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Wait</a:t>
              </a:r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B808E980-4EDA-2544-BD3B-E60231E263A9}"/>
                </a:ext>
              </a:extLst>
            </p:cNvPr>
            <p:cNvSpPr/>
            <p:nvPr/>
          </p:nvSpPr>
          <p:spPr>
            <a:xfrm>
              <a:off x="6748275" y="3286639"/>
              <a:ext cx="535479" cy="291879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8117FC4-D8AC-B643-8777-311B46F85A17}"/>
              </a:ext>
            </a:extLst>
          </p:cNvPr>
          <p:cNvSpPr txBox="1"/>
          <p:nvPr/>
        </p:nvSpPr>
        <p:spPr>
          <a:xfrm>
            <a:off x="7005816" y="2848110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Straggler!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8C50AD-87FE-064E-9B70-B6DC44E56316}"/>
              </a:ext>
            </a:extLst>
          </p:cNvPr>
          <p:cNvSpPr txBox="1"/>
          <p:nvPr/>
        </p:nvSpPr>
        <p:spPr>
          <a:xfrm>
            <a:off x="5146129" y="2424265"/>
            <a:ext cx="3664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Hedged requests (hedging)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A42F7F3-694C-E54C-A1AE-4C56D0F3BE67}"/>
              </a:ext>
            </a:extLst>
          </p:cNvPr>
          <p:cNvGrpSpPr/>
          <p:nvPr/>
        </p:nvGrpSpPr>
        <p:grpSpPr>
          <a:xfrm>
            <a:off x="4909272" y="4132172"/>
            <a:ext cx="930063" cy="564576"/>
            <a:chOff x="4909272" y="4132172"/>
            <a:chExt cx="930063" cy="564576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DDED1C8-7B8D-8244-828C-AB4ADD898ABD}"/>
                </a:ext>
              </a:extLst>
            </p:cNvPr>
            <p:cNvCxnSpPr>
              <a:cxnSpLocks/>
            </p:cNvCxnSpPr>
            <p:nvPr/>
          </p:nvCxnSpPr>
          <p:spPr>
            <a:xfrm>
              <a:off x="5185074" y="4132172"/>
              <a:ext cx="624679" cy="463568"/>
            </a:xfrm>
            <a:prstGeom prst="straightConnector1">
              <a:avLst/>
            </a:prstGeom>
            <a:ln w="50800">
              <a:solidFill>
                <a:srgbClr val="00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A4C32F2-0092-C04A-AD07-9D9C7031C3EA}"/>
                </a:ext>
              </a:extLst>
            </p:cNvPr>
            <p:cNvSpPr txBox="1"/>
            <p:nvPr/>
          </p:nvSpPr>
          <p:spPr>
            <a:xfrm rot="2372529">
              <a:off x="4909272" y="4296638"/>
              <a:ext cx="9300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FF"/>
                  </a:solidFill>
                  <a:latin typeface="Gill Sans" charset="0"/>
                  <a:ea typeface="Gill Sans" charset="0"/>
                  <a:cs typeface="Gill Sans" charset="0"/>
                </a:rPr>
                <a:t>Backup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FDA8B84-EE3A-6948-8F34-3D8255E0B0E4}"/>
              </a:ext>
            </a:extLst>
          </p:cNvPr>
          <p:cNvGrpSpPr/>
          <p:nvPr/>
        </p:nvGrpSpPr>
        <p:grpSpPr>
          <a:xfrm>
            <a:off x="7272137" y="4368389"/>
            <a:ext cx="1468161" cy="400110"/>
            <a:chOff x="7272137" y="4331813"/>
            <a:chExt cx="1468161" cy="40011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5C15633-300F-1B4E-A1DC-8CF709F63312}"/>
                </a:ext>
              </a:extLst>
            </p:cNvPr>
            <p:cNvSpPr/>
            <p:nvPr/>
          </p:nvSpPr>
          <p:spPr>
            <a:xfrm>
              <a:off x="7272137" y="4430461"/>
              <a:ext cx="566928" cy="219456"/>
            </a:xfrm>
            <a:prstGeom prst="rect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B0EBCD-C579-064F-91D4-29FCC3F23FDF}"/>
                </a:ext>
              </a:extLst>
            </p:cNvPr>
            <p:cNvSpPr txBox="1"/>
            <p:nvPr/>
          </p:nvSpPr>
          <p:spPr>
            <a:xfrm>
              <a:off x="7848707" y="4331813"/>
              <a:ext cx="891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FF"/>
                  </a:solidFill>
                  <a:latin typeface="Gill Sans" charset="0"/>
                  <a:ea typeface="Gill Sans" charset="0"/>
                  <a:cs typeface="Gill Sans" charset="0"/>
                </a:rPr>
                <a:t>Faster!</a:t>
              </a:r>
            </a:p>
          </p:txBody>
        </p:sp>
      </p:grpSp>
      <p:sp>
        <p:nvSpPr>
          <p:cNvPr id="65" name="Rounded Rectangular Callout 64">
            <a:extLst>
              <a:ext uri="{FF2B5EF4-FFF2-40B4-BE49-F238E27FC236}">
                <a16:creationId xmlns:a16="http://schemas.microsoft.com/office/drawing/2014/main" id="{55C063AB-0631-DA44-B7C8-00F4849E97DD}"/>
              </a:ext>
            </a:extLst>
          </p:cNvPr>
          <p:cNvSpPr/>
          <p:nvPr/>
        </p:nvSpPr>
        <p:spPr>
          <a:xfrm>
            <a:off x="5071874" y="1839577"/>
            <a:ext cx="3739233" cy="518803"/>
          </a:xfrm>
          <a:prstGeom prst="wedgeRoundRectCallout">
            <a:avLst>
              <a:gd name="adj1" fmla="val 4937"/>
              <a:gd name="adj2" fmla="val 75878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Mitigate every slow I/O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 a black-box way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D7BA04-AA78-D54D-B33E-B4F0D6A9D691}"/>
              </a:ext>
            </a:extLst>
          </p:cNvPr>
          <p:cNvSpPr txBox="1"/>
          <p:nvPr/>
        </p:nvSpPr>
        <p:spPr>
          <a:xfrm>
            <a:off x="462360" y="674225"/>
            <a:ext cx="813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Speculative Execution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5D7FFF-A974-CC45-B06B-4E068DBF10B4}"/>
              </a:ext>
            </a:extLst>
          </p:cNvPr>
          <p:cNvSpPr txBox="1"/>
          <p:nvPr/>
        </p:nvSpPr>
        <p:spPr>
          <a:xfrm>
            <a:off x="4445034" y="316820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107550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/>
      <p:bldP spid="53" grpId="0"/>
      <p:bldP spid="65" grpId="0" animBg="1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Curved Connector 119">
            <a:extLst>
              <a:ext uri="{FF2B5EF4-FFF2-40B4-BE49-F238E27FC236}">
                <a16:creationId xmlns:a16="http://schemas.microsoft.com/office/drawing/2014/main" id="{A0CC2874-8EAB-9E4B-9E30-956E8EC29170}"/>
              </a:ext>
            </a:extLst>
          </p:cNvPr>
          <p:cNvCxnSpPr>
            <a:cxnSpLocks/>
          </p:cNvCxnSpPr>
          <p:nvPr/>
        </p:nvCxnSpPr>
        <p:spPr>
          <a:xfrm>
            <a:off x="5564999" y="4382930"/>
            <a:ext cx="2127378" cy="61118"/>
          </a:xfrm>
          <a:prstGeom prst="curvedConnector3">
            <a:avLst>
              <a:gd name="adj1" fmla="val 50000"/>
            </a:avLst>
          </a:prstGeom>
          <a:ln w="25400">
            <a:solidFill>
              <a:srgbClr val="0099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urved Connector 100">
            <a:extLst>
              <a:ext uri="{FF2B5EF4-FFF2-40B4-BE49-F238E27FC236}">
                <a16:creationId xmlns:a16="http://schemas.microsoft.com/office/drawing/2014/main" id="{AF45C607-33FB-7646-9C1C-7604D0B51ECA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5215115" y="3187944"/>
            <a:ext cx="2477262" cy="599638"/>
          </a:xfrm>
          <a:prstGeom prst="curvedConnector3">
            <a:avLst>
              <a:gd name="adj1" fmla="val 85464"/>
            </a:avLst>
          </a:prstGeom>
          <a:ln w="254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6FEAA3-DFAE-9440-A3DA-0A86EC4C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C26F-DC12-9147-A39A-AA6F3F8AA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F5308-CBF1-B545-9E6F-9209F6494608}"/>
              </a:ext>
            </a:extLst>
          </p:cNvPr>
          <p:cNvSpPr txBox="1"/>
          <p:nvPr/>
        </p:nvSpPr>
        <p:spPr>
          <a:xfrm>
            <a:off x="462360" y="674225"/>
            <a:ext cx="207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Agnostic!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77DD2E-CD61-694A-B667-50713D3926F4}"/>
              </a:ext>
            </a:extLst>
          </p:cNvPr>
          <p:cNvSpPr/>
          <p:nvPr/>
        </p:nvSpPr>
        <p:spPr>
          <a:xfrm>
            <a:off x="2230328" y="3079803"/>
            <a:ext cx="1700784" cy="21945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7F74BF-092A-884C-9D3B-BFE98BB98E24}"/>
              </a:ext>
            </a:extLst>
          </p:cNvPr>
          <p:cNvGrpSpPr/>
          <p:nvPr/>
        </p:nvGrpSpPr>
        <p:grpSpPr>
          <a:xfrm>
            <a:off x="1451623" y="2825682"/>
            <a:ext cx="559772" cy="1901223"/>
            <a:chOff x="5945263" y="2237896"/>
            <a:chExt cx="559772" cy="19012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11699C-0384-0F4D-A259-B201FD294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264" y="2237896"/>
              <a:ext cx="559771" cy="690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C06A8D-0E93-4C4F-A712-D71A6C4C6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263" y="3449087"/>
              <a:ext cx="559771" cy="6900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355EF8-A6B9-DE42-9F80-031376844245}"/>
                </a:ext>
              </a:extLst>
            </p:cNvPr>
            <p:cNvSpPr txBox="1"/>
            <p:nvPr/>
          </p:nvSpPr>
          <p:spPr>
            <a:xfrm>
              <a:off x="6075703" y="2983730"/>
              <a:ext cx="372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...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774D18-7DF2-0140-89C1-630E41D0030D}"/>
              </a:ext>
            </a:extLst>
          </p:cNvPr>
          <p:cNvGrpSpPr/>
          <p:nvPr/>
        </p:nvGrpSpPr>
        <p:grpSpPr>
          <a:xfrm>
            <a:off x="2147202" y="3661480"/>
            <a:ext cx="687048" cy="590168"/>
            <a:chOff x="6640842" y="2988350"/>
            <a:chExt cx="687048" cy="59016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22D484-7069-2041-96BB-31F3674F54D9}"/>
                </a:ext>
              </a:extLst>
            </p:cNvPr>
            <p:cNvSpPr txBox="1"/>
            <p:nvPr/>
          </p:nvSpPr>
          <p:spPr>
            <a:xfrm>
              <a:off x="6640842" y="2988350"/>
              <a:ext cx="6870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Wait</a:t>
              </a: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9280EC6E-203D-EC41-8C19-6E30A1896957}"/>
                </a:ext>
              </a:extLst>
            </p:cNvPr>
            <p:cNvSpPr/>
            <p:nvPr/>
          </p:nvSpPr>
          <p:spPr>
            <a:xfrm>
              <a:off x="6748275" y="3286639"/>
              <a:ext cx="535479" cy="291879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66B559-6DAD-664A-B58B-2737F8B292D7}"/>
              </a:ext>
            </a:extLst>
          </p:cNvPr>
          <p:cNvSpPr txBox="1"/>
          <p:nvPr/>
        </p:nvSpPr>
        <p:spPr>
          <a:xfrm>
            <a:off x="2512176" y="2692184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Straggler!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A63C52-F5EE-1E4D-A36A-43060164CBD2}"/>
              </a:ext>
            </a:extLst>
          </p:cNvPr>
          <p:cNvGrpSpPr/>
          <p:nvPr/>
        </p:nvGrpSpPr>
        <p:grpSpPr>
          <a:xfrm>
            <a:off x="2778497" y="4212463"/>
            <a:ext cx="1468161" cy="400110"/>
            <a:chOff x="7272137" y="4331813"/>
            <a:chExt cx="1468161" cy="4001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3018B3-D590-BD4C-AC8C-5525F2A3CF86}"/>
                </a:ext>
              </a:extLst>
            </p:cNvPr>
            <p:cNvSpPr/>
            <p:nvPr/>
          </p:nvSpPr>
          <p:spPr>
            <a:xfrm>
              <a:off x="7272137" y="4430461"/>
              <a:ext cx="566928" cy="21945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C1D132-C92C-1F4C-80E8-63F1B5950ACC}"/>
                </a:ext>
              </a:extLst>
            </p:cNvPr>
            <p:cNvSpPr txBox="1"/>
            <p:nvPr/>
          </p:nvSpPr>
          <p:spPr>
            <a:xfrm>
              <a:off x="7848707" y="4331813"/>
              <a:ext cx="891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Faster!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8A88EAD-C907-CD4F-8148-97FB93B1E730}"/>
              </a:ext>
            </a:extLst>
          </p:cNvPr>
          <p:cNvSpPr txBox="1"/>
          <p:nvPr/>
        </p:nvSpPr>
        <p:spPr>
          <a:xfrm>
            <a:off x="462360" y="1188398"/>
            <a:ext cx="391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Speculative execution</a:t>
            </a:r>
          </a:p>
        </p:txBody>
      </p:sp>
      <p:sp>
        <p:nvSpPr>
          <p:cNvPr id="33" name="Donut 32">
            <a:extLst>
              <a:ext uri="{FF2B5EF4-FFF2-40B4-BE49-F238E27FC236}">
                <a16:creationId xmlns:a16="http://schemas.microsoft.com/office/drawing/2014/main" id="{6C690D80-5301-9442-8886-22EAC3963438}"/>
              </a:ext>
            </a:extLst>
          </p:cNvPr>
          <p:cNvSpPr/>
          <p:nvPr/>
        </p:nvSpPr>
        <p:spPr>
          <a:xfrm>
            <a:off x="2112577" y="3610814"/>
            <a:ext cx="799198" cy="748709"/>
          </a:xfrm>
          <a:prstGeom prst="donut">
            <a:avLst>
              <a:gd name="adj" fmla="val 89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4117897-D0CA-2147-9939-FA9527D4C5C1}"/>
              </a:ext>
            </a:extLst>
          </p:cNvPr>
          <p:cNvCxnSpPr>
            <a:cxnSpLocks/>
          </p:cNvCxnSpPr>
          <p:nvPr/>
        </p:nvCxnSpPr>
        <p:spPr>
          <a:xfrm flipV="1">
            <a:off x="854535" y="3169224"/>
            <a:ext cx="525229" cy="406582"/>
          </a:xfrm>
          <a:prstGeom prst="straightConnector1">
            <a:avLst/>
          </a:prstGeom>
          <a:ln w="508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3032D5B-9ECE-2D45-9EC7-6C1364713363}"/>
              </a:ext>
            </a:extLst>
          </p:cNvPr>
          <p:cNvCxnSpPr>
            <a:cxnSpLocks/>
          </p:cNvCxnSpPr>
          <p:nvPr/>
        </p:nvCxnSpPr>
        <p:spPr>
          <a:xfrm>
            <a:off x="830913" y="4082500"/>
            <a:ext cx="504951" cy="448067"/>
          </a:xfrm>
          <a:prstGeom prst="straightConnector1">
            <a:avLst/>
          </a:prstGeom>
          <a:ln w="508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DE846C5-F229-B843-9315-CA674E659E7A}"/>
              </a:ext>
            </a:extLst>
          </p:cNvPr>
          <p:cNvSpPr txBox="1"/>
          <p:nvPr/>
        </p:nvSpPr>
        <p:spPr>
          <a:xfrm rot="2638209">
            <a:off x="593322" y="4285253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Backup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101786D-4702-DC4F-B5FF-849BE5C9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683" y="3536935"/>
            <a:ext cx="550768" cy="550768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6575D5A-6F5F-3047-A466-FAA603972E93}"/>
              </a:ext>
            </a:extLst>
          </p:cNvPr>
          <p:cNvCxnSpPr/>
          <p:nvPr/>
        </p:nvCxnSpPr>
        <p:spPr>
          <a:xfrm>
            <a:off x="4612548" y="482600"/>
            <a:ext cx="0" cy="444500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372F93A-22A8-E241-A03B-764D7C557A7B}"/>
              </a:ext>
            </a:extLst>
          </p:cNvPr>
          <p:cNvGrpSpPr/>
          <p:nvPr/>
        </p:nvGrpSpPr>
        <p:grpSpPr>
          <a:xfrm>
            <a:off x="7692376" y="2842928"/>
            <a:ext cx="559772" cy="1901223"/>
            <a:chOff x="5945263" y="2237896"/>
            <a:chExt cx="559772" cy="190122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37B1CE6-F5AA-AE4E-969E-3AFEF784E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264" y="2237896"/>
              <a:ext cx="559771" cy="690032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77EABB1-197E-CA4B-8714-BC9CE63FC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263" y="3449087"/>
              <a:ext cx="559771" cy="690032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E4CE2F-7A94-9140-BB6A-A87657446130}"/>
                </a:ext>
              </a:extLst>
            </p:cNvPr>
            <p:cNvSpPr txBox="1"/>
            <p:nvPr/>
          </p:nvSpPr>
          <p:spPr>
            <a:xfrm>
              <a:off x="6075703" y="2983730"/>
              <a:ext cx="3722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...</a:t>
              </a:r>
            </a:p>
          </p:txBody>
        </p:sp>
      </p:grpSp>
      <p:sp>
        <p:nvSpPr>
          <p:cNvPr id="83" name="Rounded Rectangular Callout 82">
            <a:extLst>
              <a:ext uri="{FF2B5EF4-FFF2-40B4-BE49-F238E27FC236}">
                <a16:creationId xmlns:a16="http://schemas.microsoft.com/office/drawing/2014/main" id="{B02C226F-A806-F74D-85A0-3EE12FEE4171}"/>
              </a:ext>
            </a:extLst>
          </p:cNvPr>
          <p:cNvSpPr/>
          <p:nvPr/>
        </p:nvSpPr>
        <p:spPr>
          <a:xfrm>
            <a:off x="4929236" y="2115951"/>
            <a:ext cx="3979013" cy="523220"/>
          </a:xfrm>
          <a:prstGeom prst="wedgeRoundRectCallout">
            <a:avLst>
              <a:gd name="adj1" fmla="val -6797"/>
              <a:gd name="adj2" fmla="val 121714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Lightweight neural network for 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per-I/O speed inference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3AC416F-5D82-E348-87B8-A0B96D4022D4}"/>
              </a:ext>
            </a:extLst>
          </p:cNvPr>
          <p:cNvSpPr txBox="1"/>
          <p:nvPr/>
        </p:nvSpPr>
        <p:spPr>
          <a:xfrm>
            <a:off x="713371" y="1530466"/>
            <a:ext cx="391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- </a:t>
            </a:r>
            <a:r>
              <a:rPr lang="en-US" sz="2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Passively wait </a:t>
            </a: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due to black-box</a:t>
            </a:r>
            <a:endParaRPr lang="en-US" sz="24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CF6800E-4A37-2746-8137-1B95E7B017AE}"/>
              </a:ext>
            </a:extLst>
          </p:cNvPr>
          <p:cNvGrpSpPr/>
          <p:nvPr/>
        </p:nvGrpSpPr>
        <p:grpSpPr>
          <a:xfrm>
            <a:off x="5186760" y="665170"/>
            <a:ext cx="3957240" cy="1326960"/>
            <a:chOff x="5186760" y="665170"/>
            <a:chExt cx="3957240" cy="132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A05E9A-6A8D-1E45-9364-8BE2F07E44B2}"/>
                </a:ext>
              </a:extLst>
            </p:cNvPr>
            <p:cNvSpPr txBox="1"/>
            <p:nvPr/>
          </p:nvSpPr>
          <p:spPr>
            <a:xfrm>
              <a:off x="5186760" y="665170"/>
              <a:ext cx="207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99FF"/>
                  </a:solidFill>
                  <a:latin typeface="Gill Sans" charset="0"/>
                  <a:ea typeface="Gill Sans" charset="0"/>
                  <a:cs typeface="Gill Sans" charset="0"/>
                </a:rPr>
                <a:t>Learning!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F01CF1-3E1D-6142-B273-10FCE3C38E99}"/>
                </a:ext>
              </a:extLst>
            </p:cNvPr>
            <p:cNvSpPr txBox="1"/>
            <p:nvPr/>
          </p:nvSpPr>
          <p:spPr>
            <a:xfrm>
              <a:off x="5276324" y="1162998"/>
              <a:ext cx="3715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LinnOS</a:t>
              </a:r>
              <a:endParaRPr lang="en-US" sz="24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DB6381B-5BC5-FC46-B5FB-10582860E929}"/>
                </a:ext>
              </a:extLst>
            </p:cNvPr>
            <p:cNvSpPr txBox="1"/>
            <p:nvPr/>
          </p:nvSpPr>
          <p:spPr>
            <a:xfrm>
              <a:off x="5428724" y="1530465"/>
              <a:ext cx="3715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- </a:t>
              </a:r>
              <a:r>
                <a:rPr lang="en-US" sz="2000" dirty="0">
                  <a:solidFill>
                    <a:srgbClr val="0099FF"/>
                  </a:solidFill>
                  <a:latin typeface="Gill Sans" charset="0"/>
                  <a:ea typeface="Gill Sans" charset="0"/>
                  <a:cs typeface="Gill Sans" charset="0"/>
                </a:rPr>
                <a:t>Proactively infer </a:t>
              </a:r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the black-box  </a:t>
              </a:r>
              <a:endParaRPr lang="en-US" sz="24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42CCC4C-33CF-954F-8FA7-DF33A1F3DFF4}"/>
              </a:ext>
            </a:extLst>
          </p:cNvPr>
          <p:cNvGrpSpPr/>
          <p:nvPr/>
        </p:nvGrpSpPr>
        <p:grpSpPr>
          <a:xfrm>
            <a:off x="6225583" y="3026662"/>
            <a:ext cx="1383218" cy="1541763"/>
            <a:chOff x="6120317" y="2968320"/>
            <a:chExt cx="1025275" cy="120959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449489-2F88-9245-9FCC-C5FFD8D030DB}"/>
                </a:ext>
              </a:extLst>
            </p:cNvPr>
            <p:cNvSpPr txBox="1"/>
            <p:nvPr/>
          </p:nvSpPr>
          <p:spPr>
            <a:xfrm>
              <a:off x="6194691" y="2968320"/>
              <a:ext cx="9509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LinnOS</a:t>
              </a:r>
              <a:endPara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C774536-5ED7-8343-AC00-25F55CA9A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317" y="3392032"/>
              <a:ext cx="830496" cy="785882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D5C6F8C-4F43-2646-BCAE-C91706CA2DB3}"/>
              </a:ext>
            </a:extLst>
          </p:cNvPr>
          <p:cNvGrpSpPr/>
          <p:nvPr/>
        </p:nvGrpSpPr>
        <p:grpSpPr>
          <a:xfrm>
            <a:off x="207483" y="3026664"/>
            <a:ext cx="612668" cy="1040364"/>
            <a:chOff x="207483" y="2964501"/>
            <a:chExt cx="612668" cy="104036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57CC424-F59B-494E-A1A0-72BC9E3EA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221" y="3396888"/>
              <a:ext cx="409392" cy="60797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C5547E9-1C0B-4F40-8AF8-A46C1336288D}"/>
                </a:ext>
              </a:extLst>
            </p:cNvPr>
            <p:cNvSpPr txBox="1"/>
            <p:nvPr/>
          </p:nvSpPr>
          <p:spPr>
            <a:xfrm>
              <a:off x="207483" y="2964501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FF0909C-91F4-AC45-BDE5-AD6788EAF6D7}"/>
              </a:ext>
            </a:extLst>
          </p:cNvPr>
          <p:cNvGrpSpPr/>
          <p:nvPr/>
        </p:nvGrpSpPr>
        <p:grpSpPr>
          <a:xfrm>
            <a:off x="4714302" y="3304832"/>
            <a:ext cx="612668" cy="1050444"/>
            <a:chOff x="4714302" y="3177355"/>
            <a:chExt cx="612668" cy="1050444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68E0072-E2B1-254A-AF9F-0EB0BBA3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43297" y="3619822"/>
              <a:ext cx="409392" cy="60797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0B12B86-C00E-CD43-A7E8-D961EEAD9A0F}"/>
                </a:ext>
              </a:extLst>
            </p:cNvPr>
            <p:cNvSpPr txBox="1"/>
            <p:nvPr/>
          </p:nvSpPr>
          <p:spPr>
            <a:xfrm>
              <a:off x="4714302" y="3177355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0EC8FA1-95AE-D841-A02C-0BA8ADA4DE4F}"/>
              </a:ext>
            </a:extLst>
          </p:cNvPr>
          <p:cNvCxnSpPr>
            <a:cxnSpLocks/>
          </p:cNvCxnSpPr>
          <p:nvPr/>
        </p:nvCxnSpPr>
        <p:spPr>
          <a:xfrm flipH="1">
            <a:off x="5419759" y="3900596"/>
            <a:ext cx="75199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B110AE1-DE16-2C40-893A-9D996E474AC6}"/>
              </a:ext>
            </a:extLst>
          </p:cNvPr>
          <p:cNvGrpSpPr/>
          <p:nvPr/>
        </p:nvGrpSpPr>
        <p:grpSpPr>
          <a:xfrm>
            <a:off x="5280882" y="3397165"/>
            <a:ext cx="1181802" cy="307777"/>
            <a:chOff x="5280882" y="3397165"/>
            <a:chExt cx="1181802" cy="30777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7CABD2E-0A58-B046-8253-D2FAD2B4F39A}"/>
                </a:ext>
              </a:extLst>
            </p:cNvPr>
            <p:cNvSpPr txBox="1"/>
            <p:nvPr/>
          </p:nvSpPr>
          <p:spPr>
            <a:xfrm>
              <a:off x="5417205" y="3397165"/>
              <a:ext cx="10454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I/O attempt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25C6EFC-680E-4742-A306-3D62C0C2D6B3}"/>
                </a:ext>
              </a:extLst>
            </p:cNvPr>
            <p:cNvSpPr/>
            <p:nvPr/>
          </p:nvSpPr>
          <p:spPr>
            <a:xfrm>
              <a:off x="5280882" y="3444235"/>
              <a:ext cx="201168" cy="20116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5E09BCA-519B-B841-8B17-516CB4DB68F0}"/>
              </a:ext>
            </a:extLst>
          </p:cNvPr>
          <p:cNvGrpSpPr/>
          <p:nvPr/>
        </p:nvGrpSpPr>
        <p:grpSpPr>
          <a:xfrm>
            <a:off x="5280969" y="3897619"/>
            <a:ext cx="1116958" cy="523220"/>
            <a:chOff x="5271918" y="3882652"/>
            <a:chExt cx="1116958" cy="52322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24435F5-A61F-764D-898F-E80EFCD39CC4}"/>
                </a:ext>
              </a:extLst>
            </p:cNvPr>
            <p:cNvSpPr txBox="1"/>
            <p:nvPr/>
          </p:nvSpPr>
          <p:spPr>
            <a:xfrm>
              <a:off x="5515047" y="3882652"/>
              <a:ext cx="873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Slow I/O!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Revoke!</a:t>
              </a: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E5E1BC3-F8D6-7D45-AD6A-839C5A6404EB}"/>
                </a:ext>
              </a:extLst>
            </p:cNvPr>
            <p:cNvSpPr/>
            <p:nvPr/>
          </p:nvSpPr>
          <p:spPr>
            <a:xfrm>
              <a:off x="5271918" y="3982119"/>
              <a:ext cx="201168" cy="20116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D6BD1B9-B29C-1848-B97B-90B1A07D24E0}"/>
              </a:ext>
            </a:extLst>
          </p:cNvPr>
          <p:cNvGrpSpPr/>
          <p:nvPr/>
        </p:nvGrpSpPr>
        <p:grpSpPr>
          <a:xfrm>
            <a:off x="5245023" y="4340708"/>
            <a:ext cx="1278685" cy="334589"/>
            <a:chOff x="5245023" y="4340708"/>
            <a:chExt cx="1278685" cy="334589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2F0C8EB-543C-F142-8312-828DB36DAAB6}"/>
                </a:ext>
              </a:extLst>
            </p:cNvPr>
            <p:cNvSpPr/>
            <p:nvPr/>
          </p:nvSpPr>
          <p:spPr>
            <a:xfrm>
              <a:off x="5245023" y="4340708"/>
              <a:ext cx="201168" cy="201168"/>
            </a:xfrm>
            <a:prstGeom prst="ellipse">
              <a:avLst/>
            </a:prstGeom>
            <a:solidFill>
              <a:srgbClr val="0099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B70C120-1388-BA4A-8E31-D0FBEBF15F04}"/>
                </a:ext>
              </a:extLst>
            </p:cNvPr>
            <p:cNvSpPr txBox="1"/>
            <p:nvPr/>
          </p:nvSpPr>
          <p:spPr>
            <a:xfrm>
              <a:off x="5435012" y="4367520"/>
              <a:ext cx="10886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99FF"/>
                  </a:solidFill>
                  <a:latin typeface="Gill Sans" charset="0"/>
                  <a:ea typeface="Gill Sans" charset="0"/>
                  <a:cs typeface="Gill Sans" charset="0"/>
                </a:rPr>
                <a:t>I/O re-route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DED82921-ABE7-6C41-8DC8-FD9610733AB5}"/>
              </a:ext>
            </a:extLst>
          </p:cNvPr>
          <p:cNvSpPr txBox="1"/>
          <p:nvPr/>
        </p:nvSpPr>
        <p:spPr>
          <a:xfrm>
            <a:off x="8157201" y="3689243"/>
            <a:ext cx="1057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  Fast &amp; </a:t>
            </a:r>
          </a:p>
          <a:p>
            <a:r>
              <a:rPr lang="en-US" sz="14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No-Wait!</a:t>
            </a:r>
          </a:p>
        </p:txBody>
      </p:sp>
      <p:pic>
        <p:nvPicPr>
          <p:cNvPr id="129" name="Picture 128" descr="blue-smiley-face-hi.png">
            <a:extLst>
              <a:ext uri="{FF2B5EF4-FFF2-40B4-BE49-F238E27FC236}">
                <a16:creationId xmlns:a16="http://schemas.microsoft.com/office/drawing/2014/main" id="{E8A3EA1B-9D52-E848-A895-6D42FFA2CE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95" y="4217764"/>
            <a:ext cx="418352" cy="4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 animBg="1"/>
      <p:bldP spid="83" grpId="0" animBg="1"/>
      <p:bldP spid="88" grpId="0"/>
      <p:bldP spid="1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202D64-18E6-794A-A772-C38376FD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34F93-37D8-4448-A6EF-C16DD9F20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2020B-03F4-2747-A065-7020E40DE5B2}"/>
              </a:ext>
            </a:extLst>
          </p:cNvPr>
          <p:cNvSpPr txBox="1"/>
          <p:nvPr/>
        </p:nvSpPr>
        <p:spPr>
          <a:xfrm>
            <a:off x="462360" y="674225"/>
            <a:ext cx="813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Contribution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43D5CC-7E1E-9246-B0BD-380EE8D91526}"/>
              </a:ext>
            </a:extLst>
          </p:cNvPr>
          <p:cNvGrpSpPr/>
          <p:nvPr/>
        </p:nvGrpSpPr>
        <p:grpSpPr>
          <a:xfrm>
            <a:off x="535719" y="1618357"/>
            <a:ext cx="4036281" cy="800220"/>
            <a:chOff x="535719" y="1553045"/>
            <a:chExt cx="4036281" cy="80022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41B7132-B566-FD43-81BD-B8D5CDF97041}"/>
                </a:ext>
              </a:extLst>
            </p:cNvPr>
            <p:cNvCxnSpPr/>
            <p:nvPr/>
          </p:nvCxnSpPr>
          <p:spPr>
            <a:xfrm flipV="1">
              <a:off x="535719" y="1939792"/>
              <a:ext cx="4036281" cy="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53357D-AA45-2645-A439-767CEB551E2C}"/>
                </a:ext>
              </a:extLst>
            </p:cNvPr>
            <p:cNvSpPr txBox="1"/>
            <p:nvPr/>
          </p:nvSpPr>
          <p:spPr>
            <a:xfrm>
              <a:off x="3785805" y="1553045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App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7FD7C2-FBCC-144A-9BC6-9D473F2614BD}"/>
                </a:ext>
              </a:extLst>
            </p:cNvPr>
            <p:cNvSpPr txBox="1"/>
            <p:nvPr/>
          </p:nvSpPr>
          <p:spPr>
            <a:xfrm>
              <a:off x="3807577" y="1953155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OS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F87610-A9EA-6946-95B8-74986001F94E}"/>
              </a:ext>
            </a:extLst>
          </p:cNvPr>
          <p:cNvGrpSpPr/>
          <p:nvPr/>
        </p:nvGrpSpPr>
        <p:grpSpPr>
          <a:xfrm>
            <a:off x="474381" y="2207800"/>
            <a:ext cx="2538678" cy="1323439"/>
            <a:chOff x="474381" y="2066286"/>
            <a:chExt cx="2538678" cy="13234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5F82CA-D83A-2B44-A453-D9A0C956F062}"/>
                </a:ext>
              </a:extLst>
            </p:cNvPr>
            <p:cNvSpPr txBox="1"/>
            <p:nvPr/>
          </p:nvSpPr>
          <p:spPr>
            <a:xfrm>
              <a:off x="474381" y="2066286"/>
              <a:ext cx="153138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LinnOS</a:t>
              </a:r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 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Per-I/O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Speed 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Prediction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ADCFC-3E92-7C4D-92FD-DEAA5516B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621" y="2191144"/>
              <a:ext cx="1120438" cy="100169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5787F1-9ADC-7A43-A693-12353DAD7801}"/>
              </a:ext>
            </a:extLst>
          </p:cNvPr>
          <p:cNvGrpSpPr/>
          <p:nvPr/>
        </p:nvGrpSpPr>
        <p:grpSpPr>
          <a:xfrm>
            <a:off x="535719" y="3605305"/>
            <a:ext cx="4036281" cy="400110"/>
            <a:chOff x="535719" y="3812135"/>
            <a:chExt cx="4036281" cy="40011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6525002-8D03-544B-A309-258D97296EDF}"/>
                </a:ext>
              </a:extLst>
            </p:cNvPr>
            <p:cNvCxnSpPr/>
            <p:nvPr/>
          </p:nvCxnSpPr>
          <p:spPr>
            <a:xfrm flipV="1">
              <a:off x="535719" y="3812135"/>
              <a:ext cx="4036281" cy="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AAAD4F-3C8F-7640-8FA8-0D927E6AE0E8}"/>
                </a:ext>
              </a:extLst>
            </p:cNvPr>
            <p:cNvSpPr txBox="1"/>
            <p:nvPr/>
          </p:nvSpPr>
          <p:spPr>
            <a:xfrm>
              <a:off x="3333865" y="3812135"/>
              <a:ext cx="12223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Hardware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08A20F-803C-5448-B55E-72B578D6CA1B}"/>
              </a:ext>
            </a:extLst>
          </p:cNvPr>
          <p:cNvGrpSpPr/>
          <p:nvPr/>
        </p:nvGrpSpPr>
        <p:grpSpPr>
          <a:xfrm>
            <a:off x="541680" y="3724588"/>
            <a:ext cx="2648982" cy="1198875"/>
            <a:chOff x="541680" y="3724588"/>
            <a:chExt cx="2648982" cy="11988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3BB9AE8-E967-8244-842B-599D950A4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376" y="4500716"/>
              <a:ext cx="422747" cy="422747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296BBA0-8504-574D-8930-447D4E64A93C}"/>
                </a:ext>
              </a:extLst>
            </p:cNvPr>
            <p:cNvGrpSpPr/>
            <p:nvPr/>
          </p:nvGrpSpPr>
          <p:grpSpPr>
            <a:xfrm>
              <a:off x="541680" y="3724588"/>
              <a:ext cx="2648982" cy="1144797"/>
              <a:chOff x="541680" y="3724588"/>
              <a:chExt cx="2648982" cy="114479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ED3CE0D-973A-2049-8EA0-3C6E09D82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528" y="4057503"/>
                <a:ext cx="455435" cy="45543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52FDC4F-4A8D-3141-AE5B-65229F8AB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16347" y="4000782"/>
                <a:ext cx="574315" cy="57431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6ECA3AB-D1C9-F047-A9A2-FF89CBD4B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5035" y="4512460"/>
                <a:ext cx="532728" cy="35515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EEC9EF5-8E1A-604F-9FE2-8F50AD5C1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2161" y="4146130"/>
                <a:ext cx="537215" cy="38500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19465CB-33B7-8B45-A35E-6995470CD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9329" y="4146130"/>
                <a:ext cx="504141" cy="27818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ED5C841-E607-794B-A5A8-119958CD3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21888" y="3736637"/>
                <a:ext cx="527821" cy="351881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9D0AFAF-FF32-0F4F-9A0C-2F31FF2AA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1680" y="3727217"/>
                <a:ext cx="504141" cy="36130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FAF8270-930F-AD46-9861-07DA4393E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8698" y="3724588"/>
                <a:ext cx="504142" cy="37810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80F9859-E508-C745-B428-610C9AD5B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68769" y="3797943"/>
                <a:ext cx="497032" cy="245316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4A2E1D-E6CB-BD46-B60F-402DB9E0C691}"/>
                  </a:ext>
                </a:extLst>
              </p:cNvPr>
              <p:cNvSpPr txBox="1"/>
              <p:nvPr/>
            </p:nvSpPr>
            <p:spPr>
              <a:xfrm>
                <a:off x="1951482" y="4469275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Gill Sans" charset="0"/>
                    <a:ea typeface="Gill Sans" charset="0"/>
                    <a:cs typeface="Gill Sans" charset="0"/>
                  </a:rPr>
                  <a:t>…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A4D9A1-DF64-B345-9740-E4AA556F2014}"/>
              </a:ext>
            </a:extLst>
          </p:cNvPr>
          <p:cNvSpPr txBox="1"/>
          <p:nvPr/>
        </p:nvSpPr>
        <p:spPr>
          <a:xfrm>
            <a:off x="3058129" y="2384173"/>
            <a:ext cx="26775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No extra input required</a:t>
            </a:r>
            <a:endParaRPr lang="en-US" sz="2000" b="1" dirty="0">
              <a:solidFill>
                <a:srgbClr val="0099FF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20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87-97% accuracy</a:t>
            </a:r>
          </a:p>
          <a:p>
            <a:r>
              <a:rPr lang="en-US" sz="20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4-6</a:t>
            </a:r>
            <a:r>
              <a:rPr lang="el-GR" sz="20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b="1" dirty="0">
                <a:solidFill>
                  <a:srgbClr val="0099F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US" sz="2000" b="1" dirty="0">
                <a:solidFill>
                  <a:srgbClr val="0099FF"/>
                </a:solidFill>
                <a:latin typeface="Gill Sans" charset="0"/>
                <a:ea typeface="Gill Sans" charset="0"/>
                <a:cs typeface="Gill Sans" charset="0"/>
              </a:rPr>
              <a:t> overhead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AA3D3C-9284-1348-8C0B-FFF03472043D}"/>
              </a:ext>
            </a:extLst>
          </p:cNvPr>
          <p:cNvGrpSpPr/>
          <p:nvPr/>
        </p:nvGrpSpPr>
        <p:grpSpPr>
          <a:xfrm>
            <a:off x="749542" y="1236411"/>
            <a:ext cx="683905" cy="782056"/>
            <a:chOff x="749542" y="1236411"/>
            <a:chExt cx="683905" cy="78205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715D8E2-C12A-744C-8153-DFF9F144D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7245" y="1236411"/>
              <a:ext cx="592045" cy="59204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1DFB9D6-151B-BA42-A59F-270DACF1A097}"/>
                </a:ext>
              </a:extLst>
            </p:cNvPr>
            <p:cNvSpPr txBox="1"/>
            <p:nvPr/>
          </p:nvSpPr>
          <p:spPr>
            <a:xfrm>
              <a:off x="749542" y="1679913"/>
              <a:ext cx="6839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Azure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F7136B-1DE2-384A-9E8B-1E1618C12FB2}"/>
              </a:ext>
            </a:extLst>
          </p:cNvPr>
          <p:cNvGrpSpPr/>
          <p:nvPr/>
        </p:nvGrpSpPr>
        <p:grpSpPr>
          <a:xfrm>
            <a:off x="1675500" y="1290109"/>
            <a:ext cx="535724" cy="738133"/>
            <a:chOff x="1675500" y="1290109"/>
            <a:chExt cx="535724" cy="73813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2CF4CE1-8401-024E-BCCB-B3197F387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96010" y="1290109"/>
              <a:ext cx="480310" cy="48031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523CEBB-FCF7-0240-A0FE-BBF5F189F13E}"/>
                </a:ext>
              </a:extLst>
            </p:cNvPr>
            <p:cNvSpPr txBox="1"/>
            <p:nvPr/>
          </p:nvSpPr>
          <p:spPr>
            <a:xfrm>
              <a:off x="1675500" y="1689688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Bing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6829E1-1734-664A-BC02-08FD4420F217}"/>
              </a:ext>
            </a:extLst>
          </p:cNvPr>
          <p:cNvGrpSpPr/>
          <p:nvPr/>
        </p:nvGrpSpPr>
        <p:grpSpPr>
          <a:xfrm>
            <a:off x="2246127" y="1210464"/>
            <a:ext cx="1140577" cy="825820"/>
            <a:chOff x="2246127" y="1210464"/>
            <a:chExt cx="1140577" cy="8258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627A7AA-F76B-7846-B845-C0CB6C232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46127" y="1210464"/>
              <a:ext cx="1140577" cy="59690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A81432-EE70-E44C-B65E-42ACD39A2E7A}"/>
                </a:ext>
              </a:extLst>
            </p:cNvPr>
            <p:cNvSpPr txBox="1"/>
            <p:nvPr/>
          </p:nvSpPr>
          <p:spPr>
            <a:xfrm>
              <a:off x="2379436" y="1697730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</a:schemeClr>
                  </a:solidFill>
                  <a:latin typeface="Gill Sans" charset="0"/>
                  <a:ea typeface="Gill Sans" charset="0"/>
                  <a:cs typeface="Gill Sans" charset="0"/>
                </a:rPr>
                <a:t>Cosmos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489BE0A-C9C6-FA4D-A7EE-81855D5B9620}"/>
              </a:ext>
            </a:extLst>
          </p:cNvPr>
          <p:cNvSpPr txBox="1"/>
          <p:nvPr/>
        </p:nvSpPr>
        <p:spPr>
          <a:xfrm>
            <a:off x="3299026" y="135493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A61E84-2DAF-5346-8E74-F699BE18C26C}"/>
              </a:ext>
            </a:extLst>
          </p:cNvPr>
          <p:cNvSpPr txBox="1"/>
          <p:nvPr/>
        </p:nvSpPr>
        <p:spPr>
          <a:xfrm>
            <a:off x="5912584" y="1679913"/>
            <a:ext cx="2974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vs. </a:t>
            </a:r>
            <a:r>
              <a:rPr lang="en-US" sz="20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state of the art</a:t>
            </a:r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:    hedged requests, 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black-box heuristics, etc.</a:t>
            </a:r>
          </a:p>
        </p:txBody>
      </p:sp>
      <p:sp>
        <p:nvSpPr>
          <p:cNvPr id="46" name="Rounded Rectangular Callout 45">
            <a:extLst>
              <a:ext uri="{FF2B5EF4-FFF2-40B4-BE49-F238E27FC236}">
                <a16:creationId xmlns:a16="http://schemas.microsoft.com/office/drawing/2014/main" id="{0313D8AD-B0FC-A94B-9B96-BB54D3132A66}"/>
              </a:ext>
            </a:extLst>
          </p:cNvPr>
          <p:cNvSpPr/>
          <p:nvPr/>
        </p:nvSpPr>
        <p:spPr>
          <a:xfrm>
            <a:off x="5634211" y="3037862"/>
            <a:ext cx="3155256" cy="1631468"/>
          </a:xfrm>
          <a:prstGeom prst="wedgeRoundRectCallout">
            <a:avLst>
              <a:gd name="adj1" fmla="val 7565"/>
              <a:gd name="adj2" fmla="val -72186"/>
              <a:gd name="adj3" fmla="val 16667"/>
            </a:avLst>
          </a:prstGeom>
          <a:solidFill>
            <a:srgbClr val="0099FF"/>
          </a:solidFill>
          <a:ln w="38100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LinnOS</a:t>
            </a:r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: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Latency stability at even p99.99!</a:t>
            </a:r>
          </a:p>
          <a:p>
            <a:pPr algn="ctr"/>
            <a:endParaRPr lang="en-US" b="1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Average latency improved by up to 80%!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96C47A-4AD0-4247-A1C8-34FF83AEB97E}"/>
              </a:ext>
            </a:extLst>
          </p:cNvPr>
          <p:cNvSpPr txBox="1"/>
          <p:nvPr/>
        </p:nvSpPr>
        <p:spPr>
          <a:xfrm>
            <a:off x="1612327" y="2130521"/>
            <a:ext cx="1710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Light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15657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/>
      <p:bldP spid="45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59460-5612-EF47-936C-8600E370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60E3-855B-A147-8FD4-49284F06B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675"/>
              <a:t>LinnOS @ OSDI ’20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60F3F-1D34-6A46-99D1-0C762A171715}"/>
              </a:ext>
            </a:extLst>
          </p:cNvPr>
          <p:cNvSpPr txBox="1"/>
          <p:nvPr/>
        </p:nvSpPr>
        <p:spPr>
          <a:xfrm>
            <a:off x="462360" y="674225"/>
            <a:ext cx="813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90E3D7-33AA-C846-B17F-92B85B2DFA42}"/>
              </a:ext>
            </a:extLst>
          </p:cNvPr>
          <p:cNvSpPr txBox="1"/>
          <p:nvPr/>
        </p:nvSpPr>
        <p:spPr>
          <a:xfrm>
            <a:off x="597408" y="1541469"/>
            <a:ext cx="403828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Introduction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Challenges &amp; Solutions</a:t>
            </a:r>
          </a:p>
          <a:p>
            <a:endParaRPr lang="en-US" sz="24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Evaluations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44056856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60155</TotalTime>
  <Words>1838</Words>
  <Application>Microsoft Macintosh PowerPoint</Application>
  <PresentationFormat>On-screen Show (16:9)</PresentationFormat>
  <Paragraphs>607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Narrow</vt:lpstr>
      <vt:lpstr>Calibri</vt:lpstr>
      <vt:lpstr>Gill Sans</vt:lpstr>
      <vt:lpstr>Lucida Grande</vt:lpstr>
      <vt:lpstr>Wingdings</vt:lpstr>
      <vt:lpstr>Horizon</vt:lpstr>
      <vt:lpstr>LinnOS  Predictability on Unpredictable Flash Storage with a Light Neural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UC Berkeley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 G</dc:creator>
  <cp:keywords/>
  <dc:description/>
  <cp:lastModifiedBy>Mingzhe Hao</cp:lastModifiedBy>
  <cp:revision>4273</cp:revision>
  <cp:lastPrinted>2020-01-29T17:37:07Z</cp:lastPrinted>
  <dcterms:created xsi:type="dcterms:W3CDTF">2010-10-14T08:11:44Z</dcterms:created>
  <dcterms:modified xsi:type="dcterms:W3CDTF">2020-11-10T19:59:31Z</dcterms:modified>
  <cp:category/>
</cp:coreProperties>
</file>