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2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8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28" r:id="rId1"/>
  </p:sldMasterIdLst>
  <p:notesMasterIdLst>
    <p:notesMasterId r:id="rId40"/>
  </p:notesMasterIdLst>
  <p:handoutMasterIdLst>
    <p:handoutMasterId r:id="rId41"/>
  </p:handoutMasterIdLst>
  <p:sldIdLst>
    <p:sldId id="295" r:id="rId2"/>
    <p:sldId id="299" r:id="rId3"/>
    <p:sldId id="301" r:id="rId4"/>
    <p:sldId id="298" r:id="rId5"/>
    <p:sldId id="302" r:id="rId6"/>
    <p:sldId id="332" r:id="rId7"/>
    <p:sldId id="409" r:id="rId8"/>
    <p:sldId id="336" r:id="rId9"/>
    <p:sldId id="433" r:id="rId10"/>
    <p:sldId id="378" r:id="rId11"/>
    <p:sldId id="379" r:id="rId12"/>
    <p:sldId id="422" r:id="rId13"/>
    <p:sldId id="427" r:id="rId14"/>
    <p:sldId id="408" r:id="rId15"/>
    <p:sldId id="344" r:id="rId16"/>
    <p:sldId id="410" r:id="rId17"/>
    <p:sldId id="413" r:id="rId18"/>
    <p:sldId id="345" r:id="rId19"/>
    <p:sldId id="428" r:id="rId20"/>
    <p:sldId id="423" r:id="rId21"/>
    <p:sldId id="403" r:id="rId22"/>
    <p:sldId id="404" r:id="rId23"/>
    <p:sldId id="418" r:id="rId24"/>
    <p:sldId id="406" r:id="rId25"/>
    <p:sldId id="397" r:id="rId26"/>
    <p:sldId id="426" r:id="rId27"/>
    <p:sldId id="424" r:id="rId28"/>
    <p:sldId id="373" r:id="rId29"/>
    <p:sldId id="420" r:id="rId30"/>
    <p:sldId id="375" r:id="rId31"/>
    <p:sldId id="429" r:id="rId32"/>
    <p:sldId id="435" r:id="rId33"/>
    <p:sldId id="411" r:id="rId34"/>
    <p:sldId id="432" r:id="rId35"/>
    <p:sldId id="367" r:id="rId36"/>
    <p:sldId id="368" r:id="rId37"/>
    <p:sldId id="434" r:id="rId38"/>
    <p:sldId id="369" r:id="rId39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7B1A7662-A193-42DE-A1E5-0DBCF1EA2974}">
          <p14:sldIdLst>
            <p14:sldId id="295"/>
          </p14:sldIdLst>
        </p14:section>
        <p14:section name="introduction" id="{46EB7554-4547-4977-8A9C-FCD02EB546C0}">
          <p14:sldIdLst>
            <p14:sldId id="299"/>
            <p14:sldId id="301"/>
            <p14:sldId id="298"/>
            <p14:sldId id="302"/>
            <p14:sldId id="332"/>
            <p14:sldId id="409"/>
            <p14:sldId id="336"/>
            <p14:sldId id="433"/>
            <p14:sldId id="378"/>
            <p14:sldId id="379"/>
            <p14:sldId id="422"/>
          </p14:sldIdLst>
        </p14:section>
        <p14:section name="outline-1" id="{CED426C3-885E-4601-A8F2-6DD5CF98E9DB}">
          <p14:sldIdLst>
            <p14:sldId id="427"/>
          </p14:sldIdLst>
        </p14:section>
        <p14:section name="sfind" id="{3ACCA5B4-49EC-4C90-88A5-D7A32AD01CF6}">
          <p14:sldIdLst>
            <p14:sldId id="408"/>
            <p14:sldId id="344"/>
            <p14:sldId id="410"/>
            <p14:sldId id="413"/>
            <p14:sldId id="345"/>
          </p14:sldIdLst>
        </p14:section>
        <p14:section name="outline-2" id="{0BF0C347-E998-4C20-B4BF-22C35D297456}">
          <p14:sldIdLst>
            <p14:sldId id="428"/>
          </p14:sldIdLst>
        </p14:section>
        <p14:section name="stest" id="{657CF0D8-B4D4-45A9-9488-E96A58F9A3D1}">
          <p14:sldIdLst>
            <p14:sldId id="423"/>
            <p14:sldId id="403"/>
            <p14:sldId id="404"/>
            <p14:sldId id="418"/>
            <p14:sldId id="406"/>
            <p14:sldId id="397"/>
            <p14:sldId id="426"/>
            <p14:sldId id="424"/>
            <p14:sldId id="373"/>
            <p14:sldId id="420"/>
            <p14:sldId id="375"/>
          </p14:sldIdLst>
        </p14:section>
        <p14:section name="outline-3" id="{EAD45208-178F-4053-98B8-C76BD66C92F8}">
          <p14:sldIdLst>
            <p14:sldId id="429"/>
          </p14:sldIdLst>
        </p14:section>
        <p14:section name="conclusions" id="{A036B69D-CAC5-4724-994F-445F90F025F9}">
          <p14:sldIdLst>
            <p14:sldId id="435"/>
            <p14:sldId id="411"/>
            <p14:sldId id="432"/>
            <p14:sldId id="367"/>
            <p14:sldId id="368"/>
            <p14:sldId id="434"/>
          </p14:sldIdLst>
        </p14:section>
        <p14:section name="the end" id="{55F9E641-3277-43D5-9FB8-C94681670F30}">
          <p14:sldIdLst>
            <p14:sldId id="3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CC00"/>
    <a:srgbClr val="E6E6E6"/>
    <a:srgbClr val="0000FF"/>
    <a:srgbClr val="600A18"/>
    <a:srgbClr val="1763A1"/>
    <a:srgbClr val="66CCFF"/>
    <a:srgbClr val="FF00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0" autoAdjust="0"/>
    <p:restoredTop sz="78394" autoAdjust="0"/>
  </p:normalViewPr>
  <p:slideViewPr>
    <p:cSldViewPr snapToGrid="0" snapToObjects="1">
      <p:cViewPr varScale="1">
        <p:scale>
          <a:sx n="115" d="100"/>
          <a:sy n="115" d="100"/>
        </p:scale>
        <p:origin x="165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522"/>
    </p:cViewPr>
  </p:sorterViewPr>
  <p:notesViewPr>
    <p:cSldViewPr snapToGrid="0" snapToObjects="1">
      <p:cViewPr varScale="1">
        <p:scale>
          <a:sx n="110" d="100"/>
          <a:sy n="110" d="100"/>
        </p:scale>
        <p:origin x="434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D056C4-132D-C044-83DA-36C771DBAF7F}" type="datetimeFigureOut">
              <a:rPr lang="en-US" smtClean="0"/>
              <a:t>4/10/19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E73C46-BCD4-C841-8A7D-7E7696BA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979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1C84F0-E1B3-A84D-B080-A5EC3A2F89D8}" type="datetimeFigureOut">
              <a:rPr lang="en-US" smtClean="0"/>
              <a:t>4/10/19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885528-96B8-1144-A84C-245ACA11C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0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8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85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61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7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8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6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8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29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59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9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6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50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87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56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1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39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63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52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81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25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77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31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33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76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23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01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8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614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518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96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8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8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3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4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8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85528-96B8-1144-A84C-245ACA11C1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4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55205"/>
            <a:ext cx="12192000" cy="3025415"/>
          </a:xfrm>
          <a:prstGeom prst="rect">
            <a:avLst/>
          </a:prstGeom>
          <a:solidFill>
            <a:srgbClr val="600A1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3413"/>
            <a:ext cx="10363200" cy="1470025"/>
          </a:xfrm>
        </p:spPr>
        <p:txBody>
          <a:bodyPr/>
          <a:lstStyle>
            <a:lvl1pPr algn="ctr">
              <a:defRPr sz="480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22991"/>
            <a:ext cx="12192000" cy="478195"/>
          </a:xfrm>
          <a:prstGeom prst="rect">
            <a:avLst/>
          </a:prstGeom>
          <a:solidFill>
            <a:schemeClr val="tx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5833" cy="1143000"/>
          </a:xfrm>
        </p:spPr>
        <p:txBody>
          <a:bodyPr/>
          <a:lstStyle>
            <a:lvl1pPr>
              <a:defRPr>
                <a:ln w="12700" cmpd="sng">
                  <a:solidFill>
                    <a:schemeClr val="bg1"/>
                  </a:solidFill>
                  <a:prstDash val="solid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70408" y="1600200"/>
            <a:ext cx="11495833" cy="51164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D6C0B-79AD-4E22-A02A-90126281E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33" y="0"/>
            <a:ext cx="1910092" cy="313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4890" y="1600200"/>
            <a:ext cx="5566311" cy="5056897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5558043" cy="5056896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90" y="274638"/>
            <a:ext cx="1173395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64" y="274638"/>
            <a:ext cx="1136354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/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6B08E-3B80-4F3D-B7AC-23FF421A3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33" y="0"/>
            <a:ext cx="1910092" cy="313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709" y="0"/>
            <a:ext cx="12192708" cy="333048"/>
          </a:xfrm>
          <a:prstGeom prst="rect">
            <a:avLst/>
          </a:prstGeom>
          <a:solidFill>
            <a:srgbClr val="600A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6551" y="525821"/>
            <a:ext cx="11416461" cy="8918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551" y="1600199"/>
            <a:ext cx="11416461" cy="51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2819" y="47772"/>
            <a:ext cx="2182547" cy="266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5/26/15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1823" y="47770"/>
            <a:ext cx="4346436" cy="266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cap="none" spc="6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SystemName @ ConfName ’14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95365" y="-9921"/>
            <a:ext cx="1070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tx1">
                    <a:lumMod val="8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chicago-maroon.png"/>
          <p:cNvPicPr>
            <a:picLocks noChangeAspect="1"/>
          </p:cNvPicPr>
          <p:nvPr userDrawn="1"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" y="15507"/>
            <a:ext cx="1793089" cy="29835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500" b="1" kern="1200" cap="none" spc="50" baseline="0">
          <a:ln w="12700" cmpd="sng">
            <a:solidFill>
              <a:schemeClr val="bg1"/>
            </a:solidFill>
            <a:prstDash val="solid"/>
          </a:ln>
          <a:solidFill>
            <a:srgbClr val="600A18"/>
          </a:solidFill>
          <a:effectLst/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rgbClr val="800000"/>
        </a:buClr>
        <a:buSzPct val="75000"/>
        <a:buFont typeface="Wingdings" charset="2"/>
        <a:buChar char="q"/>
        <a:defRPr sz="3200" kern="1200" spc="30" baseline="0">
          <a:solidFill>
            <a:srgbClr val="000000"/>
          </a:solidFill>
          <a:latin typeface="Gill Sans"/>
          <a:ea typeface="+mn-ea"/>
          <a:cs typeface="Gill San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Wingdings" charset="2"/>
        <a:buChar char="§"/>
        <a:defRPr sz="2600" kern="1200" spc="30" baseline="0">
          <a:solidFill>
            <a:srgbClr val="000000"/>
          </a:solidFill>
          <a:latin typeface="Gill Sans"/>
          <a:ea typeface="+mn-ea"/>
          <a:cs typeface="Gill San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SzPct val="75000"/>
        <a:buFont typeface="Lucida Grande"/>
        <a:buChar char="-"/>
        <a:defRPr sz="2200" kern="1200" spc="30" baseline="0">
          <a:solidFill>
            <a:srgbClr val="000000"/>
          </a:solidFill>
          <a:latin typeface="Gill Sans"/>
          <a:ea typeface="+mn-ea"/>
          <a:cs typeface="Gill San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800000"/>
        </a:buClr>
        <a:buFont typeface="Arial" pitchFamily="34" charset="0"/>
        <a:buChar char="•"/>
        <a:defRPr sz="1700" kern="1200" spc="30" baseline="0">
          <a:solidFill>
            <a:srgbClr val="000000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7.emf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8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23.png"/><Relationship Id="rId4" Type="http://schemas.openxmlformats.org/officeDocument/2006/relationships/image" Target="../media/image62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3" Type="http://schemas.openxmlformats.org/officeDocument/2006/relationships/image" Target="../media/image5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image" Target="../media/image6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9505" y="3707423"/>
            <a:ext cx="11753461" cy="1216986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b="1" dirty="0">
                <a:solidFill>
                  <a:srgbClr val="800000"/>
                </a:solidFill>
              </a:rPr>
              <a:t>Cesar A. Stuardo</a:t>
            </a:r>
            <a:r>
              <a:rPr lang="en-US" dirty="0"/>
              <a:t>, </a:t>
            </a:r>
            <a:r>
              <a:rPr lang="en-US" sz="2800" dirty="0"/>
              <a:t>Tanakorn Leesatapornwongsa , Riza O. Suminto, Huan Ke, Jeffrey F. Lukman, Wei-Chiu Chuang , Shan Lu and Haryadi S. Gunawi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4563" y="1401369"/>
            <a:ext cx="11383347" cy="1470025"/>
          </a:xfrm>
        </p:spPr>
        <p:txBody>
          <a:bodyPr/>
          <a:lstStyle/>
          <a:p>
            <a:r>
              <a:rPr lang="en-US" sz="5400" dirty="0"/>
              <a:t>ScaleCheck</a:t>
            </a:r>
            <a:br>
              <a:rPr lang="en-US" dirty="0"/>
            </a:br>
            <a:r>
              <a:rPr lang="en-US" sz="4000" b="0" dirty="0"/>
              <a:t>A Single-Machine Approach for Discovering Scalability Bugs in Large Distributed Systems</a:t>
            </a:r>
          </a:p>
        </p:txBody>
      </p:sp>
      <p:pic>
        <p:nvPicPr>
          <p:cNvPr id="7" name="Picture 6" descr="text-whi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47" y="5153346"/>
            <a:ext cx="4783106" cy="1688155"/>
          </a:xfrm>
          <a:prstGeom prst="rect">
            <a:avLst/>
          </a:prstGeom>
        </p:spPr>
      </p:pic>
      <p:pic>
        <p:nvPicPr>
          <p:cNvPr id="1026" name="Picture 2" descr="Resultado de imagen para cloudera">
            <a:extLst>
              <a:ext uri="{FF2B5EF4-FFF2-40B4-BE49-F238E27FC236}">
                <a16:creationId xmlns:a16="http://schemas.microsoft.com/office/drawing/2014/main" id="{22AA6FAF-F3EE-4011-B480-A70D887B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00" y="5398262"/>
            <a:ext cx="1216986" cy="12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samsung research america">
            <a:extLst>
              <a:ext uri="{FF2B5EF4-FFF2-40B4-BE49-F238E27FC236}">
                <a16:creationId xmlns:a16="http://schemas.microsoft.com/office/drawing/2014/main" id="{E0CB265A-0532-4B3D-ACC9-2AFB38E9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85" y="5014416"/>
            <a:ext cx="1741075" cy="17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1EC677-C395-4FD7-A14B-49D1140BCFCC}"/>
              </a:ext>
            </a:extLst>
          </p:cNvPr>
          <p:cNvSpPr txBox="1"/>
          <p:nvPr/>
        </p:nvSpPr>
        <p:spPr>
          <a:xfrm>
            <a:off x="8663744" y="3720155"/>
            <a:ext cx="29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</a:rPr>
              <a:t>*</a:t>
            </a:r>
            <a:endParaRPr lang="en-US" sz="2000" b="1" dirty="0">
              <a:solidFill>
                <a:srgbClr val="C00000"/>
              </a:solidFill>
              <a:latin typeface="Gill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029B3-E4A1-4BA2-B60A-EB9EEB937017}"/>
              </a:ext>
            </a:extLst>
          </p:cNvPr>
          <p:cNvSpPr txBox="1"/>
          <p:nvPr/>
        </p:nvSpPr>
        <p:spPr>
          <a:xfrm>
            <a:off x="9607141" y="5256576"/>
            <a:ext cx="29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</a:rPr>
              <a:t>*</a:t>
            </a:r>
            <a:endParaRPr lang="en-US" sz="2000" b="1" dirty="0">
              <a:solidFill>
                <a:srgbClr val="C00000"/>
              </a:solidFill>
              <a:latin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0444D0-5E59-4AC1-93D7-B5C5197B1A4C}"/>
              </a:ext>
            </a:extLst>
          </p:cNvPr>
          <p:cNvSpPr txBox="1"/>
          <p:nvPr/>
        </p:nvSpPr>
        <p:spPr>
          <a:xfrm>
            <a:off x="6809056" y="4120265"/>
            <a:ext cx="29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"/>
              </a:rPr>
              <a:t>+</a:t>
            </a:r>
            <a:endParaRPr lang="en-US" sz="2000" b="1" dirty="0">
              <a:solidFill>
                <a:srgbClr val="C00000"/>
              </a:solidFill>
              <a:latin typeface="Gill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E15F6-76ED-4B50-9462-718D370180BA}"/>
              </a:ext>
            </a:extLst>
          </p:cNvPr>
          <p:cNvSpPr txBox="1"/>
          <p:nvPr/>
        </p:nvSpPr>
        <p:spPr>
          <a:xfrm>
            <a:off x="7744609" y="5256576"/>
            <a:ext cx="298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"/>
              </a:rPr>
              <a:t>+</a:t>
            </a:r>
            <a:endParaRPr lang="en-US" sz="2000" b="1" dirty="0">
              <a:solidFill>
                <a:srgbClr val="C00000"/>
              </a:solidFill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990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"/>
    </mc:Choice>
    <mc:Fallback xmlns="">
      <p:transition spd="slow" advTm="7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Imagen relacionada">
            <a:extLst>
              <a:ext uri="{FF2B5EF4-FFF2-40B4-BE49-F238E27FC236}">
                <a16:creationId xmlns:a16="http://schemas.microsoft.com/office/drawing/2014/main" id="{3F76136A-1A17-4272-B589-AABC3CA0B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24" y="1923088"/>
            <a:ext cx="3605476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CF38C0FE-4B51-47F8-9AFB-2C3BC10E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pic>
        <p:nvPicPr>
          <p:cNvPr id="32" name="Picture 4" descr="Resultado de imagen para lupa png">
            <a:extLst>
              <a:ext uri="{FF2B5EF4-FFF2-40B4-BE49-F238E27FC236}">
                <a16:creationId xmlns:a16="http://schemas.microsoft.com/office/drawing/2014/main" id="{D049CDF9-58E5-4E87-AF53-583B02AFD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42" y="2400290"/>
            <a:ext cx="1016807" cy="10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15D986-9D0B-4FAB-9C64-B5B5F3835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949" y="2224073"/>
            <a:ext cx="2207585" cy="1291728"/>
          </a:xfrm>
          <a:prstGeom prst="rect">
            <a:avLst/>
          </a:prstGeom>
        </p:spPr>
      </p:pic>
      <p:pic>
        <p:nvPicPr>
          <p:cNvPr id="39" name="Picture 16" descr="Resultado de imagen para software bug">
            <a:extLst>
              <a:ext uri="{FF2B5EF4-FFF2-40B4-BE49-F238E27FC236}">
                <a16:creationId xmlns:a16="http://schemas.microsoft.com/office/drawing/2014/main" id="{09023114-608F-4539-AFED-413ED33F2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8551016" y="2518688"/>
            <a:ext cx="519798" cy="47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3791D87-9917-4383-8BB1-F77FD6762972}"/>
              </a:ext>
            </a:extLst>
          </p:cNvPr>
          <p:cNvSpPr txBox="1"/>
          <p:nvPr/>
        </p:nvSpPr>
        <p:spPr>
          <a:xfrm>
            <a:off x="7767960" y="1538848"/>
            <a:ext cx="30272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Gill Sans"/>
              </a:rPr>
              <a:t>SFind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Gill San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3C9994-4F63-4230-B7A3-5901FE82247D}"/>
              </a:ext>
            </a:extLst>
          </p:cNvPr>
          <p:cNvCxnSpPr>
            <a:cxnSpLocks/>
          </p:cNvCxnSpPr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D43EB1F2-BCD9-4C3C-A3CC-17AE8D0C7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65" y="2971791"/>
            <a:ext cx="4857072" cy="27478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42B1706-F664-4B9D-AAD2-6870A86361BE}"/>
              </a:ext>
            </a:extLst>
          </p:cNvPr>
          <p:cNvSpPr txBox="1"/>
          <p:nvPr/>
        </p:nvSpPr>
        <p:spPr>
          <a:xfrm>
            <a:off x="243835" y="5719627"/>
            <a:ext cx="506381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Loops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Gill Sans"/>
                <a:cs typeface="Gill Sans"/>
              </a:rPr>
              <a:t>iterating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scale dependent </a:t>
            </a:r>
            <a:r>
              <a:rPr lang="en-US" sz="2000" dirty="0">
                <a:solidFill>
                  <a:srgbClr val="C00000"/>
                </a:solidFill>
                <a:latin typeface="Gill Sans"/>
                <a:cs typeface="Gill Sans"/>
              </a:rPr>
              <a:t>data structures</a:t>
            </a:r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BE3CEB-1C1E-4CFF-8096-F54CC3CE99D1}"/>
              </a:ext>
            </a:extLst>
          </p:cNvPr>
          <p:cNvSpPr txBox="1"/>
          <p:nvPr/>
        </p:nvSpPr>
        <p:spPr>
          <a:xfrm>
            <a:off x="1099689" y="2488149"/>
            <a:ext cx="34842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2"/>
                </a:solidFill>
                <a:latin typeface="Gill Sans"/>
              </a:rPr>
              <a:t>Scale Dependent Loops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F5DDA4-3C03-43FA-A885-57D8E131447C}"/>
              </a:ext>
            </a:extLst>
          </p:cNvPr>
          <p:cNvGrpSpPr/>
          <p:nvPr/>
        </p:nvGrpSpPr>
        <p:grpSpPr>
          <a:xfrm>
            <a:off x="983259" y="677029"/>
            <a:ext cx="3793463" cy="1447157"/>
            <a:chOff x="3433720" y="1842960"/>
            <a:chExt cx="3793463" cy="1447157"/>
          </a:xfrm>
        </p:grpSpPr>
        <p:sp>
          <p:nvSpPr>
            <p:cNvPr id="41" name="Rounded Rectangle 8">
              <a:extLst>
                <a:ext uri="{FF2B5EF4-FFF2-40B4-BE49-F238E27FC236}">
                  <a16:creationId xmlns:a16="http://schemas.microsoft.com/office/drawing/2014/main" id="{1BF652A7-7717-4921-B8DF-46F7E33A693C}"/>
                </a:ext>
              </a:extLst>
            </p:cNvPr>
            <p:cNvSpPr/>
            <p:nvPr/>
          </p:nvSpPr>
          <p:spPr>
            <a:xfrm>
              <a:off x="3433720" y="1998389"/>
              <a:ext cx="3793463" cy="1291728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Gill Sans"/>
                  <a:cs typeface="Gill Sans"/>
                </a:rPr>
                <a:t>What are the </a:t>
              </a:r>
              <a:r>
                <a:rPr lang="en-US" sz="2200" b="1" dirty="0">
                  <a:solidFill>
                    <a:schemeClr val="tx1"/>
                  </a:solidFill>
                  <a:latin typeface="Gill Sans"/>
                  <a:cs typeface="Gill Sans"/>
                </a:rPr>
                <a:t>root causes </a:t>
              </a:r>
              <a:r>
                <a:rPr lang="en-US" sz="2200" dirty="0">
                  <a:solidFill>
                    <a:schemeClr val="tx1"/>
                  </a:solidFill>
                  <a:latin typeface="Gill Sans"/>
                  <a:cs typeface="Gill Sans"/>
                </a:rPr>
                <a:t>of scalability bugs?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FA737D-4F1F-41DE-BC51-2FDCBF5FA0E4}"/>
                </a:ext>
              </a:extLst>
            </p:cNvPr>
            <p:cNvSpPr/>
            <p:nvPr/>
          </p:nvSpPr>
          <p:spPr>
            <a:xfrm>
              <a:off x="5047957" y="1842960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890290-57EE-4693-9FC7-A436F35F5B02}"/>
                </a:ext>
              </a:extLst>
            </p:cNvPr>
            <p:cNvSpPr txBox="1"/>
            <p:nvPr/>
          </p:nvSpPr>
          <p:spPr>
            <a:xfrm>
              <a:off x="5039013" y="1961455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/>
                  <a:cs typeface="Arial Black"/>
                </a:rPr>
                <a:t>Q1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5CDA8D8-98D3-4FE1-A75C-39F51F92E183}"/>
              </a:ext>
            </a:extLst>
          </p:cNvPr>
          <p:cNvSpPr txBox="1"/>
          <p:nvPr/>
        </p:nvSpPr>
        <p:spPr>
          <a:xfrm>
            <a:off x="6589615" y="4590520"/>
            <a:ext cx="527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Gill Sans"/>
              </a:rPr>
              <a:t>Automatically</a:t>
            </a:r>
            <a:r>
              <a:rPr lang="en-US" sz="2000" i="1" dirty="0">
                <a:solidFill>
                  <a:srgbClr val="C00000"/>
                </a:solidFill>
                <a:latin typeface="Gill Sans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Gill Sans"/>
              </a:rPr>
              <a:t>find</a:t>
            </a:r>
            <a:r>
              <a:rPr lang="en-US" sz="2000" i="1" dirty="0">
                <a:solidFill>
                  <a:srgbClr val="C00000"/>
                </a:solidFill>
                <a:latin typeface="Gill Sans"/>
              </a:rPr>
              <a:t> scale dependent data structures and loops 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  <a:latin typeface="Gill Sans"/>
              </a:rPr>
              <a:t>by checking their </a:t>
            </a:r>
            <a:r>
              <a:rPr lang="en-US" sz="2000" b="1" i="1" dirty="0">
                <a:solidFill>
                  <a:schemeClr val="bg1"/>
                </a:solidFill>
                <a:latin typeface="Gill Sans"/>
              </a:rPr>
              <a:t>in-memory growth tendency </a:t>
            </a:r>
            <a:r>
              <a:rPr lang="en-US" sz="2000" i="1" dirty="0">
                <a:solidFill>
                  <a:schemeClr val="bg1"/>
                </a:solidFill>
                <a:latin typeface="Gill Sans"/>
              </a:rPr>
              <a:t>over small scale experiments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CB8AA038-0B61-4DCE-8BDA-E104E23F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232" y="658114"/>
            <a:ext cx="2780788" cy="593703"/>
          </a:xfrm>
        </p:spPr>
        <p:txBody>
          <a:bodyPr/>
          <a:lstStyle/>
          <a:p>
            <a:r>
              <a:rPr lang="en-US" sz="3800" b="0" dirty="0"/>
              <a:t>ScaleCheck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7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"/>
    </mc:Choice>
    <mc:Fallback xmlns="">
      <p:transition spd="slow" advTm="1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7" grpId="0"/>
      <p:bldP spid="38" grpId="0"/>
      <p:bldP spid="48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CF38C0FE-4B51-47F8-9AFB-2C3BC10E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3C9994-4F63-4230-B7A3-5901FE82247D}"/>
              </a:ext>
            </a:extLst>
          </p:cNvPr>
          <p:cNvCxnSpPr>
            <a:cxnSpLocks/>
          </p:cNvCxnSpPr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F5DDA4-3C03-43FA-A885-57D8E131447C}"/>
              </a:ext>
            </a:extLst>
          </p:cNvPr>
          <p:cNvGrpSpPr/>
          <p:nvPr/>
        </p:nvGrpSpPr>
        <p:grpSpPr>
          <a:xfrm>
            <a:off x="747133" y="788539"/>
            <a:ext cx="4449336" cy="1525214"/>
            <a:chOff x="3197594" y="1764903"/>
            <a:chExt cx="4449336" cy="1525214"/>
          </a:xfrm>
        </p:grpSpPr>
        <p:sp>
          <p:nvSpPr>
            <p:cNvPr id="41" name="Rounded Rectangle 8">
              <a:extLst>
                <a:ext uri="{FF2B5EF4-FFF2-40B4-BE49-F238E27FC236}">
                  <a16:creationId xmlns:a16="http://schemas.microsoft.com/office/drawing/2014/main" id="{1BF652A7-7717-4921-B8DF-46F7E33A693C}"/>
                </a:ext>
              </a:extLst>
            </p:cNvPr>
            <p:cNvSpPr/>
            <p:nvPr/>
          </p:nvSpPr>
          <p:spPr>
            <a:xfrm>
              <a:off x="3197594" y="1998389"/>
              <a:ext cx="4449336" cy="1291728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200" dirty="0">
                  <a:solidFill>
                    <a:schemeClr val="tx1"/>
                  </a:solidFill>
                  <a:latin typeface="Gill Sans"/>
                  <a:cs typeface="Gill Sans"/>
                </a:rPr>
                <a:t>Can we </a:t>
              </a:r>
              <a:r>
                <a:rPr lang="en-US" sz="2200" b="1" dirty="0">
                  <a:solidFill>
                    <a:schemeClr val="tx1"/>
                  </a:solidFill>
                  <a:latin typeface="Gill Sans"/>
                  <a:cs typeface="Gill Sans"/>
                </a:rPr>
                <a:t>do large-scale testing easily</a:t>
              </a:r>
              <a:r>
                <a:rPr lang="en-US" sz="2200" dirty="0">
                  <a:solidFill>
                    <a:schemeClr val="tx1"/>
                  </a:solidFill>
                  <a:latin typeface="Gill Sans"/>
                  <a:cs typeface="Gill Sans"/>
                </a:rPr>
                <a:t>, e.g. in one machine?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FA737D-4F1F-41DE-BC51-2FDCBF5FA0E4}"/>
                </a:ext>
              </a:extLst>
            </p:cNvPr>
            <p:cNvSpPr/>
            <p:nvPr/>
          </p:nvSpPr>
          <p:spPr>
            <a:xfrm>
              <a:off x="5047957" y="1764903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890290-57EE-4693-9FC7-A436F35F5B02}"/>
                </a:ext>
              </a:extLst>
            </p:cNvPr>
            <p:cNvSpPr txBox="1"/>
            <p:nvPr/>
          </p:nvSpPr>
          <p:spPr>
            <a:xfrm>
              <a:off x="5039013" y="1928002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/>
                  <a:cs typeface="Arial Black"/>
                </a:rPr>
                <a:t>Q2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833782D-0DAE-4690-A0D4-CE1869918ABA}"/>
              </a:ext>
            </a:extLst>
          </p:cNvPr>
          <p:cNvGrpSpPr/>
          <p:nvPr/>
        </p:nvGrpSpPr>
        <p:grpSpPr>
          <a:xfrm>
            <a:off x="7349011" y="1687932"/>
            <a:ext cx="3605475" cy="2304288"/>
            <a:chOff x="7349011" y="1687932"/>
            <a:chExt cx="3605475" cy="2304288"/>
          </a:xfrm>
        </p:grpSpPr>
        <p:pic>
          <p:nvPicPr>
            <p:cNvPr id="43" name="Picture 2" descr="Imagen relacionada">
              <a:extLst>
                <a:ext uri="{FF2B5EF4-FFF2-40B4-BE49-F238E27FC236}">
                  <a16:creationId xmlns:a16="http://schemas.microsoft.com/office/drawing/2014/main" id="{ABCD5C33-0499-42FE-8A9D-FA3288150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011" y="1687932"/>
              <a:ext cx="3605475" cy="2304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BCAA65-D1A0-448A-A6F6-A2DF59F11468}"/>
                </a:ext>
              </a:extLst>
            </p:cNvPr>
            <p:cNvGrpSpPr/>
            <p:nvPr/>
          </p:nvGrpSpPr>
          <p:grpSpPr>
            <a:xfrm>
              <a:off x="7735764" y="1886590"/>
              <a:ext cx="2393330" cy="1531735"/>
              <a:chOff x="1139986" y="4179865"/>
              <a:chExt cx="2393330" cy="153173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6D95881-302B-49A1-B6DA-E12A7D04FF83}"/>
                  </a:ext>
                </a:extLst>
              </p:cNvPr>
              <p:cNvGrpSpPr/>
              <p:nvPr/>
            </p:nvGrpSpPr>
            <p:grpSpPr>
              <a:xfrm>
                <a:off x="1665566" y="4179865"/>
                <a:ext cx="1867750" cy="1531735"/>
                <a:chOff x="8046614" y="2199856"/>
                <a:chExt cx="2379930" cy="1960669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3AA15C7-1C09-42F4-ADC6-DE9C33A244E9}"/>
                    </a:ext>
                  </a:extLst>
                </p:cNvPr>
                <p:cNvSpPr/>
                <p:nvPr/>
              </p:nvSpPr>
              <p:spPr>
                <a:xfrm>
                  <a:off x="8327499" y="2429056"/>
                  <a:ext cx="1818160" cy="1676900"/>
                </a:xfrm>
                <a:prstGeom prst="ellipse">
                  <a:avLst/>
                </a:prstGeom>
                <a:noFill/>
                <a:ln w="57150" cmpd="sng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latin typeface="Arial Narrow"/>
                  </a:endParaRPr>
                </a:p>
              </p:txBody>
            </p:sp>
            <p:pic>
              <p:nvPicPr>
                <p:cNvPr id="27" name="Picture 26" descr="server.png">
                  <a:extLst>
                    <a:ext uri="{FF2B5EF4-FFF2-40B4-BE49-F238E27FC236}">
                      <a16:creationId xmlns:a16="http://schemas.microsoft.com/office/drawing/2014/main" id="{268957A2-4227-419F-9CCC-D962C6C700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95982" y="2199856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8" name="Picture 27" descr="server.png">
                  <a:extLst>
                    <a:ext uri="{FF2B5EF4-FFF2-40B4-BE49-F238E27FC236}">
                      <a16:creationId xmlns:a16="http://schemas.microsoft.com/office/drawing/2014/main" id="{7B9F9C62-7E5D-4509-880A-D973656E33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4626" y="2861546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30" name="Picture 29" descr="server.png">
                  <a:extLst>
                    <a:ext uri="{FF2B5EF4-FFF2-40B4-BE49-F238E27FC236}">
                      <a16:creationId xmlns:a16="http://schemas.microsoft.com/office/drawing/2014/main" id="{5E27357A-FC0D-48ED-BB12-1CD5E8DD0C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63667" y="3604017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4" name="Picture 43" descr="server.png">
                  <a:extLst>
                    <a:ext uri="{FF2B5EF4-FFF2-40B4-BE49-F238E27FC236}">
                      <a16:creationId xmlns:a16="http://schemas.microsoft.com/office/drawing/2014/main" id="{8348D8C6-C4EC-4772-A273-6817F510F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04144" y="3624026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7" name="Picture 46" descr="server.png">
                  <a:extLst>
                    <a:ext uri="{FF2B5EF4-FFF2-40B4-BE49-F238E27FC236}">
                      <a16:creationId xmlns:a16="http://schemas.microsoft.com/office/drawing/2014/main" id="{7EEFB8A0-69C6-464D-8043-09468FA616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6614" y="2883848"/>
                  <a:ext cx="641918" cy="536499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49" name="Picture 48" descr="server.png">
                  <a:extLst>
                    <a:ext uri="{FF2B5EF4-FFF2-40B4-BE49-F238E27FC236}">
                      <a16:creationId xmlns:a16="http://schemas.microsoft.com/office/drawing/2014/main" id="{4E7DA6E5-9ECD-4B22-9B2B-3BAEAC30A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25013" y="2218391"/>
                  <a:ext cx="641918" cy="536499"/>
                </a:xfrm>
                <a:prstGeom prst="rect">
                  <a:avLst/>
                </a:prstGeom>
                <a:effectLst/>
              </p:spPr>
            </p:pic>
          </p:grpSp>
          <p:pic>
            <p:nvPicPr>
              <p:cNvPr id="23" name="Picture 4" descr="Resultado de imagen para lupa png">
                <a:extLst>
                  <a:ext uri="{FF2B5EF4-FFF2-40B4-BE49-F238E27FC236}">
                    <a16:creationId xmlns:a16="http://schemas.microsoft.com/office/drawing/2014/main" id="{CCA2D04F-D69D-48F0-BF84-8464C1D89B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986" y="4547427"/>
                <a:ext cx="1098252" cy="1098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6" descr="Resultado de imagen para software bug">
                <a:extLst>
                  <a:ext uri="{FF2B5EF4-FFF2-40B4-BE49-F238E27FC236}">
                    <a16:creationId xmlns:a16="http://schemas.microsoft.com/office/drawing/2014/main" id="{2A5AF923-ABD7-4F06-B389-A51648B32C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177444" flipH="1">
                <a:off x="1615705" y="4638630"/>
                <a:ext cx="556358" cy="530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FCDF722-1D78-4E9C-9A86-BAFF07F78C47}"/>
              </a:ext>
            </a:extLst>
          </p:cNvPr>
          <p:cNvSpPr txBox="1"/>
          <p:nvPr/>
        </p:nvSpPr>
        <p:spPr>
          <a:xfrm>
            <a:off x="7266292" y="1280024"/>
            <a:ext cx="371578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Gill Sans"/>
              </a:rPr>
              <a:t>STest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Gill San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17400EC-BE3B-45DC-BCD0-1AB533D76DEE}"/>
              </a:ext>
            </a:extLst>
          </p:cNvPr>
          <p:cNvSpPr txBox="1"/>
          <p:nvPr/>
        </p:nvSpPr>
        <p:spPr>
          <a:xfrm>
            <a:off x="1312902" y="2695916"/>
            <a:ext cx="3066160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ill Sans"/>
                <a:cs typeface="Gill Sans"/>
              </a:rPr>
              <a:t>Many Challenges!!!</a:t>
            </a:r>
            <a:endParaRPr lang="en-US" sz="2800" b="1" u="sng" dirty="0">
              <a:solidFill>
                <a:srgbClr val="C00000"/>
              </a:solidFill>
              <a:latin typeface="Gill Sans"/>
              <a:cs typeface="Gill San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FA8908-ACDE-409C-BC5B-3106AB6E8C66}"/>
              </a:ext>
            </a:extLst>
          </p:cNvPr>
          <p:cNvSpPr txBox="1"/>
          <p:nvPr/>
        </p:nvSpPr>
        <p:spPr>
          <a:xfrm>
            <a:off x="1359234" y="3821703"/>
            <a:ext cx="277184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ill Sans"/>
                <a:cs typeface="Gill Sans"/>
              </a:rPr>
              <a:t>Context switching</a:t>
            </a:r>
            <a:endParaRPr lang="en-US" sz="28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5198F5-CF89-436F-BE1B-512C14B9FB46}"/>
              </a:ext>
            </a:extLst>
          </p:cNvPr>
          <p:cNvSpPr txBox="1"/>
          <p:nvPr/>
        </p:nvSpPr>
        <p:spPr>
          <a:xfrm>
            <a:off x="1541366" y="4342179"/>
            <a:ext cx="2458686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ill Sans"/>
                <a:cs typeface="Gill Sans"/>
              </a:rPr>
              <a:t>CPU contention</a:t>
            </a:r>
            <a:endParaRPr lang="en-US" sz="28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A39C44-5662-4D61-B885-E22A61AFC325}"/>
              </a:ext>
            </a:extLst>
          </p:cNvPr>
          <p:cNvSpPr txBox="1"/>
          <p:nvPr/>
        </p:nvSpPr>
        <p:spPr>
          <a:xfrm>
            <a:off x="1312902" y="4805839"/>
            <a:ext cx="295228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ill Sans"/>
                <a:cs typeface="Gill Sans"/>
              </a:rPr>
              <a:t>Network Overhead</a:t>
            </a:r>
            <a:endParaRPr lang="en-US" sz="28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B80C02-B333-4D53-87AA-8C3F98DA78D7}"/>
              </a:ext>
            </a:extLst>
          </p:cNvPr>
          <p:cNvSpPr txBox="1"/>
          <p:nvPr/>
        </p:nvSpPr>
        <p:spPr>
          <a:xfrm>
            <a:off x="1359234" y="3324929"/>
            <a:ext cx="2943243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ill Sans"/>
                <a:cs typeface="Gill Sans"/>
              </a:rPr>
              <a:t>Memory Overhead</a:t>
            </a:r>
            <a:endParaRPr lang="en-US" sz="28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A06F62-7B60-4CF9-BACE-8D5B6D2F015C}"/>
              </a:ext>
            </a:extLst>
          </p:cNvPr>
          <p:cNvSpPr txBox="1"/>
          <p:nvPr/>
        </p:nvSpPr>
        <p:spPr>
          <a:xfrm>
            <a:off x="1531880" y="5296286"/>
            <a:ext cx="2419252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Gill Sans"/>
                <a:cs typeface="Gill Sans"/>
              </a:rPr>
              <a:t>Bad modularity</a:t>
            </a:r>
            <a:endParaRPr lang="en-US" sz="28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55031EF-FC0D-4541-8CB3-DB85A0724C2A}"/>
              </a:ext>
            </a:extLst>
          </p:cNvPr>
          <p:cNvSpPr txBox="1"/>
          <p:nvPr/>
        </p:nvSpPr>
        <p:spPr>
          <a:xfrm>
            <a:off x="6973857" y="4156367"/>
            <a:ext cx="89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Gill Sans"/>
              </a:rPr>
              <a:t>SPC</a:t>
            </a:r>
            <a:endParaRPr lang="en-US" sz="20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DC859910-B7D8-4E38-8D09-FC6DC8BE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231" y="658114"/>
            <a:ext cx="2613519" cy="593703"/>
          </a:xfrm>
        </p:spPr>
        <p:txBody>
          <a:bodyPr/>
          <a:lstStyle/>
          <a:p>
            <a:r>
              <a:rPr lang="en-US" sz="3800" b="0" dirty="0"/>
              <a:t>ScaleCheck</a:t>
            </a:r>
            <a:endParaRPr lang="en-US" sz="38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5C8134A-F378-4C43-AD59-1D95EAE208B4}"/>
              </a:ext>
            </a:extLst>
          </p:cNvPr>
          <p:cNvSpPr txBox="1"/>
          <p:nvPr/>
        </p:nvSpPr>
        <p:spPr>
          <a:xfrm>
            <a:off x="6938142" y="4603789"/>
            <a:ext cx="122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Gill Sans"/>
              </a:rPr>
              <a:t>GEDA</a:t>
            </a:r>
            <a:endParaRPr lang="en-US" sz="20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F6C015-3A94-4F99-9ADC-9BF4FF6EE8F7}"/>
              </a:ext>
            </a:extLst>
          </p:cNvPr>
          <p:cNvSpPr txBox="1"/>
          <p:nvPr/>
        </p:nvSpPr>
        <p:spPr>
          <a:xfrm>
            <a:off x="6943177" y="5065454"/>
            <a:ext cx="102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Gill Sans"/>
              </a:rPr>
              <a:t>PIL</a:t>
            </a:r>
            <a:endParaRPr lang="en-US" sz="2000" dirty="0">
              <a:solidFill>
                <a:schemeClr val="bg1"/>
              </a:solidFill>
              <a:latin typeface="Gill San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15D5225-EDB2-4BAF-84E3-871555806C79}"/>
              </a:ext>
            </a:extLst>
          </p:cNvPr>
          <p:cNvSpPr txBox="1"/>
          <p:nvPr/>
        </p:nvSpPr>
        <p:spPr>
          <a:xfrm>
            <a:off x="8074334" y="4636501"/>
            <a:ext cx="3924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Gill Sans"/>
              </a:rPr>
              <a:t>G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lobal </a:t>
            </a:r>
            <a:r>
              <a:rPr lang="en-US" sz="2000" b="1" dirty="0">
                <a:solidFill>
                  <a:srgbClr val="C00000"/>
                </a:solidFill>
                <a:latin typeface="Gill Sans"/>
              </a:rPr>
              <a:t>E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vent-</a:t>
            </a:r>
            <a:r>
              <a:rPr lang="en-US" sz="2000" b="1" dirty="0">
                <a:solidFill>
                  <a:srgbClr val="C00000"/>
                </a:solidFill>
                <a:latin typeface="Gill Sans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riven </a:t>
            </a:r>
            <a:r>
              <a:rPr lang="en-US" sz="2000" b="1" dirty="0">
                <a:solidFill>
                  <a:srgbClr val="C00000"/>
                </a:solidFill>
                <a:latin typeface="Gill Sans"/>
              </a:rPr>
              <a:t>A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rchitecture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AF8B2C-888D-4C5E-B54B-023A37E16792}"/>
              </a:ext>
            </a:extLst>
          </p:cNvPr>
          <p:cNvSpPr txBox="1"/>
          <p:nvPr/>
        </p:nvSpPr>
        <p:spPr>
          <a:xfrm>
            <a:off x="8088933" y="5068603"/>
            <a:ext cx="309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Gill Sans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rocessing </a:t>
            </a:r>
            <a:r>
              <a:rPr lang="en-US" sz="2000" b="1" dirty="0">
                <a:solidFill>
                  <a:srgbClr val="C00000"/>
                </a:solidFill>
                <a:latin typeface="Gill Sans"/>
              </a:rPr>
              <a:t>Il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lusion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7A8ABB-1B8A-498C-99C9-CC74666535AB}"/>
              </a:ext>
            </a:extLst>
          </p:cNvPr>
          <p:cNvSpPr txBox="1"/>
          <p:nvPr/>
        </p:nvSpPr>
        <p:spPr>
          <a:xfrm>
            <a:off x="8074335" y="4180023"/>
            <a:ext cx="338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Gill Sans"/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ingle </a:t>
            </a:r>
            <a:r>
              <a:rPr lang="en-US" sz="2000" b="1" dirty="0">
                <a:solidFill>
                  <a:srgbClr val="C00000"/>
                </a:solidFill>
                <a:latin typeface="Gill Sans"/>
              </a:rPr>
              <a:t>P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rocess </a:t>
            </a:r>
            <a:r>
              <a:rPr lang="en-US" sz="2000" b="1" dirty="0">
                <a:solidFill>
                  <a:srgbClr val="C00000"/>
                </a:solidFill>
                <a:latin typeface="Gill Sans"/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luster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0DB5A17-D1A6-458F-8172-D0DF2DD653D0}"/>
              </a:ext>
            </a:extLst>
          </p:cNvPr>
          <p:cNvSpPr txBox="1"/>
          <p:nvPr/>
        </p:nvSpPr>
        <p:spPr>
          <a:xfrm>
            <a:off x="6643726" y="5791075"/>
            <a:ext cx="527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Gill Sans"/>
              </a:rPr>
              <a:t>Large scale testing in a single machine</a:t>
            </a:r>
            <a:r>
              <a:rPr lang="en-US" sz="2000" i="1" dirty="0">
                <a:solidFill>
                  <a:schemeClr val="bg1"/>
                </a:solidFill>
                <a:latin typeface="Gill Sans"/>
              </a:rPr>
              <a:t> with little source code modification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14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3"/>
    </mc:Choice>
    <mc:Fallback xmlns="">
      <p:transition spd="slow" advTm="5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4" grpId="0"/>
      <p:bldP spid="55" grpId="0"/>
      <p:bldP spid="56" grpId="0"/>
      <p:bldP spid="57" grpId="0"/>
      <p:bldP spid="61" grpId="0"/>
      <p:bldP spid="64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Our Results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7C693ED-3D51-46EB-A5FC-04C4549C776D}"/>
              </a:ext>
            </a:extLst>
          </p:cNvPr>
          <p:cNvSpPr txBox="1">
            <a:spLocks/>
          </p:cNvSpPr>
          <p:nvPr/>
        </p:nvSpPr>
        <p:spPr>
          <a:xfrm>
            <a:off x="280626" y="2222431"/>
            <a:ext cx="11331366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Integrated to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systems</a:t>
            </a:r>
          </a:p>
          <a:p>
            <a:r>
              <a:rPr lang="en-US" dirty="0">
                <a:solidFill>
                  <a:schemeClr val="bg1"/>
                </a:solidFill>
              </a:rPr>
              <a:t>Scale tested </a:t>
            </a:r>
            <a:r>
              <a:rPr lang="en-US" b="1" dirty="0">
                <a:solidFill>
                  <a:srgbClr val="C00000"/>
                </a:solidFill>
              </a:rPr>
              <a:t>18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protocols</a:t>
            </a:r>
          </a:p>
          <a:p>
            <a:r>
              <a:rPr lang="en-US" dirty="0">
                <a:solidFill>
                  <a:schemeClr val="bg1"/>
                </a:solidFill>
              </a:rPr>
              <a:t>Accurately reproduced 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dirty="0">
                <a:solidFill>
                  <a:schemeClr val="bg1"/>
                </a:solidFill>
              </a:rPr>
              <a:t> known scalability bugs</a:t>
            </a:r>
          </a:p>
          <a:p>
            <a:r>
              <a:rPr lang="en-US" dirty="0">
                <a:solidFill>
                  <a:schemeClr val="bg1"/>
                </a:solidFill>
              </a:rPr>
              <a:t>Found</a:t>
            </a:r>
            <a:r>
              <a:rPr lang="en-US" b="1" dirty="0">
                <a:solidFill>
                  <a:srgbClr val="C00000"/>
                </a:solidFill>
              </a:rPr>
              <a:t> 4</a:t>
            </a:r>
            <a:r>
              <a:rPr lang="en-US" dirty="0">
                <a:solidFill>
                  <a:schemeClr val="bg1"/>
                </a:solidFill>
              </a:rPr>
              <a:t> new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bugs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…..in just a single machine</a:t>
            </a:r>
          </a:p>
        </p:txBody>
      </p:sp>
      <p:pic>
        <p:nvPicPr>
          <p:cNvPr id="7" name="Picture 2" descr="Resultado de imagen para cassandra">
            <a:extLst>
              <a:ext uri="{FF2B5EF4-FFF2-40B4-BE49-F238E27FC236}">
                <a16:creationId xmlns:a16="http://schemas.microsoft.com/office/drawing/2014/main" id="{66D88662-C3A0-428D-AD87-FD16A05A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69" y="1044227"/>
            <a:ext cx="1488579" cy="999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hadoop">
            <a:extLst>
              <a:ext uri="{FF2B5EF4-FFF2-40B4-BE49-F238E27FC236}">
                <a16:creationId xmlns:a16="http://schemas.microsoft.com/office/drawing/2014/main" id="{C6A2A557-4B33-4B20-9A94-67EC3D564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238" y="893090"/>
            <a:ext cx="2172167" cy="1049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mongodb">
            <a:extLst>
              <a:ext uri="{FF2B5EF4-FFF2-40B4-BE49-F238E27FC236}">
                <a16:creationId xmlns:a16="http://schemas.microsoft.com/office/drawing/2014/main" id="{B2238CC0-A349-45B8-87E6-E15105E2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94" y="1052806"/>
            <a:ext cx="2013028" cy="1006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Resultado de imagen para riak">
            <a:extLst>
              <a:ext uri="{FF2B5EF4-FFF2-40B4-BE49-F238E27FC236}">
                <a16:creationId xmlns:a16="http://schemas.microsoft.com/office/drawing/2014/main" id="{F84A6830-42CC-4FCB-A4C6-5F384F8D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92" y="906460"/>
            <a:ext cx="1756889" cy="1315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1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9"/>
    </mc:Choice>
    <mc:Fallback xmlns="">
      <p:transition spd="slow" advTm="359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Outline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4751F20-0A4B-43D9-BFFB-ACF2744B18C1}"/>
              </a:ext>
            </a:extLst>
          </p:cNvPr>
          <p:cNvSpPr txBox="1">
            <a:spLocks/>
          </p:cNvSpPr>
          <p:nvPr/>
        </p:nvSpPr>
        <p:spPr>
          <a:xfrm>
            <a:off x="280626" y="1556513"/>
            <a:ext cx="9199705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800" dirty="0">
                <a:solidFill>
                  <a:schemeClr val="bg1"/>
                </a:solidFill>
              </a:rPr>
              <a:t>SFind</a:t>
            </a:r>
          </a:p>
          <a:p>
            <a:r>
              <a:rPr lang="en-US" sz="3800" dirty="0">
                <a:solidFill>
                  <a:schemeClr val="bg1"/>
                </a:solidFill>
              </a:rPr>
              <a:t>STest</a:t>
            </a:r>
          </a:p>
          <a:p>
            <a:r>
              <a:rPr lang="en-US" sz="3800" dirty="0">
                <a:solidFill>
                  <a:schemeClr val="bg1"/>
                </a:solidFill>
              </a:rPr>
              <a:t>Evaluations and 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3FF8F-F1B4-4DAA-BB12-5F1B49E13BC5}"/>
              </a:ext>
            </a:extLst>
          </p:cNvPr>
          <p:cNvSpPr txBox="1"/>
          <p:nvPr/>
        </p:nvSpPr>
        <p:spPr>
          <a:xfrm>
            <a:off x="280626" y="2233280"/>
            <a:ext cx="9045880" cy="7479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5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9"/>
    </mc:Choice>
    <mc:Fallback xmlns="">
      <p:transition spd="slow" advTm="3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5725589" cy="1143000"/>
          </a:xfrm>
        </p:spPr>
        <p:txBody>
          <a:bodyPr/>
          <a:lstStyle/>
          <a:p>
            <a:r>
              <a:rPr lang="en-US" sz="3600" b="0" dirty="0"/>
              <a:t>Our Frequent Root Cause…</a:t>
            </a:r>
            <a:endParaRPr lang="en-US" sz="3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F323DE-5858-4031-A946-C3E8642BC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4" y="2878537"/>
            <a:ext cx="4857072" cy="27478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57F26D-B497-468D-A9C9-A222B09E3871}"/>
              </a:ext>
            </a:extLst>
          </p:cNvPr>
          <p:cNvSpPr txBox="1"/>
          <p:nvPr/>
        </p:nvSpPr>
        <p:spPr>
          <a:xfrm>
            <a:off x="543262" y="1820703"/>
            <a:ext cx="485707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Scale Dependent Loops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  <a:latin typeface="Gill Sans"/>
                <a:cs typeface="Gill Sans"/>
              </a:rPr>
              <a:t>iterating</a:t>
            </a:r>
            <a:r>
              <a:rPr lang="en-US" sz="2000" i="1" dirty="0">
                <a:solidFill>
                  <a:srgbClr val="C00000"/>
                </a:solidFill>
                <a:latin typeface="Gill Sans"/>
                <a:cs typeface="Gill Sans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Gill Sans"/>
                <a:cs typeface="Gill Sans"/>
              </a:rPr>
              <a:t>scale dependent data structures</a:t>
            </a:r>
            <a:endParaRPr lang="en-US" sz="200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071AAD-274E-4582-8B58-12DB8DA59C40}"/>
              </a:ext>
            </a:extLst>
          </p:cNvPr>
          <p:cNvSpPr txBox="1">
            <a:spLocks/>
          </p:cNvSpPr>
          <p:nvPr/>
        </p:nvSpPr>
        <p:spPr>
          <a:xfrm>
            <a:off x="6463467" y="242213"/>
            <a:ext cx="538058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0" dirty="0"/>
              <a:t>is not easy to find in…</a:t>
            </a:r>
            <a:endParaRPr lang="en-US" sz="36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7D8429-0563-4EAE-9D92-A7BD9A44C352}"/>
              </a:ext>
            </a:extLst>
          </p:cNvPr>
          <p:cNvCxnSpPr>
            <a:cxnSpLocks/>
          </p:cNvCxnSpPr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C593A47D-9297-4DE4-A89D-A8ED95872846}"/>
              </a:ext>
            </a:extLst>
          </p:cNvPr>
          <p:cNvSpPr txBox="1">
            <a:spLocks/>
          </p:cNvSpPr>
          <p:nvPr/>
        </p:nvSpPr>
        <p:spPr>
          <a:xfrm>
            <a:off x="6374838" y="1702909"/>
            <a:ext cx="5395018" cy="3923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Any distributed system these days has…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&gt; 100K LOC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&gt; 100x source files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&gt; 1000x maps, lists, queues,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  <a:p>
            <a:r>
              <a:rPr lang="en-US" dirty="0">
                <a:solidFill>
                  <a:schemeClr val="bg1"/>
                </a:solidFill>
              </a:rPr>
              <a:t>We can find them manually…</a:t>
            </a:r>
          </a:p>
          <a:p>
            <a:pPr lvl="1"/>
            <a:r>
              <a:rPr lang="en-US" sz="2400" i="1" dirty="0">
                <a:solidFill>
                  <a:schemeClr val="bg1"/>
                </a:solidFill>
              </a:rPr>
              <a:t>/* … holds one entry per peer … */</a:t>
            </a:r>
          </a:p>
          <a:p>
            <a:pPr lvl="1"/>
            <a:r>
              <a:rPr lang="en-US" sz="2400" i="1" dirty="0">
                <a:solidFill>
                  <a:schemeClr val="bg1"/>
                </a:solidFill>
              </a:rPr>
              <a:t>/* … maps partition to node… */</a:t>
            </a:r>
          </a:p>
          <a:p>
            <a:pPr lvl="1"/>
            <a:r>
              <a:rPr lang="en-US" sz="2400" i="1" dirty="0">
                <a:solidFill>
                  <a:schemeClr val="bg1"/>
                </a:solidFill>
              </a:rPr>
              <a:t>/* … maps blocks to </a:t>
            </a:r>
            <a:r>
              <a:rPr lang="en-US" sz="2400" i="1" dirty="0" err="1">
                <a:solidFill>
                  <a:schemeClr val="bg1"/>
                </a:solidFill>
              </a:rPr>
              <a:t>datanodes</a:t>
            </a:r>
            <a:r>
              <a:rPr lang="en-US" sz="2400" i="1" dirty="0">
                <a:solidFill>
                  <a:schemeClr val="bg1"/>
                </a:solidFill>
              </a:rPr>
              <a:t>… */</a:t>
            </a:r>
          </a:p>
          <a:p>
            <a:r>
              <a:rPr lang="en-US" dirty="0">
                <a:solidFill>
                  <a:srgbClr val="C00000"/>
                </a:solidFill>
              </a:rPr>
              <a:t>How can we </a:t>
            </a:r>
            <a:r>
              <a:rPr lang="en-US" b="1" dirty="0">
                <a:solidFill>
                  <a:srgbClr val="C00000"/>
                </a:solidFill>
              </a:rPr>
              <a:t>find them automatically?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7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59"/>
    </mc:Choice>
    <mc:Fallback xmlns="">
      <p:transition spd="slow" advTm="54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2D0108C-A9E4-430A-AB9A-8248BD2EF603}"/>
              </a:ext>
            </a:extLst>
          </p:cNvPr>
          <p:cNvSpPr/>
          <p:nvPr/>
        </p:nvSpPr>
        <p:spPr>
          <a:xfrm>
            <a:off x="1201851" y="1407879"/>
            <a:ext cx="1427992" cy="1361332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848F01-FDC5-4DC7-B952-531C2209146C}"/>
              </a:ext>
            </a:extLst>
          </p:cNvPr>
          <p:cNvCxnSpPr>
            <a:cxnSpLocks/>
          </p:cNvCxnSpPr>
          <p:nvPr/>
        </p:nvCxnSpPr>
        <p:spPr>
          <a:xfrm>
            <a:off x="191347" y="3560780"/>
            <a:ext cx="11745158" cy="0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server.png">
            <a:extLst>
              <a:ext uri="{FF2B5EF4-FFF2-40B4-BE49-F238E27FC236}">
                <a16:creationId xmlns:a16="http://schemas.microsoft.com/office/drawing/2014/main" id="{D792D0E1-D6C7-4C76-8ADA-A4F67316ED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08" y="1061196"/>
            <a:ext cx="809449" cy="676518"/>
          </a:xfrm>
          <a:prstGeom prst="rect">
            <a:avLst/>
          </a:prstGeom>
          <a:effectLst/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D87F1D0-BD54-45D1-8767-447D6B480CF9}"/>
              </a:ext>
            </a:extLst>
          </p:cNvPr>
          <p:cNvGrpSpPr/>
          <p:nvPr/>
        </p:nvGrpSpPr>
        <p:grpSpPr>
          <a:xfrm>
            <a:off x="568980" y="4764371"/>
            <a:ext cx="2228816" cy="1807782"/>
            <a:chOff x="7284317" y="4181317"/>
            <a:chExt cx="2647850" cy="22833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C77CE0B-49D0-4C36-B199-3275DF3936FD}"/>
                </a:ext>
              </a:extLst>
            </p:cNvPr>
            <p:cNvGrpSpPr/>
            <p:nvPr/>
          </p:nvGrpSpPr>
          <p:grpSpPr>
            <a:xfrm>
              <a:off x="7284317" y="4181317"/>
              <a:ext cx="2647850" cy="1848008"/>
              <a:chOff x="7503058" y="4201397"/>
              <a:chExt cx="1321219" cy="874057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F7AD85C4-CFA8-410C-A320-AB7A203DFC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5131" y="4856301"/>
                <a:ext cx="280729" cy="199950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8D848C0-ECF2-4F88-8CB7-7E9429035F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98FA9C3-31B8-4213-8115-78EBC1CE6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34196C-6E47-4F9D-B411-EAA5EFCEB186}"/>
                  </a:ext>
                </a:extLst>
              </p:cNvPr>
              <p:cNvSpPr txBox="1"/>
              <p:nvPr/>
            </p:nvSpPr>
            <p:spPr>
              <a:xfrm>
                <a:off x="7503058" y="4219956"/>
                <a:ext cx="292430" cy="18924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Size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941D78-7B95-444E-A9BA-EFA0E5C285A7}"/>
                </a:ext>
              </a:extLst>
            </p:cNvPr>
            <p:cNvSpPr txBox="1"/>
            <p:nvPr/>
          </p:nvSpPr>
          <p:spPr>
            <a:xfrm>
              <a:off x="9236789" y="6064572"/>
              <a:ext cx="649985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Step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101781D-36D2-4FD6-82D5-0C20BAD735CA}"/>
              </a:ext>
            </a:extLst>
          </p:cNvPr>
          <p:cNvSpPr txBox="1"/>
          <p:nvPr/>
        </p:nvSpPr>
        <p:spPr>
          <a:xfrm>
            <a:off x="417037" y="4161789"/>
            <a:ext cx="308994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List “peers” </a:t>
            </a:r>
            <a:r>
              <a:rPr lang="en-US" b="1" i="1" dirty="0">
                <a:solidFill>
                  <a:srgbClr val="C00000"/>
                </a:solidFill>
                <a:latin typeface="Gill Sans"/>
                <a:cs typeface="Gill Sans"/>
              </a:rPr>
              <a:t>growth tendency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A89889A-0DCE-4DA9-9E3E-528739EF85AF}"/>
              </a:ext>
            </a:extLst>
          </p:cNvPr>
          <p:cNvSpPr/>
          <p:nvPr/>
        </p:nvSpPr>
        <p:spPr>
          <a:xfrm>
            <a:off x="4635934" y="1407879"/>
            <a:ext cx="1427992" cy="1361332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1" name="Rounded Rectangle 8">
            <a:extLst>
              <a:ext uri="{FF2B5EF4-FFF2-40B4-BE49-F238E27FC236}">
                <a16:creationId xmlns:a16="http://schemas.microsoft.com/office/drawing/2014/main" id="{0F3E87A5-02C4-4A3B-9657-6DE055854D13}"/>
              </a:ext>
            </a:extLst>
          </p:cNvPr>
          <p:cNvSpPr/>
          <p:nvPr/>
        </p:nvSpPr>
        <p:spPr>
          <a:xfrm>
            <a:off x="4787279" y="3299327"/>
            <a:ext cx="1075861" cy="50916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/>
                <a:cs typeface="Gill Sans"/>
              </a:rPr>
              <a:t>Step 2</a:t>
            </a:r>
          </a:p>
        </p:txBody>
      </p:sp>
      <p:pic>
        <p:nvPicPr>
          <p:cNvPr id="62" name="Picture 61" descr="server.png">
            <a:extLst>
              <a:ext uri="{FF2B5EF4-FFF2-40B4-BE49-F238E27FC236}">
                <a16:creationId xmlns:a16="http://schemas.microsoft.com/office/drawing/2014/main" id="{530CDCF0-94E2-4EB3-9C5E-5E715B3CBD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91" y="1061196"/>
            <a:ext cx="809449" cy="676518"/>
          </a:xfrm>
          <a:prstGeom prst="rect">
            <a:avLst/>
          </a:prstGeom>
          <a:effectLst/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55237A5-51A5-473B-8D9E-52D476F55EAA}"/>
              </a:ext>
            </a:extLst>
          </p:cNvPr>
          <p:cNvGrpSpPr/>
          <p:nvPr/>
        </p:nvGrpSpPr>
        <p:grpSpPr>
          <a:xfrm>
            <a:off x="4743502" y="4764371"/>
            <a:ext cx="1671575" cy="1463102"/>
            <a:chOff x="7833385" y="4201397"/>
            <a:chExt cx="990892" cy="874057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C289443-DD02-48B7-88CD-0C2E148E86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5131" y="4675348"/>
              <a:ext cx="463860" cy="380904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93B14B4-01C8-4E5C-9D8D-E18A820FD5B9}"/>
                </a:ext>
              </a:extLst>
            </p:cNvPr>
            <p:cNvCxnSpPr>
              <a:cxnSpLocks/>
            </p:cNvCxnSpPr>
            <p:nvPr/>
          </p:nvCxnSpPr>
          <p:spPr>
            <a:xfrm>
              <a:off x="7833385" y="5066316"/>
              <a:ext cx="990892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97ABE84-786F-4317-AD56-0B33B67376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3385" y="4201397"/>
              <a:ext cx="0" cy="87405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03FDC448-E806-4D14-A08B-82F796312F1B}"/>
              </a:ext>
            </a:extLst>
          </p:cNvPr>
          <p:cNvSpPr/>
          <p:nvPr/>
        </p:nvSpPr>
        <p:spPr>
          <a:xfrm>
            <a:off x="9092996" y="1400566"/>
            <a:ext cx="1427992" cy="1361332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5" name="Rounded Rectangle 8">
            <a:extLst>
              <a:ext uri="{FF2B5EF4-FFF2-40B4-BE49-F238E27FC236}">
                <a16:creationId xmlns:a16="http://schemas.microsoft.com/office/drawing/2014/main" id="{1EDB17D5-DFB4-4484-996D-99246AD1911D}"/>
              </a:ext>
            </a:extLst>
          </p:cNvPr>
          <p:cNvSpPr/>
          <p:nvPr/>
        </p:nvSpPr>
        <p:spPr>
          <a:xfrm>
            <a:off x="9238002" y="3305039"/>
            <a:ext cx="1075861" cy="50916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/>
                <a:cs typeface="Gill Sans"/>
              </a:rPr>
              <a:t>Step N</a:t>
            </a:r>
          </a:p>
        </p:txBody>
      </p:sp>
      <p:pic>
        <p:nvPicPr>
          <p:cNvPr id="76" name="Picture 75" descr="server.png">
            <a:extLst>
              <a:ext uri="{FF2B5EF4-FFF2-40B4-BE49-F238E27FC236}">
                <a16:creationId xmlns:a16="http://schemas.microsoft.com/office/drawing/2014/main" id="{1125C88A-0657-4FD3-A213-27B6DA7528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53" y="1053883"/>
            <a:ext cx="809449" cy="676518"/>
          </a:xfrm>
          <a:prstGeom prst="rect">
            <a:avLst/>
          </a:prstGeom>
          <a:effectLst/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686FFD8-CA14-4BA9-9B04-6C8818072B2D}"/>
              </a:ext>
            </a:extLst>
          </p:cNvPr>
          <p:cNvCxnSpPr>
            <a:cxnSpLocks/>
          </p:cNvCxnSpPr>
          <p:nvPr/>
        </p:nvCxnSpPr>
        <p:spPr>
          <a:xfrm flipV="1">
            <a:off x="1619608" y="6049954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AF1F1EE-0F7A-418A-9E4A-4A4EA99D2505}"/>
              </a:ext>
            </a:extLst>
          </p:cNvPr>
          <p:cNvCxnSpPr>
            <a:cxnSpLocks/>
          </p:cNvCxnSpPr>
          <p:nvPr/>
        </p:nvCxnSpPr>
        <p:spPr>
          <a:xfrm flipV="1">
            <a:off x="1146036" y="5843778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8B6C85F-6B27-444B-86F6-F3139FAD9279}"/>
              </a:ext>
            </a:extLst>
          </p:cNvPr>
          <p:cNvSpPr txBox="1"/>
          <p:nvPr/>
        </p:nvSpPr>
        <p:spPr>
          <a:xfrm>
            <a:off x="1467918" y="6237645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D14023-BA3E-4676-B927-B7D5D6CEC1B0}"/>
              </a:ext>
            </a:extLst>
          </p:cNvPr>
          <p:cNvSpPr txBox="1"/>
          <p:nvPr/>
        </p:nvSpPr>
        <p:spPr>
          <a:xfrm>
            <a:off x="763119" y="5653769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7DEB7C9-2A9A-433E-9D40-D3B1950C5EC1}"/>
              </a:ext>
            </a:extLst>
          </p:cNvPr>
          <p:cNvCxnSpPr>
            <a:cxnSpLocks/>
          </p:cNvCxnSpPr>
          <p:nvPr/>
        </p:nvCxnSpPr>
        <p:spPr>
          <a:xfrm flipV="1">
            <a:off x="5164505" y="6033364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2395F69A-B41C-482F-8448-0A9CEAE1FD3A}"/>
              </a:ext>
            </a:extLst>
          </p:cNvPr>
          <p:cNvSpPr txBox="1"/>
          <p:nvPr/>
        </p:nvSpPr>
        <p:spPr>
          <a:xfrm>
            <a:off x="5028274" y="6212177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9F99C4F9-7C55-48B3-BDB7-6BA1DF0C3E89}"/>
              </a:ext>
            </a:extLst>
          </p:cNvPr>
          <p:cNvCxnSpPr>
            <a:cxnSpLocks/>
          </p:cNvCxnSpPr>
          <p:nvPr/>
        </p:nvCxnSpPr>
        <p:spPr>
          <a:xfrm flipV="1">
            <a:off x="4742271" y="5872844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478C712A-FE95-49BA-908C-8E1AF80A789A}"/>
              </a:ext>
            </a:extLst>
          </p:cNvPr>
          <p:cNvSpPr txBox="1"/>
          <p:nvPr/>
        </p:nvSpPr>
        <p:spPr>
          <a:xfrm>
            <a:off x="4359354" y="5682835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79072D61-376B-4119-BA48-71E9AE94C7D4}"/>
              </a:ext>
            </a:extLst>
          </p:cNvPr>
          <p:cNvCxnSpPr>
            <a:cxnSpLocks/>
          </p:cNvCxnSpPr>
          <p:nvPr/>
        </p:nvCxnSpPr>
        <p:spPr>
          <a:xfrm flipV="1">
            <a:off x="5600119" y="6046889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0849BE8-A02A-4529-B1E9-CCECCC7833E3}"/>
              </a:ext>
            </a:extLst>
          </p:cNvPr>
          <p:cNvSpPr txBox="1"/>
          <p:nvPr/>
        </p:nvSpPr>
        <p:spPr>
          <a:xfrm>
            <a:off x="5463888" y="6225702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D63BFFF-EF0F-42C6-A1E4-235D98B13543}"/>
              </a:ext>
            </a:extLst>
          </p:cNvPr>
          <p:cNvCxnSpPr>
            <a:cxnSpLocks/>
          </p:cNvCxnSpPr>
          <p:nvPr/>
        </p:nvCxnSpPr>
        <p:spPr>
          <a:xfrm flipV="1">
            <a:off x="4743694" y="5557726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3D7C0C82-97DB-4C00-8A00-CF04FC7EF09A}"/>
              </a:ext>
            </a:extLst>
          </p:cNvPr>
          <p:cNvSpPr txBox="1"/>
          <p:nvPr/>
        </p:nvSpPr>
        <p:spPr>
          <a:xfrm>
            <a:off x="4360777" y="5367717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0D1C69B-FED5-4468-920C-D36FCD4C778C}"/>
              </a:ext>
            </a:extLst>
          </p:cNvPr>
          <p:cNvGrpSpPr/>
          <p:nvPr/>
        </p:nvGrpSpPr>
        <p:grpSpPr>
          <a:xfrm>
            <a:off x="8927746" y="4765368"/>
            <a:ext cx="1671575" cy="1463102"/>
            <a:chOff x="7833385" y="4201397"/>
            <a:chExt cx="990892" cy="874057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4D9A8B2-B93E-4A4B-B009-698EBAED96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5131" y="4294051"/>
              <a:ext cx="860628" cy="762202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137F55BD-2816-4A52-BFE3-F4AE4D489FD4}"/>
                </a:ext>
              </a:extLst>
            </p:cNvPr>
            <p:cNvCxnSpPr>
              <a:cxnSpLocks/>
            </p:cNvCxnSpPr>
            <p:nvPr/>
          </p:nvCxnSpPr>
          <p:spPr>
            <a:xfrm>
              <a:off x="7833385" y="5066316"/>
              <a:ext cx="990892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4537D62-3BC5-4E08-840E-D81B7093C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3385" y="4201397"/>
              <a:ext cx="0" cy="874057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none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84334FA-30B5-46C0-B03E-F7F268811DEF}"/>
              </a:ext>
            </a:extLst>
          </p:cNvPr>
          <p:cNvCxnSpPr>
            <a:cxnSpLocks/>
          </p:cNvCxnSpPr>
          <p:nvPr/>
        </p:nvCxnSpPr>
        <p:spPr>
          <a:xfrm flipV="1">
            <a:off x="9348749" y="6034361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D8C0048-E851-4586-B7B0-434494F4ABB1}"/>
              </a:ext>
            </a:extLst>
          </p:cNvPr>
          <p:cNvSpPr txBox="1"/>
          <p:nvPr/>
        </p:nvSpPr>
        <p:spPr>
          <a:xfrm>
            <a:off x="9212518" y="6213174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5F760FA-5915-4C68-A806-EB0048FF6E2E}"/>
              </a:ext>
            </a:extLst>
          </p:cNvPr>
          <p:cNvCxnSpPr>
            <a:cxnSpLocks/>
          </p:cNvCxnSpPr>
          <p:nvPr/>
        </p:nvCxnSpPr>
        <p:spPr>
          <a:xfrm flipV="1">
            <a:off x="8926515" y="5873841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7479A865-4AE5-4857-97BC-FCDFE51129BD}"/>
              </a:ext>
            </a:extLst>
          </p:cNvPr>
          <p:cNvSpPr txBox="1"/>
          <p:nvPr/>
        </p:nvSpPr>
        <p:spPr>
          <a:xfrm>
            <a:off x="8543598" y="5683832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2F44062A-13A5-4E42-A2FD-3D98F6F94AB3}"/>
              </a:ext>
            </a:extLst>
          </p:cNvPr>
          <p:cNvCxnSpPr>
            <a:cxnSpLocks/>
          </p:cNvCxnSpPr>
          <p:nvPr/>
        </p:nvCxnSpPr>
        <p:spPr>
          <a:xfrm flipV="1">
            <a:off x="9784363" y="6047886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E6DEA074-1EB4-4393-8478-D9820664072E}"/>
              </a:ext>
            </a:extLst>
          </p:cNvPr>
          <p:cNvSpPr txBox="1"/>
          <p:nvPr/>
        </p:nvSpPr>
        <p:spPr>
          <a:xfrm>
            <a:off x="9648132" y="6226699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514533F-5B06-44ED-862C-FEAFB6E7469A}"/>
              </a:ext>
            </a:extLst>
          </p:cNvPr>
          <p:cNvCxnSpPr>
            <a:cxnSpLocks/>
          </p:cNvCxnSpPr>
          <p:nvPr/>
        </p:nvCxnSpPr>
        <p:spPr>
          <a:xfrm flipV="1">
            <a:off x="8927938" y="5558723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13E7FB44-4022-4EF0-BD8C-EFAC4421349F}"/>
              </a:ext>
            </a:extLst>
          </p:cNvPr>
          <p:cNvSpPr txBox="1"/>
          <p:nvPr/>
        </p:nvSpPr>
        <p:spPr>
          <a:xfrm>
            <a:off x="8545021" y="5368714"/>
            <a:ext cx="30168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04D0C5E8-884B-4CAC-9B9B-94C990928566}"/>
              </a:ext>
            </a:extLst>
          </p:cNvPr>
          <p:cNvCxnSpPr>
            <a:cxnSpLocks/>
          </p:cNvCxnSpPr>
          <p:nvPr/>
        </p:nvCxnSpPr>
        <p:spPr>
          <a:xfrm flipV="1">
            <a:off x="10399389" y="6049657"/>
            <a:ext cx="0" cy="162223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781A2534-4052-4408-A6FB-24AF9D478581}"/>
              </a:ext>
            </a:extLst>
          </p:cNvPr>
          <p:cNvSpPr txBox="1"/>
          <p:nvPr/>
        </p:nvSpPr>
        <p:spPr>
          <a:xfrm>
            <a:off x="10263158" y="6228470"/>
            <a:ext cx="33374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538C4B6-58EC-4EB8-B19D-E1EFAD226774}"/>
              </a:ext>
            </a:extLst>
          </p:cNvPr>
          <p:cNvCxnSpPr>
            <a:cxnSpLocks/>
          </p:cNvCxnSpPr>
          <p:nvPr/>
        </p:nvCxnSpPr>
        <p:spPr>
          <a:xfrm flipV="1">
            <a:off x="8929495" y="4946595"/>
            <a:ext cx="190001" cy="1"/>
          </a:xfrm>
          <a:prstGeom prst="straightConnector1">
            <a:avLst/>
          </a:prstGeom>
          <a:ln w="38100" cmpd="sng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BA392263-C4DE-4347-A121-BDBE80D76CB6}"/>
              </a:ext>
            </a:extLst>
          </p:cNvPr>
          <p:cNvSpPr txBox="1"/>
          <p:nvPr/>
        </p:nvSpPr>
        <p:spPr>
          <a:xfrm>
            <a:off x="8546578" y="4756586"/>
            <a:ext cx="333746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0003D37-ED15-417D-9F47-34218F9C664A}"/>
              </a:ext>
            </a:extLst>
          </p:cNvPr>
          <p:cNvSpPr txBox="1"/>
          <p:nvPr/>
        </p:nvSpPr>
        <p:spPr>
          <a:xfrm>
            <a:off x="7016949" y="1577607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EEE2360-C514-466A-81FF-273E495CEA70}"/>
              </a:ext>
            </a:extLst>
          </p:cNvPr>
          <p:cNvSpPr txBox="1"/>
          <p:nvPr/>
        </p:nvSpPr>
        <p:spPr>
          <a:xfrm>
            <a:off x="7063389" y="5112211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pic>
        <p:nvPicPr>
          <p:cNvPr id="138" name="Picture 137" descr="server.png">
            <a:extLst>
              <a:ext uri="{FF2B5EF4-FFF2-40B4-BE49-F238E27FC236}">
                <a16:creationId xmlns:a16="http://schemas.microsoft.com/office/drawing/2014/main" id="{50785098-C2AA-4446-819B-C42023B35F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6" y="1559038"/>
            <a:ext cx="809449" cy="676518"/>
          </a:xfrm>
          <a:prstGeom prst="rect">
            <a:avLst/>
          </a:prstGeom>
          <a:effectLst/>
        </p:spPr>
      </p:pic>
      <p:pic>
        <p:nvPicPr>
          <p:cNvPr id="139" name="Picture 138" descr="server.png">
            <a:extLst>
              <a:ext uri="{FF2B5EF4-FFF2-40B4-BE49-F238E27FC236}">
                <a16:creationId xmlns:a16="http://schemas.microsoft.com/office/drawing/2014/main" id="{F9B40208-EB7C-4395-873B-DEB7031A05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83" y="1480340"/>
            <a:ext cx="809449" cy="676518"/>
          </a:xfrm>
          <a:prstGeom prst="rect">
            <a:avLst/>
          </a:prstGeom>
          <a:effectLst/>
        </p:spPr>
      </p:pic>
      <p:pic>
        <p:nvPicPr>
          <p:cNvPr id="141" name="Picture 140" descr="server.png">
            <a:extLst>
              <a:ext uri="{FF2B5EF4-FFF2-40B4-BE49-F238E27FC236}">
                <a16:creationId xmlns:a16="http://schemas.microsoft.com/office/drawing/2014/main" id="{E46EBA74-7E85-49FB-915E-52CBF5F5D5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94" y="1495482"/>
            <a:ext cx="809449" cy="676518"/>
          </a:xfrm>
          <a:prstGeom prst="rect">
            <a:avLst/>
          </a:prstGeom>
          <a:effectLst/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3F3C582F-DA2E-4D27-8135-16316B1E6EF9}"/>
              </a:ext>
            </a:extLst>
          </p:cNvPr>
          <p:cNvSpPr txBox="1"/>
          <p:nvPr/>
        </p:nvSpPr>
        <p:spPr>
          <a:xfrm>
            <a:off x="9319315" y="2101491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43" name="Oval Callout 9">
            <a:extLst>
              <a:ext uri="{FF2B5EF4-FFF2-40B4-BE49-F238E27FC236}">
                <a16:creationId xmlns:a16="http://schemas.microsoft.com/office/drawing/2014/main" id="{E184C7C5-4387-47DB-A9CE-22AC48B29858}"/>
              </a:ext>
            </a:extLst>
          </p:cNvPr>
          <p:cNvSpPr/>
          <p:nvPr/>
        </p:nvSpPr>
        <p:spPr>
          <a:xfrm>
            <a:off x="2404874" y="727562"/>
            <a:ext cx="2038715" cy="667268"/>
          </a:xfrm>
          <a:prstGeom prst="wedgeEllipseCallout">
            <a:avLst>
              <a:gd name="adj1" fmla="val -65733"/>
              <a:gd name="adj2" fmla="val 53988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ill Sans"/>
                <a:cs typeface="Gill Sans"/>
              </a:rPr>
              <a:t>List peers = {A}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AF7AC2C-B81C-4E26-AB35-8C9958F98877}"/>
              </a:ext>
            </a:extLst>
          </p:cNvPr>
          <p:cNvSpPr txBox="1"/>
          <p:nvPr/>
        </p:nvSpPr>
        <p:spPr>
          <a:xfrm>
            <a:off x="1406078" y="1064165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A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B3F4DC1-D39A-4AB8-B49D-1DB40D1B9742}"/>
              </a:ext>
            </a:extLst>
          </p:cNvPr>
          <p:cNvSpPr txBox="1"/>
          <p:nvPr/>
        </p:nvSpPr>
        <p:spPr>
          <a:xfrm>
            <a:off x="4847387" y="1038547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A</a:t>
            </a:r>
          </a:p>
        </p:txBody>
      </p:sp>
      <p:sp>
        <p:nvSpPr>
          <p:cNvPr id="147" name="Oval Callout 9">
            <a:extLst>
              <a:ext uri="{FF2B5EF4-FFF2-40B4-BE49-F238E27FC236}">
                <a16:creationId xmlns:a16="http://schemas.microsoft.com/office/drawing/2014/main" id="{ED256062-93EB-4CA5-95C3-7DD07BC8B22E}"/>
              </a:ext>
            </a:extLst>
          </p:cNvPr>
          <p:cNvSpPr/>
          <p:nvPr/>
        </p:nvSpPr>
        <p:spPr>
          <a:xfrm>
            <a:off x="5882101" y="857868"/>
            <a:ext cx="2336348" cy="512503"/>
          </a:xfrm>
          <a:prstGeom prst="wedgeEllipseCallout">
            <a:avLst>
              <a:gd name="adj1" fmla="val -65733"/>
              <a:gd name="adj2" fmla="val 53988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ill Sans"/>
                <a:cs typeface="Gill Sans"/>
              </a:rPr>
              <a:t>peers = {A, B}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4403125-0F75-411D-863D-454DCC5C719C}"/>
              </a:ext>
            </a:extLst>
          </p:cNvPr>
          <p:cNvSpPr txBox="1"/>
          <p:nvPr/>
        </p:nvSpPr>
        <p:spPr>
          <a:xfrm>
            <a:off x="9208825" y="1058151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A</a:t>
            </a:r>
          </a:p>
        </p:txBody>
      </p:sp>
      <p:sp>
        <p:nvSpPr>
          <p:cNvPr id="149" name="Oval Callout 9">
            <a:extLst>
              <a:ext uri="{FF2B5EF4-FFF2-40B4-BE49-F238E27FC236}">
                <a16:creationId xmlns:a16="http://schemas.microsoft.com/office/drawing/2014/main" id="{C8F8B346-E2FD-4244-AA0C-6149055D1716}"/>
              </a:ext>
            </a:extLst>
          </p:cNvPr>
          <p:cNvSpPr/>
          <p:nvPr/>
        </p:nvSpPr>
        <p:spPr>
          <a:xfrm>
            <a:off x="10318349" y="854312"/>
            <a:ext cx="1747272" cy="723295"/>
          </a:xfrm>
          <a:prstGeom prst="wedgeEllipseCallout">
            <a:avLst>
              <a:gd name="adj1" fmla="val -65733"/>
              <a:gd name="adj2" fmla="val 53988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ill Sans"/>
                <a:cs typeface="Gill Sans"/>
              </a:rPr>
              <a:t>peers = {…}</a:t>
            </a: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2C224BC9-10E5-480B-8A2D-F6EFE9E6EC02}"/>
              </a:ext>
            </a:extLst>
          </p:cNvPr>
          <p:cNvSpPr/>
          <p:nvPr/>
        </p:nvSpPr>
        <p:spPr>
          <a:xfrm>
            <a:off x="1415179" y="3295730"/>
            <a:ext cx="1075861" cy="509167"/>
          </a:xfrm>
          <a:prstGeom prst="roundRect">
            <a:avLst/>
          </a:prstGeom>
          <a:solidFill>
            <a:srgbClr val="800000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"/>
                <a:cs typeface="Gill Sans"/>
              </a:rPr>
              <a:t>Step 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80D29FB-46E1-40F2-B8DB-AFB21D49A320}"/>
              </a:ext>
            </a:extLst>
          </p:cNvPr>
          <p:cNvSpPr txBox="1"/>
          <p:nvPr/>
        </p:nvSpPr>
        <p:spPr>
          <a:xfrm>
            <a:off x="4135247" y="1705112"/>
            <a:ext cx="2798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872CFB7-B692-42E9-94FF-B7FEDC9A9700}"/>
              </a:ext>
            </a:extLst>
          </p:cNvPr>
          <p:cNvSpPr txBox="1"/>
          <p:nvPr/>
        </p:nvSpPr>
        <p:spPr>
          <a:xfrm>
            <a:off x="2097672" y="341447"/>
            <a:ext cx="325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</a:rPr>
              <a:t>JVMTI and Reflection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50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39"/>
    </mc:Choice>
    <mc:Fallback xmlns="">
      <p:transition spd="slow" advTm="33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1" grpId="0" animBg="1"/>
      <p:bldP spid="71" grpId="0" animBg="1"/>
      <p:bldP spid="75" grpId="0" animBg="1"/>
      <p:bldP spid="88" grpId="0"/>
      <p:bldP spid="89" grpId="0"/>
      <p:bldP spid="106" grpId="0"/>
      <p:bldP spid="108" grpId="0"/>
      <p:bldP spid="114" grpId="0"/>
      <p:bldP spid="116" grpId="0"/>
      <p:bldP spid="123" grpId="0"/>
      <p:bldP spid="125" grpId="0"/>
      <p:bldP spid="127" grpId="0"/>
      <p:bldP spid="129" grpId="0"/>
      <p:bldP spid="131" grpId="0"/>
      <p:bldP spid="133" grpId="0"/>
      <p:bldP spid="134" grpId="0"/>
      <p:bldP spid="135" grpId="0"/>
      <p:bldP spid="142" grpId="0"/>
      <p:bldP spid="143" grpId="0" animBg="1"/>
      <p:bldP spid="145" grpId="0"/>
      <p:bldP spid="147" grpId="0" animBg="1"/>
      <p:bldP spid="148" grpId="0"/>
      <p:bldP spid="149" grpId="0" animBg="1"/>
      <p:bldP spid="109" grpId="0" animBg="1"/>
      <p:bldP spid="151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226F74B-0A37-4D1F-B34E-2ADBFF6EC1B5}"/>
              </a:ext>
            </a:extLst>
          </p:cNvPr>
          <p:cNvSpPr txBox="1"/>
          <p:nvPr/>
        </p:nvSpPr>
        <p:spPr>
          <a:xfrm>
            <a:off x="2577183" y="6169563"/>
            <a:ext cx="8518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</a:rPr>
              <a:t>A’s on heap data structures  </a:t>
            </a:r>
            <a:r>
              <a:rPr lang="en-US" sz="2400" b="1" dirty="0">
                <a:solidFill>
                  <a:srgbClr val="C00000"/>
                </a:solidFill>
                <a:latin typeface="Gill Sans"/>
              </a:rPr>
              <a:t>growth tendency after N steps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70F2315-286E-4279-8F8D-5EA873EDAB3C}"/>
              </a:ext>
            </a:extLst>
          </p:cNvPr>
          <p:cNvSpPr/>
          <p:nvPr/>
        </p:nvSpPr>
        <p:spPr>
          <a:xfrm>
            <a:off x="3751401" y="1544156"/>
            <a:ext cx="2472751" cy="2418891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FCCF4F9-793B-40FE-8464-10D50313F71F}"/>
              </a:ext>
            </a:extLst>
          </p:cNvPr>
          <p:cNvSpPr/>
          <p:nvPr/>
        </p:nvSpPr>
        <p:spPr>
          <a:xfrm>
            <a:off x="1465128" y="3779072"/>
            <a:ext cx="2629284" cy="2299603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9A809C0-7DFB-4F48-BC97-1C69C9B5443F}"/>
              </a:ext>
            </a:extLst>
          </p:cNvPr>
          <p:cNvSpPr txBox="1"/>
          <p:nvPr/>
        </p:nvSpPr>
        <p:spPr>
          <a:xfrm>
            <a:off x="2034438" y="634319"/>
            <a:ext cx="84118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Gill Sans"/>
                <a:cs typeface="Gill Sans"/>
              </a:rPr>
              <a:t>Data structures that tend to grow when one or more dimensions grow are </a:t>
            </a:r>
            <a:r>
              <a:rPr lang="en-US" sz="2400" b="1" i="1" dirty="0">
                <a:solidFill>
                  <a:srgbClr val="00B050"/>
                </a:solidFill>
                <a:latin typeface="Gill Sans"/>
                <a:cs typeface="Gill Sans"/>
              </a:rPr>
              <a:t>scale dependent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54DCD6-40C8-491E-8A3B-D6758A71670E}"/>
              </a:ext>
            </a:extLst>
          </p:cNvPr>
          <p:cNvGrpSpPr/>
          <p:nvPr/>
        </p:nvGrpSpPr>
        <p:grpSpPr>
          <a:xfrm>
            <a:off x="1710593" y="1920798"/>
            <a:ext cx="1720480" cy="1714121"/>
            <a:chOff x="1710593" y="1848061"/>
            <a:chExt cx="1720480" cy="171412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499CBF8-8169-4B34-8240-74750429BADF}"/>
                </a:ext>
              </a:extLst>
            </p:cNvPr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72737AA-7F2B-4C31-A325-EE08CF8CFB52}"/>
                  </a:ext>
                </a:extLst>
              </p:cNvPr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4730D698-E29A-4152-A3F5-BFDB9A033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E67833B9-03E3-4C47-968C-7B724FB704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3038587F-2D7F-4AD3-AE17-921F89B827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C5D67AA-687B-4069-87B6-81AF73FD7B05}"/>
                    </a:ext>
                  </a:extLst>
                </p:cNvPr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Size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1A40F8D-DD5F-4378-92DD-52CC4A435379}"/>
                  </a:ext>
                </a:extLst>
              </p:cNvPr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Step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1C81DB-1CE8-487B-9D52-ACC46576985E}"/>
                </a:ext>
              </a:extLst>
            </p:cNvPr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Gill Sans"/>
                  <a:cs typeface="Gill Sans"/>
                </a:rPr>
                <a:t>List X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2ED7957-779C-4A12-A2EB-60A88FF16B9A}"/>
              </a:ext>
            </a:extLst>
          </p:cNvPr>
          <p:cNvGrpSpPr/>
          <p:nvPr/>
        </p:nvGrpSpPr>
        <p:grpSpPr>
          <a:xfrm>
            <a:off x="6431188" y="1916195"/>
            <a:ext cx="1720480" cy="1714121"/>
            <a:chOff x="1710593" y="1848061"/>
            <a:chExt cx="1720480" cy="1714121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60C1F79-F86D-41A3-BE74-5F29F9B9C4E4}"/>
                </a:ext>
              </a:extLst>
            </p:cNvPr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E3A7A4F-FE75-4BCC-898C-838208F291BB}"/>
                  </a:ext>
                </a:extLst>
              </p:cNvPr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DA24DCAB-8437-42F6-BD45-1B3A55DA3F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5171C7A3-B8F9-42B9-84A2-47A6FDC35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55029FDE-A369-4B92-AF00-71B30ACA35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6DA6458C-2082-450A-8C7E-F66C43C77597}"/>
                    </a:ext>
                  </a:extLst>
                </p:cNvPr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Size</a:t>
                  </a: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E323D89-BA38-4BD8-8696-1B5ED7003F13}"/>
                  </a:ext>
                </a:extLst>
              </p:cNvPr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Step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191B2B5-7760-4232-818D-5ED104144CF2}"/>
                </a:ext>
              </a:extLst>
            </p:cNvPr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Gill Sans"/>
                  <a:cs typeface="Gill Sans"/>
                </a:rPr>
                <a:t>Set Y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334C53-9D96-44D1-9411-2498F1AA6338}"/>
              </a:ext>
            </a:extLst>
          </p:cNvPr>
          <p:cNvGrpSpPr/>
          <p:nvPr/>
        </p:nvGrpSpPr>
        <p:grpSpPr>
          <a:xfrm>
            <a:off x="8721855" y="1936940"/>
            <a:ext cx="1720480" cy="1714121"/>
            <a:chOff x="1710593" y="1848061"/>
            <a:chExt cx="1720480" cy="171412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C71776-BE33-4062-BD03-6C287AE9DBD4}"/>
                </a:ext>
              </a:extLst>
            </p:cNvPr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CAF46B4-287E-4E87-BE59-B3283F158CFE}"/>
                  </a:ext>
                </a:extLst>
              </p:cNvPr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id="{AD0ED81F-DAF9-49A4-8E0F-972B6D947B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292D2CCD-3EE0-45D3-B55D-C1CB42F3BA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>
                  <a:extLst>
                    <a:ext uri="{FF2B5EF4-FFF2-40B4-BE49-F238E27FC236}">
                      <a16:creationId xmlns:a16="http://schemas.microsoft.com/office/drawing/2014/main" id="{9434DE22-6B82-4047-8ED0-2240CE2DE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65295E0-8BE3-4053-AAA7-BCE385D7BFBB}"/>
                    </a:ext>
                  </a:extLst>
                </p:cNvPr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Size</a:t>
                  </a: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BB82391-ADDF-4711-8A07-A17906B231C4}"/>
                  </a:ext>
                </a:extLst>
              </p:cNvPr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Step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D0D396-9504-4127-8AE4-15D9844B71C1}"/>
                </a:ext>
              </a:extLst>
            </p:cNvPr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Gill Sans"/>
                  <a:cs typeface="Gill Sans"/>
                </a:rPr>
                <a:t>Map Z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1CA6F72-8A06-4644-B61F-673913FD9CFB}"/>
              </a:ext>
            </a:extLst>
          </p:cNvPr>
          <p:cNvGrpSpPr/>
          <p:nvPr/>
        </p:nvGrpSpPr>
        <p:grpSpPr>
          <a:xfrm>
            <a:off x="6428872" y="4040167"/>
            <a:ext cx="1720480" cy="1714121"/>
            <a:chOff x="1710593" y="1848061"/>
            <a:chExt cx="1720480" cy="171412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1169FD2-91C6-4A52-9EE9-03354FC2183B}"/>
                </a:ext>
              </a:extLst>
            </p:cNvPr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8C2A291-C11C-4C9E-AA2D-AAE2FEFD364A}"/>
                  </a:ext>
                </a:extLst>
              </p:cNvPr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8BAEBC6E-DB85-454F-ACCB-1F164241B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BFD137A3-3A95-4363-B2C7-B1E5A0C0DF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A71F7AF9-E32C-40D2-93FB-5E313B6FD9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7FAC2EF-FAA1-419F-8AFF-5C79C0A68C44}"/>
                    </a:ext>
                  </a:extLst>
                </p:cNvPr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Size</a:t>
                  </a:r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E4EB709-B576-4FDA-8DA2-C99687354D58}"/>
                  </a:ext>
                </a:extLst>
              </p:cNvPr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Step</a:t>
                </a: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00985A5-B4EB-4067-BC45-B849FC667D52}"/>
                </a:ext>
              </a:extLst>
            </p:cNvPr>
            <p:cNvSpPr txBox="1"/>
            <p:nvPr/>
          </p:nvSpPr>
          <p:spPr>
            <a:xfrm>
              <a:off x="2239014" y="1848061"/>
              <a:ext cx="116256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Gill Sans"/>
                  <a:cs typeface="Gill Sans"/>
                </a:rPr>
                <a:t>Queue Q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EC9C30F-8F29-44C0-A2DB-43FE4904BB9E}"/>
              </a:ext>
            </a:extLst>
          </p:cNvPr>
          <p:cNvGrpSpPr/>
          <p:nvPr/>
        </p:nvGrpSpPr>
        <p:grpSpPr>
          <a:xfrm>
            <a:off x="8719539" y="4060912"/>
            <a:ext cx="1720480" cy="1714121"/>
            <a:chOff x="1710593" y="1848061"/>
            <a:chExt cx="1720480" cy="1714121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39CF2C7D-4545-4ED7-96F3-64C187D94447}"/>
                </a:ext>
              </a:extLst>
            </p:cNvPr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858FA6F5-D1AC-4DB9-B027-75FB01B288B6}"/>
                  </a:ext>
                </a:extLst>
              </p:cNvPr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D0F3FB30-C254-431B-93B7-EAEAAD158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>
                  <a:extLst>
                    <a:ext uri="{FF2B5EF4-FFF2-40B4-BE49-F238E27FC236}">
                      <a16:creationId xmlns:a16="http://schemas.microsoft.com/office/drawing/2014/main" id="{0DA2D470-2362-4771-B478-59939F3C31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AEBE7BB6-5F95-44C9-9286-47AD9CFDD2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2DAA6E3-6644-4823-B794-6650D1881BA3}"/>
                    </a:ext>
                  </a:extLst>
                </p:cNvPr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Size</a:t>
                  </a:r>
                </a:p>
              </p:txBody>
            </p:sp>
          </p:grp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B30691C-440E-4D6F-BAD2-EFF53020B866}"/>
                  </a:ext>
                </a:extLst>
              </p:cNvPr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Step</a:t>
                </a: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A0CFE32-6320-4A32-A78F-0D82AF8C2F1E}"/>
                </a:ext>
              </a:extLst>
            </p:cNvPr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Gill Sans"/>
                  <a:cs typeface="Gill Sans"/>
                </a:rPr>
                <a:t>Map R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1EC741B-4015-4156-A39F-35C80755D32D}"/>
              </a:ext>
            </a:extLst>
          </p:cNvPr>
          <p:cNvGrpSpPr/>
          <p:nvPr/>
        </p:nvGrpSpPr>
        <p:grpSpPr>
          <a:xfrm>
            <a:off x="4143765" y="4060912"/>
            <a:ext cx="1720480" cy="1714121"/>
            <a:chOff x="1710593" y="1848061"/>
            <a:chExt cx="1720480" cy="1714121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A4F40F4-861E-4DBD-85AE-A6C4C5CDAF3D}"/>
                </a:ext>
              </a:extLst>
            </p:cNvPr>
            <p:cNvGrpSpPr/>
            <p:nvPr/>
          </p:nvGrpSpPr>
          <p:grpSpPr>
            <a:xfrm>
              <a:off x="1710593" y="2221791"/>
              <a:ext cx="1720480" cy="1340391"/>
              <a:chOff x="7284317" y="4181317"/>
              <a:chExt cx="2647850" cy="2283365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6A9B16E5-FCFE-4C61-ADCF-7E620C7D65E4}"/>
                  </a:ext>
                </a:extLst>
              </p:cNvPr>
              <p:cNvGrpSpPr/>
              <p:nvPr/>
            </p:nvGrpSpPr>
            <p:grpSpPr>
              <a:xfrm>
                <a:off x="7284317" y="4181317"/>
                <a:ext cx="2647850" cy="1848008"/>
                <a:chOff x="7503058" y="4201397"/>
                <a:chExt cx="1321219" cy="874057"/>
              </a:xfrm>
            </p:grpSpPr>
            <p:cxnSp>
              <p:nvCxnSpPr>
                <p:cNvPr id="155" name="Straight Arrow Connector 154">
                  <a:extLst>
                    <a:ext uri="{FF2B5EF4-FFF2-40B4-BE49-F238E27FC236}">
                      <a16:creationId xmlns:a16="http://schemas.microsoft.com/office/drawing/2014/main" id="{4E7E23FD-7F6A-489E-BBDC-5466E2F73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5509" y="4799663"/>
                  <a:ext cx="793953" cy="0"/>
                </a:xfrm>
                <a:prstGeom prst="straightConnector1">
                  <a:avLst/>
                </a:prstGeom>
                <a:ln w="28575" cmpd="sng">
                  <a:solidFill>
                    <a:srgbClr val="C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>
                  <a:extLst>
                    <a:ext uri="{FF2B5EF4-FFF2-40B4-BE49-F238E27FC236}">
                      <a16:creationId xmlns:a16="http://schemas.microsoft.com/office/drawing/2014/main" id="{5FEF5627-C0A8-47C5-9F0E-E6D89FA24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F7003B7B-4958-40D6-AFFE-9F199D77F3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071D3292-4D35-423D-B0BC-3BAE536CBC54}"/>
                    </a:ext>
                  </a:extLst>
                </p:cNvPr>
                <p:cNvSpPr txBox="1"/>
                <p:nvPr/>
              </p:nvSpPr>
              <p:spPr>
                <a:xfrm>
                  <a:off x="7503058" y="4219956"/>
                  <a:ext cx="292430" cy="189241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Size</a:t>
                  </a:r>
                </a:p>
              </p:txBody>
            </p:sp>
          </p:grp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5E27CCB-F7DD-4AA7-AE98-D791AFF3CF57}"/>
                  </a:ext>
                </a:extLst>
              </p:cNvPr>
              <p:cNvSpPr txBox="1"/>
              <p:nvPr/>
            </p:nvSpPr>
            <p:spPr>
              <a:xfrm>
                <a:off x="9236789" y="6064572"/>
                <a:ext cx="649985" cy="40011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Step</a:t>
                </a:r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58F1AFD9-784B-49DE-9492-F91BBB02DB0E}"/>
                </a:ext>
              </a:extLst>
            </p:cNvPr>
            <p:cNvSpPr txBox="1"/>
            <p:nvPr/>
          </p:nvSpPr>
          <p:spPr>
            <a:xfrm>
              <a:off x="2239014" y="1848061"/>
              <a:ext cx="95139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chemeClr val="bg1"/>
                  </a:solidFill>
                  <a:latin typeface="Gill Sans"/>
                  <a:cs typeface="Gill Sans"/>
                </a:rPr>
                <a:t>Set 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6EA6AD-F394-444F-ABBB-4E277D63A090}"/>
              </a:ext>
            </a:extLst>
          </p:cNvPr>
          <p:cNvGrpSpPr/>
          <p:nvPr/>
        </p:nvGrpSpPr>
        <p:grpSpPr>
          <a:xfrm>
            <a:off x="1748950" y="4027509"/>
            <a:ext cx="1774315" cy="1754656"/>
            <a:chOff x="1748950" y="3954772"/>
            <a:chExt cx="1774315" cy="1754656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5880048-6C50-4C3A-AB36-57DDF4FB1559}"/>
                </a:ext>
              </a:extLst>
            </p:cNvPr>
            <p:cNvGrpSpPr/>
            <p:nvPr/>
          </p:nvGrpSpPr>
          <p:grpSpPr>
            <a:xfrm>
              <a:off x="1748950" y="3954772"/>
              <a:ext cx="1774315" cy="1754656"/>
              <a:chOff x="1710593" y="1807526"/>
              <a:chExt cx="1774315" cy="1754656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E1A7BBD1-51CC-4804-91AE-69A7CE70ADFE}"/>
                  </a:ext>
                </a:extLst>
              </p:cNvPr>
              <p:cNvGrpSpPr/>
              <p:nvPr/>
            </p:nvGrpSpPr>
            <p:grpSpPr>
              <a:xfrm>
                <a:off x="1710593" y="2221791"/>
                <a:ext cx="1720480" cy="1340391"/>
                <a:chOff x="7284317" y="4181317"/>
                <a:chExt cx="2647850" cy="2283365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B09E19D9-64A7-4ADC-985D-566A0470B068}"/>
                    </a:ext>
                  </a:extLst>
                </p:cNvPr>
                <p:cNvGrpSpPr/>
                <p:nvPr/>
              </p:nvGrpSpPr>
              <p:grpSpPr>
                <a:xfrm>
                  <a:off x="7284317" y="4181317"/>
                  <a:ext cx="2647850" cy="1848008"/>
                  <a:chOff x="7503058" y="4201397"/>
                  <a:chExt cx="1321219" cy="874057"/>
                </a:xfrm>
              </p:grpSpPr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C4D3DBC9-1335-4C03-8D5C-AF8ED27628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33385" y="5066316"/>
                    <a:ext cx="990892" cy="0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Arrow Connector 167">
                    <a:extLst>
                      <a:ext uri="{FF2B5EF4-FFF2-40B4-BE49-F238E27FC236}">
                        <a16:creationId xmlns:a16="http://schemas.microsoft.com/office/drawing/2014/main" id="{4556C238-4B37-4AD0-AAC1-7DD7657A03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833385" y="4201397"/>
                    <a:ext cx="0" cy="87405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0719FFEA-5AA1-403E-8E87-3132D0DCB170}"/>
                      </a:ext>
                    </a:extLst>
                  </p:cNvPr>
                  <p:cNvSpPr txBox="1"/>
                  <p:nvPr/>
                </p:nvSpPr>
                <p:spPr>
                  <a:xfrm>
                    <a:off x="7503058" y="4219956"/>
                    <a:ext cx="292430" cy="189241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Size</a:t>
                    </a:r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2AD358B2-8283-476C-BE09-34CAECAE2DC0}"/>
                    </a:ext>
                  </a:extLst>
                </p:cNvPr>
                <p:cNvSpPr txBox="1"/>
                <p:nvPr/>
              </p:nvSpPr>
              <p:spPr>
                <a:xfrm>
                  <a:off x="9236789" y="6064572"/>
                  <a:ext cx="649985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Step</a:t>
                  </a:r>
                </a:p>
              </p:txBody>
            </p:sp>
          </p:grp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4693876B-350F-486F-836E-F10DD5E3215F}"/>
                  </a:ext>
                </a:extLst>
              </p:cNvPr>
              <p:cNvSpPr txBox="1"/>
              <p:nvPr/>
            </p:nvSpPr>
            <p:spPr>
              <a:xfrm>
                <a:off x="2114613" y="1807526"/>
                <a:ext cx="1370295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rgbClr val="00B050"/>
                    </a:solidFill>
                    <a:latin typeface="Gill Sans"/>
                    <a:cs typeface="Gill Sans"/>
                  </a:rPr>
                  <a:t>Map nodes</a:t>
                </a:r>
              </a:p>
            </p:txBody>
          </p:sp>
        </p:grpSp>
        <p:cxnSp>
          <p:nvCxnSpPr>
            <p:cNvPr id="170" name="Connector: Curved 169">
              <a:extLst>
                <a:ext uri="{FF2B5EF4-FFF2-40B4-BE49-F238E27FC236}">
                  <a16:creationId xmlns:a16="http://schemas.microsoft.com/office/drawing/2014/main" id="{BF2D645F-5AB6-40F8-ACE7-705582261D31}"/>
                </a:ext>
              </a:extLst>
            </p:cNvPr>
            <p:cNvCxnSpPr/>
            <p:nvPr/>
          </p:nvCxnSpPr>
          <p:spPr>
            <a:xfrm flipV="1">
              <a:off x="2181490" y="4594913"/>
              <a:ext cx="942142" cy="815576"/>
            </a:xfrm>
            <a:prstGeom prst="curvedConnector3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4BEF6D-7247-42DC-9028-DA4AE0DB93CB}"/>
              </a:ext>
            </a:extLst>
          </p:cNvPr>
          <p:cNvGrpSpPr/>
          <p:nvPr/>
        </p:nvGrpSpPr>
        <p:grpSpPr>
          <a:xfrm>
            <a:off x="3950511" y="1869551"/>
            <a:ext cx="1774315" cy="1754656"/>
            <a:chOff x="9912909" y="853569"/>
            <a:chExt cx="1774315" cy="1754656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F0B51BE-4BC7-4C8C-9041-D77A230F9D90}"/>
                </a:ext>
              </a:extLst>
            </p:cNvPr>
            <p:cNvGrpSpPr/>
            <p:nvPr/>
          </p:nvGrpSpPr>
          <p:grpSpPr>
            <a:xfrm>
              <a:off x="9912909" y="853569"/>
              <a:ext cx="1774315" cy="1754656"/>
              <a:chOff x="1710593" y="1807526"/>
              <a:chExt cx="1774315" cy="1754656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0C827716-E7BF-4582-B523-1034C6D75C01}"/>
                  </a:ext>
                </a:extLst>
              </p:cNvPr>
              <p:cNvGrpSpPr/>
              <p:nvPr/>
            </p:nvGrpSpPr>
            <p:grpSpPr>
              <a:xfrm>
                <a:off x="1710593" y="2221791"/>
                <a:ext cx="1720480" cy="1340391"/>
                <a:chOff x="7284317" y="4181317"/>
                <a:chExt cx="2647850" cy="2283365"/>
              </a:xfrm>
            </p:grpSpPr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471785EC-37C2-4B7C-953E-A88D83314FFC}"/>
                    </a:ext>
                  </a:extLst>
                </p:cNvPr>
                <p:cNvGrpSpPr/>
                <p:nvPr/>
              </p:nvGrpSpPr>
              <p:grpSpPr>
                <a:xfrm>
                  <a:off x="7284317" y="4181317"/>
                  <a:ext cx="2647850" cy="1848008"/>
                  <a:chOff x="7503058" y="4201397"/>
                  <a:chExt cx="1321219" cy="874057"/>
                </a:xfrm>
              </p:grpSpPr>
              <p:cxnSp>
                <p:nvCxnSpPr>
                  <p:cNvPr id="178" name="Straight Arrow Connector 177">
                    <a:extLst>
                      <a:ext uri="{FF2B5EF4-FFF2-40B4-BE49-F238E27FC236}">
                        <a16:creationId xmlns:a16="http://schemas.microsoft.com/office/drawing/2014/main" id="{0A8B44B1-1001-435F-8DFE-793D5BB3C7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833385" y="5066316"/>
                    <a:ext cx="990892" cy="0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Arrow Connector 178">
                    <a:extLst>
                      <a:ext uri="{FF2B5EF4-FFF2-40B4-BE49-F238E27FC236}">
                        <a16:creationId xmlns:a16="http://schemas.microsoft.com/office/drawing/2014/main" id="{79EA4E72-58EC-4497-852C-D2EB7D25A9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833385" y="4201397"/>
                    <a:ext cx="0" cy="874057"/>
                  </a:xfrm>
                  <a:prstGeom prst="straightConnector1">
                    <a:avLst/>
                  </a:prstGeom>
                  <a:ln w="38100" cmpd="sng">
                    <a:solidFill>
                      <a:srgbClr val="000000"/>
                    </a:solidFill>
                    <a:headEnd type="none"/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6CB40E07-F59C-4215-A2BC-E6397F3DEBE4}"/>
                      </a:ext>
                    </a:extLst>
                  </p:cNvPr>
                  <p:cNvSpPr txBox="1"/>
                  <p:nvPr/>
                </p:nvSpPr>
                <p:spPr>
                  <a:xfrm>
                    <a:off x="7503058" y="4219956"/>
                    <a:ext cx="292430" cy="189241"/>
                  </a:xfrm>
                  <a:prstGeom prst="rect">
                    <a:avLst/>
                  </a:prstGeom>
                  <a:noFill/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chemeClr val="bg1"/>
                        </a:solidFill>
                        <a:latin typeface="Gill Sans"/>
                        <a:cs typeface="Gill Sans"/>
                      </a:rPr>
                      <a:t>Size</a:t>
                    </a:r>
                  </a:p>
                </p:txBody>
              </p:sp>
            </p:grpSp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611EA330-F7C4-4E99-AE17-4B32F2AFC92A}"/>
                    </a:ext>
                  </a:extLst>
                </p:cNvPr>
                <p:cNvSpPr txBox="1"/>
                <p:nvPr/>
              </p:nvSpPr>
              <p:spPr>
                <a:xfrm>
                  <a:off x="9236789" y="6064572"/>
                  <a:ext cx="649985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Gill Sans"/>
                      <a:cs typeface="Gill Sans"/>
                    </a:rPr>
                    <a:t>Step</a:t>
                  </a:r>
                </a:p>
              </p:txBody>
            </p:sp>
          </p:grp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A108F88-53C5-4C5C-895B-C8BAD4BEC224}"/>
                  </a:ext>
                </a:extLst>
              </p:cNvPr>
              <p:cNvSpPr txBox="1"/>
              <p:nvPr/>
            </p:nvSpPr>
            <p:spPr>
              <a:xfrm>
                <a:off x="2114613" y="1807526"/>
                <a:ext cx="1370295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solidFill>
                      <a:srgbClr val="00B050"/>
                    </a:solidFill>
                    <a:latin typeface="Gill Sans"/>
                    <a:cs typeface="Gill Sans"/>
                  </a:rPr>
                  <a:t>List peers</a:t>
                </a:r>
              </a:p>
            </p:txBody>
          </p:sp>
        </p:grp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5D6E7912-63BE-4A2C-9D11-C683393DD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45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82"/>
    </mc:Choice>
    <mc:Fallback xmlns="">
      <p:transition spd="slow" advTm="29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274638"/>
            <a:ext cx="10745868" cy="1143000"/>
          </a:xfrm>
        </p:spPr>
        <p:txBody>
          <a:bodyPr/>
          <a:lstStyle/>
          <a:p>
            <a:r>
              <a:rPr lang="en-US" b="0" dirty="0"/>
              <a:t>Finding </a:t>
            </a:r>
            <a:r>
              <a:rPr lang="en-US" dirty="0"/>
              <a:t>many </a:t>
            </a:r>
            <a:r>
              <a:rPr lang="en-US" b="0" dirty="0"/>
              <a:t>scale-dep data structures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7C693ED-3D51-46EB-A5FC-04C4549C776D}"/>
              </a:ext>
            </a:extLst>
          </p:cNvPr>
          <p:cNvSpPr txBox="1">
            <a:spLocks/>
          </p:cNvSpPr>
          <p:nvPr/>
        </p:nvSpPr>
        <p:spPr>
          <a:xfrm>
            <a:off x="280627" y="1556513"/>
            <a:ext cx="5516492" cy="489755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Try out </a:t>
            </a:r>
            <a:r>
              <a:rPr lang="en-US" dirty="0">
                <a:solidFill>
                  <a:srgbClr val="C00000"/>
                </a:solidFill>
              </a:rPr>
              <a:t>different </a:t>
            </a:r>
            <a:r>
              <a:rPr lang="en-US" b="1" dirty="0">
                <a:solidFill>
                  <a:srgbClr val="C00000"/>
                </a:solidFill>
              </a:rPr>
              <a:t>axes of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Adding files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Adding partitions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tables, columns, files, directories…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Try out </a:t>
            </a:r>
            <a:r>
              <a:rPr lang="en-US" dirty="0">
                <a:solidFill>
                  <a:srgbClr val="C00000"/>
                </a:solidFill>
              </a:rPr>
              <a:t>different workloads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Snapshot directories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Removing nodes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migration, rebalance…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0DCAAF5-801D-4A54-A45E-379B61A3738E}"/>
              </a:ext>
            </a:extLst>
          </p:cNvPr>
          <p:cNvGrpSpPr/>
          <p:nvPr/>
        </p:nvGrpSpPr>
        <p:grpSpPr>
          <a:xfrm>
            <a:off x="9940998" y="2160304"/>
            <a:ext cx="1290331" cy="1084826"/>
            <a:chOff x="10343058" y="1267834"/>
            <a:chExt cx="1290331" cy="1084826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4B0E7F77-47DE-45E8-A778-84D41B49625E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DAD03C6B-3295-4DD9-8846-F574A4A87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099D8D50-4389-4053-B731-5B84FD7498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4E00CD09-3A68-4C78-BF0E-8DF735817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833A75C-348D-4304-AB1D-BD84AE76F1E6}"/>
              </a:ext>
            </a:extLst>
          </p:cNvPr>
          <p:cNvGrpSpPr/>
          <p:nvPr/>
        </p:nvGrpSpPr>
        <p:grpSpPr>
          <a:xfrm>
            <a:off x="10093398" y="2312704"/>
            <a:ext cx="1290331" cy="1084826"/>
            <a:chOff x="10343058" y="1267834"/>
            <a:chExt cx="1290331" cy="1084826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5368742A-6CE2-47CB-A5BB-EE83914D0583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1CC4FFA6-8C4A-46CC-9573-13968D561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B5ABEF33-0FDE-40F2-89BC-B1E03462E7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CF154F7-D783-4E15-875F-39D63FCA5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1C21EE1-B2BC-4DF1-BB6D-300CCD5E5635}"/>
              </a:ext>
            </a:extLst>
          </p:cNvPr>
          <p:cNvGrpSpPr/>
          <p:nvPr/>
        </p:nvGrpSpPr>
        <p:grpSpPr>
          <a:xfrm>
            <a:off x="10245798" y="2465104"/>
            <a:ext cx="1290331" cy="1084826"/>
            <a:chOff x="10343058" y="1267834"/>
            <a:chExt cx="1290331" cy="1084826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FADCBC31-23B3-4FA3-A9D8-7A9CE523C113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0E612EE9-AFBD-49FE-A1EC-8DD67786DF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>
                <a:extLst>
                  <a:ext uri="{FF2B5EF4-FFF2-40B4-BE49-F238E27FC236}">
                    <a16:creationId xmlns:a16="http://schemas.microsoft.com/office/drawing/2014/main" id="{ECE140A1-0B23-4351-8158-D98B69AEBC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8F14E35F-2FA2-4EBF-9F33-8477FC32E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A3129E4-BF47-4248-BE42-50BFC88C3DAB}"/>
              </a:ext>
            </a:extLst>
          </p:cNvPr>
          <p:cNvGrpSpPr/>
          <p:nvPr/>
        </p:nvGrpSpPr>
        <p:grpSpPr>
          <a:xfrm>
            <a:off x="10398198" y="2617504"/>
            <a:ext cx="1290331" cy="1084826"/>
            <a:chOff x="10343058" y="1267834"/>
            <a:chExt cx="1290331" cy="1084826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835991AD-EE91-4DD6-802A-EE59D8B20745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614C62F9-FBED-4A4B-BDEF-EF51A09120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3DA4F0D7-F6CF-4192-944E-E14EF8EC8B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3B16C4EE-D9E8-48D1-BA34-DA67F6546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293C7BB-2EDF-4BFE-8655-52BE30DDF6DE}"/>
              </a:ext>
            </a:extLst>
          </p:cNvPr>
          <p:cNvGrpSpPr/>
          <p:nvPr/>
        </p:nvGrpSpPr>
        <p:grpSpPr>
          <a:xfrm>
            <a:off x="9947772" y="4807642"/>
            <a:ext cx="1290331" cy="1084826"/>
            <a:chOff x="10343058" y="1267834"/>
            <a:chExt cx="1290331" cy="1084826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8A17FBB9-ED25-4F53-8382-0AF5E404CABB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54" name="Straight Arrow Connector 253">
                <a:extLst>
                  <a:ext uri="{FF2B5EF4-FFF2-40B4-BE49-F238E27FC236}">
                    <a16:creationId xmlns:a16="http://schemas.microsoft.com/office/drawing/2014/main" id="{BA288C99-73E6-4A34-BCF5-066B812FF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Arrow Connector 254">
                <a:extLst>
                  <a:ext uri="{FF2B5EF4-FFF2-40B4-BE49-F238E27FC236}">
                    <a16:creationId xmlns:a16="http://schemas.microsoft.com/office/drawing/2014/main" id="{2F357541-7FE3-4876-AEF9-33578D7967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3" name="Straight Arrow Connector 252">
              <a:extLst>
                <a:ext uri="{FF2B5EF4-FFF2-40B4-BE49-F238E27FC236}">
                  <a16:creationId xmlns:a16="http://schemas.microsoft.com/office/drawing/2014/main" id="{D1212D38-7B27-4A85-A461-25B6CEA50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CDDE09F9-89FF-4285-B24D-82965741D88F}"/>
              </a:ext>
            </a:extLst>
          </p:cNvPr>
          <p:cNvGrpSpPr/>
          <p:nvPr/>
        </p:nvGrpSpPr>
        <p:grpSpPr>
          <a:xfrm>
            <a:off x="10100172" y="4960042"/>
            <a:ext cx="1290331" cy="1084826"/>
            <a:chOff x="10343058" y="1267834"/>
            <a:chExt cx="1290331" cy="1084826"/>
          </a:xfrm>
        </p:grpSpPr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894081A9-04F7-4836-A85E-78D1789273F5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59" name="Straight Arrow Connector 258">
                <a:extLst>
                  <a:ext uri="{FF2B5EF4-FFF2-40B4-BE49-F238E27FC236}">
                    <a16:creationId xmlns:a16="http://schemas.microsoft.com/office/drawing/2014/main" id="{2C51268D-47DA-4BCC-9E24-F5B689D64B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Arrow Connector 259">
                <a:extLst>
                  <a:ext uri="{FF2B5EF4-FFF2-40B4-BE49-F238E27FC236}">
                    <a16:creationId xmlns:a16="http://schemas.microsoft.com/office/drawing/2014/main" id="{BD4F334E-4328-4881-94D3-D94152F0D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F8411A6B-4FE6-41FE-8CA1-B595150EE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492D36A1-00C2-44B0-B92C-1EBFE32C7F35}"/>
              </a:ext>
            </a:extLst>
          </p:cNvPr>
          <p:cNvGrpSpPr/>
          <p:nvPr/>
        </p:nvGrpSpPr>
        <p:grpSpPr>
          <a:xfrm>
            <a:off x="10252572" y="5112442"/>
            <a:ext cx="1290331" cy="1084826"/>
            <a:chOff x="10343058" y="1267834"/>
            <a:chExt cx="1290331" cy="1084826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184F99F0-6DEA-48B3-943C-A3DA31418CCC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64" name="Straight Arrow Connector 263">
                <a:extLst>
                  <a:ext uri="{FF2B5EF4-FFF2-40B4-BE49-F238E27FC236}">
                    <a16:creationId xmlns:a16="http://schemas.microsoft.com/office/drawing/2014/main" id="{16286AF4-0AD2-4048-93B4-FC0B03DB7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Arrow Connector 264">
                <a:extLst>
                  <a:ext uri="{FF2B5EF4-FFF2-40B4-BE49-F238E27FC236}">
                    <a16:creationId xmlns:a16="http://schemas.microsoft.com/office/drawing/2014/main" id="{BA86E3DD-3F55-4EE0-BCD8-CE453ADC96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E774ABBB-CF93-45D0-AFE6-4C1D5C0874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BADCEF4-12BC-41A9-9DD0-F934BD62D7EA}"/>
              </a:ext>
            </a:extLst>
          </p:cNvPr>
          <p:cNvGrpSpPr/>
          <p:nvPr/>
        </p:nvGrpSpPr>
        <p:grpSpPr>
          <a:xfrm>
            <a:off x="10404972" y="5264842"/>
            <a:ext cx="1290331" cy="1084826"/>
            <a:chOff x="10343058" y="1267834"/>
            <a:chExt cx="1290331" cy="1084826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F7C55496-A2E6-4DE7-8863-AC2ED8C2A910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C61164A5-823E-41E3-BEA5-F09853B89E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Arrow Connector 269">
                <a:extLst>
                  <a:ext uri="{FF2B5EF4-FFF2-40B4-BE49-F238E27FC236}">
                    <a16:creationId xmlns:a16="http://schemas.microsoft.com/office/drawing/2014/main" id="{8F5CA88B-40E6-4D9E-ADAE-EB443F8EF0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B9AEF538-E76B-47FE-8F8A-D322535CD4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B529EF04-EE03-44C6-810C-083FF354D0D3}"/>
              </a:ext>
            </a:extLst>
          </p:cNvPr>
          <p:cNvSpPr txBox="1"/>
          <p:nvPr/>
        </p:nvSpPr>
        <p:spPr>
          <a:xfrm>
            <a:off x="6718935" y="1406384"/>
            <a:ext cx="497636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26 data structures (Cassandra, HDFS)</a:t>
            </a:r>
            <a:endParaRPr lang="en-US" sz="2400" b="1" dirty="0">
              <a:solidFill>
                <a:srgbClr val="00B050"/>
              </a:solidFill>
              <a:latin typeface="Gill Sans"/>
              <a:cs typeface="Gill Sans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EA8761F0-7C46-4824-B3E2-516EA9C3535E}"/>
              </a:ext>
            </a:extLst>
          </p:cNvPr>
          <p:cNvSpPr txBox="1"/>
          <p:nvPr/>
        </p:nvSpPr>
        <p:spPr>
          <a:xfrm>
            <a:off x="6736579" y="4106621"/>
            <a:ext cx="49763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18 data structures (Cassandra, HDFS)</a:t>
            </a:r>
            <a:endParaRPr lang="en-US" sz="2400" b="1" dirty="0">
              <a:solidFill>
                <a:srgbClr val="00B050"/>
              </a:solidFill>
              <a:latin typeface="Gill Sans"/>
              <a:cs typeface="Gill Sans"/>
            </a:endParaRP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1C6993A-4644-4CEC-9540-9A2F6E4B2953}"/>
              </a:ext>
            </a:extLst>
          </p:cNvPr>
          <p:cNvGrpSpPr/>
          <p:nvPr/>
        </p:nvGrpSpPr>
        <p:grpSpPr>
          <a:xfrm>
            <a:off x="10550598" y="2769904"/>
            <a:ext cx="1290331" cy="1084826"/>
            <a:chOff x="10343058" y="1267834"/>
            <a:chExt cx="1290331" cy="1084826"/>
          </a:xfrm>
        </p:grpSpPr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BC2D607A-8103-4BF7-9A66-05938A1A7A1E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76" name="Straight Arrow Connector 275">
                <a:extLst>
                  <a:ext uri="{FF2B5EF4-FFF2-40B4-BE49-F238E27FC236}">
                    <a16:creationId xmlns:a16="http://schemas.microsoft.com/office/drawing/2014/main" id="{F95110BD-E903-4155-910A-04F1DB6CA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Arrow Connector 276">
                <a:extLst>
                  <a:ext uri="{FF2B5EF4-FFF2-40B4-BE49-F238E27FC236}">
                    <a16:creationId xmlns:a16="http://schemas.microsoft.com/office/drawing/2014/main" id="{EC251F93-FEA9-4074-90DE-549D789C41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7B0543CD-3B42-40DA-AFE3-3A24F90F8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119CFDC-C674-418B-8285-98C5A2143E7E}"/>
              </a:ext>
            </a:extLst>
          </p:cNvPr>
          <p:cNvGrpSpPr/>
          <p:nvPr/>
        </p:nvGrpSpPr>
        <p:grpSpPr>
          <a:xfrm>
            <a:off x="10702998" y="2922304"/>
            <a:ext cx="1290331" cy="1084826"/>
            <a:chOff x="10343058" y="1267834"/>
            <a:chExt cx="1290331" cy="1084826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5D3A1C2B-6602-4FC2-9D99-92FBDC49B5FD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81" name="Straight Arrow Connector 280">
                <a:extLst>
                  <a:ext uri="{FF2B5EF4-FFF2-40B4-BE49-F238E27FC236}">
                    <a16:creationId xmlns:a16="http://schemas.microsoft.com/office/drawing/2014/main" id="{3985789F-8EC4-4F7B-8276-D10FCD9FAA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Arrow Connector 281">
                <a:extLst>
                  <a:ext uri="{FF2B5EF4-FFF2-40B4-BE49-F238E27FC236}">
                    <a16:creationId xmlns:a16="http://schemas.microsoft.com/office/drawing/2014/main" id="{5AC19E4F-5E75-4771-BE76-417FBF466A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EF81F5D1-731E-4175-8B9B-D199F80CB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12032D3-63C3-406F-ABFA-2BCB6A358D73}"/>
              </a:ext>
            </a:extLst>
          </p:cNvPr>
          <p:cNvGrpSpPr/>
          <p:nvPr/>
        </p:nvGrpSpPr>
        <p:grpSpPr>
          <a:xfrm>
            <a:off x="10557372" y="5417242"/>
            <a:ext cx="1290331" cy="1084826"/>
            <a:chOff x="10343058" y="1267834"/>
            <a:chExt cx="1290331" cy="1084826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A0B01390-5D41-47D7-B030-A0A3F8ABE70F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4D817324-6E44-4ADE-AABF-997BC05DB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F6B8761C-A892-4528-957F-8D525FD7A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7EF1DC93-7573-4EE9-BB61-009E138B8F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FE68127-DBCA-4FD0-9484-82696A08C93B}"/>
              </a:ext>
            </a:extLst>
          </p:cNvPr>
          <p:cNvGrpSpPr/>
          <p:nvPr/>
        </p:nvGrpSpPr>
        <p:grpSpPr>
          <a:xfrm>
            <a:off x="10709772" y="5569642"/>
            <a:ext cx="1290331" cy="1084826"/>
            <a:chOff x="10343058" y="1267834"/>
            <a:chExt cx="1290331" cy="1084826"/>
          </a:xfrm>
        </p:grpSpPr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4A3F5744-207D-408C-ABB2-3AE727CEE382}"/>
                </a:ext>
              </a:extLst>
            </p:cNvPr>
            <p:cNvGrpSpPr/>
            <p:nvPr/>
          </p:nvGrpSpPr>
          <p:grpSpPr>
            <a:xfrm>
              <a:off x="10343058" y="1267834"/>
              <a:ext cx="1290331" cy="1084826"/>
              <a:chOff x="7833385" y="4201397"/>
              <a:chExt cx="990892" cy="874057"/>
            </a:xfrm>
          </p:grpSpPr>
          <p:cxnSp>
            <p:nvCxnSpPr>
              <p:cNvPr id="291" name="Straight Arrow Connector 290">
                <a:extLst>
                  <a:ext uri="{FF2B5EF4-FFF2-40B4-BE49-F238E27FC236}">
                    <a16:creationId xmlns:a16="http://schemas.microsoft.com/office/drawing/2014/main" id="{4C2B26C7-C471-48B8-808F-647E1B50FB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33385" y="5066316"/>
                <a:ext cx="990892" cy="0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291">
                <a:extLst>
                  <a:ext uri="{FF2B5EF4-FFF2-40B4-BE49-F238E27FC236}">
                    <a16:creationId xmlns:a16="http://schemas.microsoft.com/office/drawing/2014/main" id="{79A90F86-FDD6-47B2-AF91-D894863047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3385" y="4201397"/>
                <a:ext cx="0" cy="874057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AF2224D4-EA06-45CD-B067-710C0C83A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3058" y="1512579"/>
              <a:ext cx="1016105" cy="80308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53E09-3B05-45E1-A298-C22DEAA0A635}"/>
              </a:ext>
            </a:extLst>
          </p:cNvPr>
          <p:cNvGrpSpPr/>
          <p:nvPr/>
        </p:nvGrpSpPr>
        <p:grpSpPr>
          <a:xfrm>
            <a:off x="6384085" y="1883222"/>
            <a:ext cx="1334209" cy="1361908"/>
            <a:chOff x="6390859" y="1678107"/>
            <a:chExt cx="1334209" cy="136190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9687442-C7E3-4E55-94E0-7E3C20FB7412}"/>
                </a:ext>
              </a:extLst>
            </p:cNvPr>
            <p:cNvGrpSpPr/>
            <p:nvPr/>
          </p:nvGrpSpPr>
          <p:grpSpPr>
            <a:xfrm>
              <a:off x="6434737" y="1955189"/>
              <a:ext cx="1290331" cy="1084826"/>
              <a:chOff x="10343058" y="1267834"/>
              <a:chExt cx="1290331" cy="1084826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931A624-221E-4F26-BE6A-587C5769B795}"/>
                  </a:ext>
                </a:extLst>
              </p:cNvPr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BD3FEB52-7982-47BD-A8DF-7EC48BAB23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BF374337-EED8-4B9D-81AB-5A63BBA20E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E9436CEF-B818-483B-8EA0-7E914B059C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0E2D2B2-6131-4968-8735-D8EBDD37626A}"/>
                </a:ext>
              </a:extLst>
            </p:cNvPr>
            <p:cNvSpPr txBox="1"/>
            <p:nvPr/>
          </p:nvSpPr>
          <p:spPr>
            <a:xfrm>
              <a:off x="6390859" y="1678107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>
                  <a:solidFill>
                    <a:schemeClr val="bg1"/>
                  </a:solidFill>
                  <a:latin typeface="Gill Sans"/>
                  <a:cs typeface="Gill Sans"/>
                </a:rPr>
                <a:t>inodes</a:t>
              </a:r>
              <a:endParaRPr lang="en-US" b="1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40659A-C64D-42C8-97F8-277CAD6BCFB1}"/>
              </a:ext>
            </a:extLst>
          </p:cNvPr>
          <p:cNvGrpSpPr/>
          <p:nvPr/>
        </p:nvGrpSpPr>
        <p:grpSpPr>
          <a:xfrm>
            <a:off x="8111455" y="1929347"/>
            <a:ext cx="1298985" cy="1332593"/>
            <a:chOff x="8118229" y="1724232"/>
            <a:chExt cx="1298985" cy="1332593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F0E1D28-A4F8-4197-8E94-781F6BEE6613}"/>
                </a:ext>
              </a:extLst>
            </p:cNvPr>
            <p:cNvGrpSpPr/>
            <p:nvPr/>
          </p:nvGrpSpPr>
          <p:grpSpPr>
            <a:xfrm>
              <a:off x="8126883" y="1971999"/>
              <a:ext cx="1290331" cy="1084826"/>
              <a:chOff x="10343058" y="1267834"/>
              <a:chExt cx="1290331" cy="1084826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43B39A60-84FC-447D-A050-4F5CA683069F}"/>
                  </a:ext>
                </a:extLst>
              </p:cNvPr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E90843A5-BAC0-4551-B927-EE2077BEA0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71DEBBB7-9049-4D55-8970-FE8491EFFF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67071004-EC94-4D3F-AF85-7B2A0CA87B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E3FBB2A5-E51A-4E0E-B4D8-3BA0D1DB1738}"/>
                </a:ext>
              </a:extLst>
            </p:cNvPr>
            <p:cNvSpPr txBox="1"/>
            <p:nvPr/>
          </p:nvSpPr>
          <p:spPr>
            <a:xfrm>
              <a:off x="8118229" y="1724232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"/>
                  <a:cs typeface="Gill Sans"/>
                </a:rPr>
                <a:t>tokens</a:t>
              </a: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07A24C1-63AC-443B-996E-CFD50129AE75}"/>
              </a:ext>
            </a:extLst>
          </p:cNvPr>
          <p:cNvGrpSpPr/>
          <p:nvPr/>
        </p:nvGrpSpPr>
        <p:grpSpPr>
          <a:xfrm>
            <a:off x="6508709" y="4573873"/>
            <a:ext cx="1334209" cy="1361908"/>
            <a:chOff x="6390859" y="1678107"/>
            <a:chExt cx="1334209" cy="1361908"/>
          </a:xfrm>
        </p:grpSpPr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21320CB8-C252-4655-8B74-F83BC4F8EA86}"/>
                </a:ext>
              </a:extLst>
            </p:cNvPr>
            <p:cNvGrpSpPr/>
            <p:nvPr/>
          </p:nvGrpSpPr>
          <p:grpSpPr>
            <a:xfrm>
              <a:off x="6434737" y="1955189"/>
              <a:ext cx="1290331" cy="1084826"/>
              <a:chOff x="10343058" y="1267834"/>
              <a:chExt cx="1290331" cy="1084826"/>
            </a:xfrm>
          </p:grpSpPr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6CA31720-3ED4-4106-A70B-9755E24EFBD1}"/>
                  </a:ext>
                </a:extLst>
              </p:cNvPr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301" name="Straight Arrow Connector 300">
                  <a:extLst>
                    <a:ext uri="{FF2B5EF4-FFF2-40B4-BE49-F238E27FC236}">
                      <a16:creationId xmlns:a16="http://schemas.microsoft.com/office/drawing/2014/main" id="{6D05A312-5C88-4641-B7C1-34C2AB9484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Arrow Connector 301">
                  <a:extLst>
                    <a:ext uri="{FF2B5EF4-FFF2-40B4-BE49-F238E27FC236}">
                      <a16:creationId xmlns:a16="http://schemas.microsoft.com/office/drawing/2014/main" id="{DD283CA9-907F-4BBD-B990-3EA642A425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0" name="Straight Arrow Connector 299">
                <a:extLst>
                  <a:ext uri="{FF2B5EF4-FFF2-40B4-BE49-F238E27FC236}">
                    <a16:creationId xmlns:a16="http://schemas.microsoft.com/office/drawing/2014/main" id="{7C08C358-DDB4-4A54-B307-740592E9C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BAFFC6BB-142C-4830-A323-DBFA0A23BC09}"/>
                </a:ext>
              </a:extLst>
            </p:cNvPr>
            <p:cNvSpPr txBox="1"/>
            <p:nvPr/>
          </p:nvSpPr>
          <p:spPr>
            <a:xfrm>
              <a:off x="6390859" y="1678107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Gill Sans"/>
                  <a:cs typeface="Gill Sans"/>
                </a:rPr>
                <a:t>snapshots</a:t>
              </a: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0027446C-78FC-45E0-BD5F-2879767CD131}"/>
              </a:ext>
            </a:extLst>
          </p:cNvPr>
          <p:cNvGrpSpPr/>
          <p:nvPr/>
        </p:nvGrpSpPr>
        <p:grpSpPr>
          <a:xfrm>
            <a:off x="8236079" y="4575608"/>
            <a:ext cx="1298985" cy="1376983"/>
            <a:chOff x="8118229" y="1679842"/>
            <a:chExt cx="1298985" cy="1376983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56DC7CB0-B454-4246-8C89-0462364C9AB6}"/>
                </a:ext>
              </a:extLst>
            </p:cNvPr>
            <p:cNvGrpSpPr/>
            <p:nvPr/>
          </p:nvGrpSpPr>
          <p:grpSpPr>
            <a:xfrm>
              <a:off x="8126883" y="1971999"/>
              <a:ext cx="1290331" cy="1084826"/>
              <a:chOff x="10343058" y="1267834"/>
              <a:chExt cx="1290331" cy="1084826"/>
            </a:xfrm>
          </p:grpSpPr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50026C7C-7D80-415C-8C39-6ACE5F434994}"/>
                  </a:ext>
                </a:extLst>
              </p:cNvPr>
              <p:cNvGrpSpPr/>
              <p:nvPr/>
            </p:nvGrpSpPr>
            <p:grpSpPr>
              <a:xfrm>
                <a:off x="10343058" y="1267834"/>
                <a:ext cx="1290331" cy="1084826"/>
                <a:chOff x="7833385" y="4201397"/>
                <a:chExt cx="990892" cy="874057"/>
              </a:xfrm>
            </p:grpSpPr>
            <p:cxnSp>
              <p:nvCxnSpPr>
                <p:cNvPr id="308" name="Straight Arrow Connector 307">
                  <a:extLst>
                    <a:ext uri="{FF2B5EF4-FFF2-40B4-BE49-F238E27FC236}">
                      <a16:creationId xmlns:a16="http://schemas.microsoft.com/office/drawing/2014/main" id="{89B5B8D6-DAED-48C4-9EE5-4D45B335C9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3385" y="5066316"/>
                  <a:ext cx="990892" cy="0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Arrow Connector 308">
                  <a:extLst>
                    <a:ext uri="{FF2B5EF4-FFF2-40B4-BE49-F238E27FC236}">
                      <a16:creationId xmlns:a16="http://schemas.microsoft.com/office/drawing/2014/main" id="{AB8BECD9-CB3D-4E4D-87F5-CD0F8BD36A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3385" y="4201397"/>
                  <a:ext cx="0" cy="874057"/>
                </a:xfrm>
                <a:prstGeom prst="straightConnector1">
                  <a:avLst/>
                </a:prstGeom>
                <a:ln w="38100" cmpd="sng">
                  <a:solidFill>
                    <a:srgbClr val="000000"/>
                  </a:solidFill>
                  <a:headEnd type="none"/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7" name="Straight Arrow Connector 306">
                <a:extLst>
                  <a:ext uri="{FF2B5EF4-FFF2-40B4-BE49-F238E27FC236}">
                    <a16:creationId xmlns:a16="http://schemas.microsoft.com/office/drawing/2014/main" id="{AB916C4B-7826-4451-A77A-14255ECEC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3058" y="1512579"/>
                <a:ext cx="1016105" cy="803085"/>
              </a:xfrm>
              <a:prstGeom prst="straightConnector1">
                <a:avLst/>
              </a:prstGeom>
              <a:ln w="28575" cmpd="sng">
                <a:solidFill>
                  <a:srgbClr val="C00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233868D2-D669-434A-BFD8-A86E51ED5F0B}"/>
                </a:ext>
              </a:extLst>
            </p:cNvPr>
            <p:cNvSpPr txBox="1"/>
            <p:nvPr/>
          </p:nvSpPr>
          <p:spPr>
            <a:xfrm>
              <a:off x="8118229" y="1679842"/>
              <a:ext cx="127049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>
                  <a:solidFill>
                    <a:schemeClr val="bg1"/>
                  </a:solidFill>
                  <a:latin typeface="Gill Sans"/>
                  <a:cs typeface="Gill Sans"/>
                </a:rPr>
                <a:t>deadNodes</a:t>
              </a:r>
              <a:endParaRPr lang="en-US" b="1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7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9"/>
    </mc:Choice>
    <mc:Fallback xmlns="">
      <p:transition spd="slow" advTm="3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  <p:bldP spid="2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9944" cy="1143000"/>
          </a:xfrm>
        </p:spPr>
        <p:txBody>
          <a:bodyPr/>
          <a:lstStyle/>
          <a:p>
            <a:r>
              <a:rPr lang="en-US" b="0" dirty="0"/>
              <a:t>Prioritizing Scale-Testing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F49A9A-98D8-4847-A3F8-3B1E37ACC6F9}"/>
              </a:ext>
            </a:extLst>
          </p:cNvPr>
          <p:cNvSpPr/>
          <p:nvPr/>
        </p:nvSpPr>
        <p:spPr>
          <a:xfrm>
            <a:off x="44363" y="2901131"/>
            <a:ext cx="3328979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/>
              </a:rPr>
              <a:t>applyStateLocally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F9F5C3-319E-4BB0-B30D-3AE3EB637D3B}"/>
              </a:ext>
            </a:extLst>
          </p:cNvPr>
          <p:cNvSpPr/>
          <p:nvPr/>
        </p:nvSpPr>
        <p:spPr>
          <a:xfrm>
            <a:off x="1456441" y="380352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FDECBD-58E5-4E3C-BE69-4058699B9FF9}"/>
              </a:ext>
            </a:extLst>
          </p:cNvPr>
          <p:cNvSpPr/>
          <p:nvPr/>
        </p:nvSpPr>
        <p:spPr>
          <a:xfrm>
            <a:off x="1456441" y="472330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955204-DEC8-4DFC-A8C4-93EDBD15D51D}"/>
              </a:ext>
            </a:extLst>
          </p:cNvPr>
          <p:cNvSpPr/>
          <p:nvPr/>
        </p:nvSpPr>
        <p:spPr>
          <a:xfrm>
            <a:off x="1456440" y="566523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FC7DB-534D-48FA-B88A-985B20113E3B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>
            <a:off x="1708853" y="3377381"/>
            <a:ext cx="0" cy="426145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DD5FE1-1228-4662-92E6-C8AC1C56E594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1708853" y="4279776"/>
            <a:ext cx="0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D42C4C-DE3D-4281-A5FB-7811027EC06F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1708852" y="5199559"/>
            <a:ext cx="1" cy="465674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84F1025-C485-434E-9230-369E7423F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2690"/>
              </p:ext>
            </p:extLst>
          </p:nvPr>
        </p:nvGraphicFramePr>
        <p:xfrm>
          <a:off x="6302993" y="1731529"/>
          <a:ext cx="2796402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463">
                  <a:extLst>
                    <a:ext uri="{9D8B030D-6E8A-4147-A177-3AD203B41FA5}">
                      <a16:colId xmlns:a16="http://schemas.microsoft.com/office/drawing/2014/main" val="2394307259"/>
                    </a:ext>
                  </a:extLst>
                </a:gridCol>
                <a:gridCol w="1876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Priority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sendToEndpoints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806132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applyStateLocally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794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502D501E-3604-4808-9321-8A5DEE77C8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280971"/>
                  </p:ext>
                </p:extLst>
              </p:nvPr>
            </p:nvGraphicFramePr>
            <p:xfrm>
              <a:off x="10524667" y="1731529"/>
              <a:ext cx="671019" cy="1202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1019">
                      <a:extLst>
                        <a:ext uri="{9D8B030D-6E8A-4147-A177-3AD203B41FA5}">
                          <a16:colId xmlns:a16="http://schemas.microsoft.com/office/drawing/2014/main" val="1468074762"/>
                        </a:ext>
                      </a:extLst>
                    </a:gridCol>
                  </a:tblGrid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Gill Sans"/>
                              <a:cs typeface="Gill Sans"/>
                            </a:rPr>
                            <a:t>#IO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Gill Sans"/>
                              <a:cs typeface="Gill San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3806132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00B050"/>
                            </a:solidFill>
                            <a:latin typeface="Gill Sans"/>
                            <a:cs typeface="Gill San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1404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502D501E-3604-4808-9321-8A5DEE77C8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6280971"/>
                  </p:ext>
                </p:extLst>
              </p:nvPr>
            </p:nvGraphicFramePr>
            <p:xfrm>
              <a:off x="10524667" y="1731529"/>
              <a:ext cx="671019" cy="1202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1019">
                      <a:extLst>
                        <a:ext uri="{9D8B030D-6E8A-4147-A177-3AD203B41FA5}">
                          <a16:colId xmlns:a16="http://schemas.microsoft.com/office/drawing/2014/main" val="1468074762"/>
                        </a:ext>
                      </a:extLst>
                    </a:gridCol>
                  </a:tblGrid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Gill Sans"/>
                              <a:cs typeface="Gill Sans"/>
                            </a:rPr>
                            <a:t>#IO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00B050"/>
                              </a:solidFill>
                              <a:latin typeface="Gill Sans"/>
                              <a:cs typeface="Gill San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3806132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01" t="-204545" r="-1802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14047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6263448-3B37-4DE4-A338-DDEE911105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182431"/>
                  </p:ext>
                </p:extLst>
              </p:nvPr>
            </p:nvGraphicFramePr>
            <p:xfrm>
              <a:off x="11192832" y="1731529"/>
              <a:ext cx="844416" cy="1202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4416">
                      <a:extLst>
                        <a:ext uri="{9D8B030D-6E8A-4147-A177-3AD203B41FA5}">
                          <a16:colId xmlns:a16="http://schemas.microsoft.com/office/drawing/2014/main" val="1468074762"/>
                        </a:ext>
                      </a:extLst>
                    </a:gridCol>
                  </a:tblGrid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FFC000"/>
                              </a:solidFill>
                              <a:latin typeface="Gill Sans"/>
                              <a:cs typeface="Gill Sans"/>
                            </a:rPr>
                            <a:t>#Lock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FFC000"/>
                              </a:solidFill>
                              <a:latin typeface="Gill Sans"/>
                              <a:cs typeface="Gill San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3806132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p>
                                    <m:r>
                                      <a:rPr lang="en-US" sz="1600" b="1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C000"/>
                            </a:solidFill>
                            <a:latin typeface="Gill Sans"/>
                            <a:cs typeface="Gill San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05794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6263448-3B37-4DE4-A338-DDEE911105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6182431"/>
                  </p:ext>
                </p:extLst>
              </p:nvPr>
            </p:nvGraphicFramePr>
            <p:xfrm>
              <a:off x="11192832" y="1731529"/>
              <a:ext cx="844416" cy="12024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44416">
                      <a:extLst>
                        <a:ext uri="{9D8B030D-6E8A-4147-A177-3AD203B41FA5}">
                          <a16:colId xmlns:a16="http://schemas.microsoft.com/office/drawing/2014/main" val="1468074762"/>
                        </a:ext>
                      </a:extLst>
                    </a:gridCol>
                  </a:tblGrid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FFC000"/>
                              </a:solidFill>
                              <a:latin typeface="Gill Sans"/>
                              <a:cs typeface="Gill Sans"/>
                            </a:rPr>
                            <a:t>#Lock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dirty="0">
                              <a:solidFill>
                                <a:srgbClr val="FFC000"/>
                              </a:solidFill>
                              <a:latin typeface="Gill Sans"/>
                              <a:cs typeface="Gill Sans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93806132"/>
                      </a:ext>
                    </a:extLst>
                  </a:tr>
                  <a:tr h="400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19" t="-204545" r="-1439" b="-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5794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8DCD4B7F-6B12-4595-ADF8-9F79ACF961B8}"/>
              </a:ext>
            </a:extLst>
          </p:cNvPr>
          <p:cNvSpPr/>
          <p:nvPr/>
        </p:nvSpPr>
        <p:spPr>
          <a:xfrm>
            <a:off x="680154" y="564463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62AF6F0-0A72-4CCB-B286-021AC7A84F73}"/>
              </a:ext>
            </a:extLst>
          </p:cNvPr>
          <p:cNvCxnSpPr>
            <a:cxnSpLocks/>
            <a:stCxn id="16" idx="4"/>
            <a:endCxn id="68" idx="0"/>
          </p:cNvCxnSpPr>
          <p:nvPr/>
        </p:nvCxnSpPr>
        <p:spPr>
          <a:xfrm flipH="1">
            <a:off x="932566" y="5199559"/>
            <a:ext cx="776287" cy="445077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BAD2098-EDB1-48ED-A5FB-E3E1E821DB5B}"/>
              </a:ext>
            </a:extLst>
          </p:cNvPr>
          <p:cNvSpPr/>
          <p:nvPr/>
        </p:nvSpPr>
        <p:spPr>
          <a:xfrm>
            <a:off x="2156139" y="566523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FDAEC0A-8979-46D6-819E-148740DF825D}"/>
              </a:ext>
            </a:extLst>
          </p:cNvPr>
          <p:cNvCxnSpPr>
            <a:cxnSpLocks/>
            <a:stCxn id="16" idx="4"/>
            <a:endCxn id="86" idx="0"/>
          </p:cNvCxnSpPr>
          <p:nvPr/>
        </p:nvCxnSpPr>
        <p:spPr>
          <a:xfrm>
            <a:off x="1708853" y="5199559"/>
            <a:ext cx="699698" cy="465674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76A383B3-61D3-474A-B99C-4FBB91CD7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4598"/>
              </p:ext>
            </p:extLst>
          </p:nvPr>
        </p:nvGraphicFramePr>
        <p:xfrm>
          <a:off x="9099396" y="1731808"/>
          <a:ext cx="1418572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8572">
                  <a:extLst>
                    <a:ext uri="{9D8B030D-6E8A-4147-A177-3AD203B41FA5}">
                      <a16:colId xmlns:a16="http://schemas.microsoft.com/office/drawing/2014/main" val="1468074762"/>
                    </a:ext>
                  </a:extLst>
                </a:gridCol>
              </a:tblGrid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Gill Sans"/>
                          <a:cs typeface="Gill Sans"/>
                        </a:rPr>
                        <a:t>Complexity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806132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404723"/>
                  </a:ext>
                </a:extLst>
              </a:tr>
            </a:tbl>
          </a:graphicData>
        </a:graphic>
      </p:graphicFrame>
      <p:sp>
        <p:nvSpPr>
          <p:cNvPr id="121" name="Oval 120">
            <a:extLst>
              <a:ext uri="{FF2B5EF4-FFF2-40B4-BE49-F238E27FC236}">
                <a16:creationId xmlns:a16="http://schemas.microsoft.com/office/drawing/2014/main" id="{8E6F72E9-35D1-49C8-B11B-01DE4249B270}"/>
              </a:ext>
            </a:extLst>
          </p:cNvPr>
          <p:cNvSpPr/>
          <p:nvPr/>
        </p:nvSpPr>
        <p:spPr>
          <a:xfrm>
            <a:off x="3384903" y="2886751"/>
            <a:ext cx="3105139" cy="4971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Gill Sans"/>
              </a:rPr>
              <a:t>sendToEndpoints</a:t>
            </a:r>
            <a:endParaRPr lang="en-US" b="1" dirty="0">
              <a:latin typeface="Gill San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ED7564E-E674-4066-BD6A-47408A4C9A99}"/>
              </a:ext>
            </a:extLst>
          </p:cNvPr>
          <p:cNvSpPr/>
          <p:nvPr/>
        </p:nvSpPr>
        <p:spPr>
          <a:xfrm>
            <a:off x="4697736" y="3756270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C90070E-3C08-4037-A228-D57102A97021}"/>
              </a:ext>
            </a:extLst>
          </p:cNvPr>
          <p:cNvCxnSpPr>
            <a:cxnSpLocks/>
            <a:stCxn id="121" idx="4"/>
            <a:endCxn id="122" idx="0"/>
          </p:cNvCxnSpPr>
          <p:nvPr/>
        </p:nvCxnSpPr>
        <p:spPr>
          <a:xfrm>
            <a:off x="4937473" y="3383873"/>
            <a:ext cx="12675" cy="372397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>
            <a:extLst>
              <a:ext uri="{FF2B5EF4-FFF2-40B4-BE49-F238E27FC236}">
                <a16:creationId xmlns:a16="http://schemas.microsoft.com/office/drawing/2014/main" id="{162C2D8E-B8CE-477D-9F85-5A717CBB2604}"/>
              </a:ext>
            </a:extLst>
          </p:cNvPr>
          <p:cNvSpPr/>
          <p:nvPr/>
        </p:nvSpPr>
        <p:spPr>
          <a:xfrm>
            <a:off x="4708705" y="467605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3F03709-B5A8-4F93-B437-CC32CF0306DC}"/>
              </a:ext>
            </a:extLst>
          </p:cNvPr>
          <p:cNvCxnSpPr>
            <a:cxnSpLocks/>
            <a:stCxn id="122" idx="4"/>
            <a:endCxn id="128" idx="0"/>
          </p:cNvCxnSpPr>
          <p:nvPr/>
        </p:nvCxnSpPr>
        <p:spPr>
          <a:xfrm>
            <a:off x="4950148" y="4232520"/>
            <a:ext cx="10969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0BC3ABB7-9081-42F8-85BA-1C1B6E38F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01528"/>
              </p:ext>
            </p:extLst>
          </p:nvPr>
        </p:nvGraphicFramePr>
        <p:xfrm>
          <a:off x="6970386" y="4070410"/>
          <a:ext cx="3468260" cy="1202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742">
                  <a:extLst>
                    <a:ext uri="{9D8B030D-6E8A-4147-A177-3AD203B41FA5}">
                      <a16:colId xmlns:a16="http://schemas.microsoft.com/office/drawing/2014/main" val="2394307259"/>
                    </a:ext>
                  </a:extLst>
                </a:gridCol>
                <a:gridCol w="210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Priority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Gill Sans"/>
                          <a:cs typeface="Gill Sans"/>
                        </a:rPr>
                        <a:t>applyStateLocally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79468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Gill Sans"/>
                          <a:cs typeface="Gill Sans"/>
                        </a:rPr>
                        <a:t>sendToEndpoints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167736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CB78BBC6-497D-402C-A434-9468854FD61A}"/>
              </a:ext>
            </a:extLst>
          </p:cNvPr>
          <p:cNvSpPr txBox="1"/>
          <p:nvPr/>
        </p:nvSpPr>
        <p:spPr>
          <a:xfrm>
            <a:off x="10475061" y="4304582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1356555-57D2-4677-8BCC-4FEEBE89525D}"/>
              </a:ext>
            </a:extLst>
          </p:cNvPr>
          <p:cNvSpPr txBox="1"/>
          <p:nvPr/>
        </p:nvSpPr>
        <p:spPr>
          <a:xfrm>
            <a:off x="6289365" y="3345874"/>
            <a:ext cx="5707584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Gill Sans"/>
                <a:cs typeface="Gill Sans"/>
              </a:rPr>
              <a:t>Prioritize</a:t>
            </a: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harmful scalability bottlenecks</a:t>
            </a:r>
            <a:endParaRPr lang="en-US" sz="2200" b="1" dirty="0">
              <a:solidFill>
                <a:srgbClr val="00B050"/>
              </a:solidFill>
              <a:latin typeface="Gill Sans"/>
              <a:cs typeface="Gill San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E6CE3A40-D229-48ED-9174-60095466A79B}"/>
              </a:ext>
            </a:extLst>
          </p:cNvPr>
          <p:cNvSpPr txBox="1"/>
          <p:nvPr/>
        </p:nvSpPr>
        <p:spPr>
          <a:xfrm>
            <a:off x="370409" y="1663055"/>
            <a:ext cx="543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</a:rPr>
              <a:t>Map our data structures to loops using data-flow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B367481-A8F2-4ECB-8EF4-2081B61CC2DC}"/>
              </a:ext>
            </a:extLst>
          </p:cNvPr>
          <p:cNvSpPr txBox="1"/>
          <p:nvPr/>
        </p:nvSpPr>
        <p:spPr>
          <a:xfrm>
            <a:off x="370423" y="2076420"/>
            <a:ext cx="551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</a:rPr>
              <a:t>Create </a:t>
            </a:r>
            <a:r>
              <a:rPr lang="en-US" sz="2000" b="1" dirty="0">
                <a:solidFill>
                  <a:srgbClr val="C00000"/>
                </a:solidFill>
                <a:latin typeface="Gill Sans"/>
              </a:rPr>
              <a:t>inter-procedural call graphs </a:t>
            </a:r>
            <a:r>
              <a:rPr lang="en-US" sz="2000" dirty="0">
                <a:solidFill>
                  <a:schemeClr val="bg1"/>
                </a:solidFill>
                <a:latin typeface="Gill Sans"/>
              </a:rPr>
              <a:t>for all methods</a:t>
            </a: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FE5C63F6-87AC-476C-8429-712A374BDA4A}"/>
              </a:ext>
            </a:extLst>
          </p:cNvPr>
          <p:cNvSpPr/>
          <p:nvPr/>
        </p:nvSpPr>
        <p:spPr>
          <a:xfrm>
            <a:off x="4708705" y="556752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8C197D19-FF47-437B-8DB9-B04C56975E19}"/>
              </a:ext>
            </a:extLst>
          </p:cNvPr>
          <p:cNvCxnSpPr>
            <a:cxnSpLocks/>
            <a:stCxn id="128" idx="4"/>
            <a:endCxn id="173" idx="0"/>
          </p:cNvCxnSpPr>
          <p:nvPr/>
        </p:nvCxnSpPr>
        <p:spPr>
          <a:xfrm>
            <a:off x="4961117" y="5152303"/>
            <a:ext cx="0" cy="415226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361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60"/>
    </mc:Choice>
    <mc:Fallback xmlns="">
      <p:transition spd="slow" advTm="5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CC3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17" grpId="0" animBg="1"/>
      <p:bldP spid="68" grpId="0" animBg="1"/>
      <p:bldP spid="86" grpId="0" animBg="1"/>
      <p:bldP spid="121" grpId="0" animBg="1"/>
      <p:bldP spid="122" grpId="0" animBg="1"/>
      <p:bldP spid="128" grpId="0" animBg="1"/>
      <p:bldP spid="147" grpId="0"/>
      <p:bldP spid="161" grpId="0"/>
      <p:bldP spid="1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Outline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E905B70-C6A2-4858-A5EC-A4D1EA499740}"/>
              </a:ext>
            </a:extLst>
          </p:cNvPr>
          <p:cNvSpPr txBox="1">
            <a:spLocks/>
          </p:cNvSpPr>
          <p:nvPr/>
        </p:nvSpPr>
        <p:spPr>
          <a:xfrm>
            <a:off x="280626" y="1556513"/>
            <a:ext cx="9199705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800" dirty="0">
                <a:solidFill>
                  <a:schemeClr val="bg1"/>
                </a:solidFill>
              </a:rPr>
              <a:t>SFind</a:t>
            </a:r>
          </a:p>
          <a:p>
            <a:r>
              <a:rPr lang="en-US" sz="3800" dirty="0">
                <a:solidFill>
                  <a:schemeClr val="bg1"/>
                </a:solidFill>
              </a:rPr>
              <a:t>STest</a:t>
            </a:r>
          </a:p>
          <a:p>
            <a:r>
              <a:rPr lang="en-US" sz="3800" dirty="0">
                <a:solidFill>
                  <a:schemeClr val="bg1"/>
                </a:solidFill>
              </a:rPr>
              <a:t>Evaluations and Conclusions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501D8-5CE8-4CD0-BB0D-48D050A2CB13}"/>
              </a:ext>
            </a:extLst>
          </p:cNvPr>
          <p:cNvSpPr txBox="1"/>
          <p:nvPr/>
        </p:nvSpPr>
        <p:spPr>
          <a:xfrm>
            <a:off x="280626" y="3055000"/>
            <a:ext cx="9045880" cy="7479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9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9"/>
    </mc:Choice>
    <mc:Fallback xmlns="">
      <p:transition spd="slow" advTm="359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EB7F62-8508-452C-9430-42DB270B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New Class of Bugs?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8C09CB-DD37-46B5-B203-8C37A0C4FBFC}"/>
              </a:ext>
            </a:extLst>
          </p:cNvPr>
          <p:cNvGrpSpPr/>
          <p:nvPr/>
        </p:nvGrpSpPr>
        <p:grpSpPr>
          <a:xfrm>
            <a:off x="7499212" y="1406379"/>
            <a:ext cx="3596153" cy="3893419"/>
            <a:chOff x="4425090" y="1347277"/>
            <a:chExt cx="3596153" cy="38934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D348FB-5ABB-4D2A-AE58-FFDEC507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5090" y="1866752"/>
              <a:ext cx="3596153" cy="33739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19C5EC-7C93-4DE6-94F0-ADFC72255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5090" y="1347277"/>
              <a:ext cx="3498845" cy="4600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7E2D42-C2F9-4AA6-96AB-227E42395556}"/>
              </a:ext>
            </a:extLst>
          </p:cNvPr>
          <p:cNvGrpSpPr/>
          <p:nvPr/>
        </p:nvGrpSpPr>
        <p:grpSpPr>
          <a:xfrm>
            <a:off x="7928324" y="1962762"/>
            <a:ext cx="3524491" cy="4064327"/>
            <a:chOff x="5453901" y="2210514"/>
            <a:chExt cx="3524491" cy="40643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BD65CD2-A01F-47DC-AD55-FAAB5FA03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6352" y="2210514"/>
              <a:ext cx="3512040" cy="4965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C6B5EAA-30B3-4DC7-8CFE-BBDD85CFC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53901" y="2669691"/>
              <a:ext cx="3507833" cy="3605150"/>
            </a:xfrm>
            <a:prstGeom prst="rect">
              <a:avLst/>
            </a:prstGeom>
          </p:spPr>
        </p:pic>
      </p:grpSp>
      <p:pic>
        <p:nvPicPr>
          <p:cNvPr id="27" name="Picture 2" descr="Resultado de imagen para cassandra">
            <a:extLst>
              <a:ext uri="{FF2B5EF4-FFF2-40B4-BE49-F238E27FC236}">
                <a16:creationId xmlns:a16="http://schemas.microsoft.com/office/drawing/2014/main" id="{AFE7425C-0F97-401F-B03A-A88D59EB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95" y="4909681"/>
            <a:ext cx="1002092" cy="6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sultado de imagen para hdfs">
            <a:extLst>
              <a:ext uri="{FF2B5EF4-FFF2-40B4-BE49-F238E27FC236}">
                <a16:creationId xmlns:a16="http://schemas.microsoft.com/office/drawing/2014/main" id="{92521BBC-F38A-4D3E-80D2-4E19811A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85" y="1627774"/>
            <a:ext cx="1660981" cy="8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Resultado de imagen para hadoop">
            <a:extLst>
              <a:ext uri="{FF2B5EF4-FFF2-40B4-BE49-F238E27FC236}">
                <a16:creationId xmlns:a16="http://schemas.microsoft.com/office/drawing/2014/main" id="{91A28B35-0A47-41D1-811F-769547F2D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46" y="5884385"/>
            <a:ext cx="1798077" cy="8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Resultado de imagen para hbase">
            <a:extLst>
              <a:ext uri="{FF2B5EF4-FFF2-40B4-BE49-F238E27FC236}">
                <a16:creationId xmlns:a16="http://schemas.microsoft.com/office/drawing/2014/main" id="{8DD12491-7605-4276-9970-7E1F9A53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96" y="2488424"/>
            <a:ext cx="1169583" cy="11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Resultado de imagen para mongodb">
            <a:extLst>
              <a:ext uri="{FF2B5EF4-FFF2-40B4-BE49-F238E27FC236}">
                <a16:creationId xmlns:a16="http://schemas.microsoft.com/office/drawing/2014/main" id="{EE2E22E0-0959-44CF-9A87-7029D287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851" y="6005851"/>
            <a:ext cx="1585249" cy="7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Resultado de imagen para riak">
            <a:extLst>
              <a:ext uri="{FF2B5EF4-FFF2-40B4-BE49-F238E27FC236}">
                <a16:creationId xmlns:a16="http://schemas.microsoft.com/office/drawing/2014/main" id="{3D0FF815-1DC3-4152-A1CC-1B7A5BF1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42" y="3429417"/>
            <a:ext cx="1756889" cy="131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Resultado de imagen para project voldemort">
            <a:extLst>
              <a:ext uri="{FF2B5EF4-FFF2-40B4-BE49-F238E27FC236}">
                <a16:creationId xmlns:a16="http://schemas.microsoft.com/office/drawing/2014/main" id="{E4EB4953-4CF6-4D66-87A7-15370D499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767" y="5965711"/>
            <a:ext cx="1676238" cy="8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89D2895B-8CDD-4765-988A-F56093280604}"/>
              </a:ext>
            </a:extLst>
          </p:cNvPr>
          <p:cNvSpPr txBox="1">
            <a:spLocks/>
          </p:cNvSpPr>
          <p:nvPr/>
        </p:nvSpPr>
        <p:spPr>
          <a:xfrm>
            <a:off x="446067" y="1733425"/>
            <a:ext cx="5585335" cy="4686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“Classic” critical bugs</a:t>
            </a:r>
          </a:p>
          <a:p>
            <a:pPr lvl="1"/>
            <a:r>
              <a:rPr lang="en-US" dirty="0"/>
              <a:t>Concurrency</a:t>
            </a:r>
          </a:p>
          <a:p>
            <a:pPr lvl="1"/>
            <a:r>
              <a:rPr lang="en-US" dirty="0"/>
              <a:t>Configuration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Security</a:t>
            </a:r>
          </a:p>
          <a:p>
            <a:r>
              <a:rPr lang="en-US" dirty="0"/>
              <a:t>Scalability bugs?</a:t>
            </a:r>
          </a:p>
        </p:txBody>
      </p:sp>
    </p:spTree>
    <p:extLst>
      <p:ext uri="{BB962C8B-B14F-4D97-AF65-F5344CB8AC3E}">
        <p14:creationId xmlns:p14="http://schemas.microsoft.com/office/powerpoint/2010/main" val="14927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"/>
    </mc:Choice>
    <mc:Fallback xmlns="">
      <p:transition spd="slow" advTm="7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1237472" cy="1143000"/>
          </a:xfrm>
        </p:spPr>
        <p:txBody>
          <a:bodyPr/>
          <a:lstStyle/>
          <a:p>
            <a:r>
              <a:rPr lang="en-US" b="0" dirty="0"/>
              <a:t>Democratizing Large Scale Testing with STest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43495D3-B162-4FDC-8249-602FCB93A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63434"/>
              </p:ext>
            </p:extLst>
          </p:nvPr>
        </p:nvGraphicFramePr>
        <p:xfrm>
          <a:off x="1004838" y="1907900"/>
          <a:ext cx="3360612" cy="801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1414">
                  <a:extLst>
                    <a:ext uri="{9D8B030D-6E8A-4147-A177-3AD203B41FA5}">
                      <a16:colId xmlns:a16="http://schemas.microsoft.com/office/drawing/2014/main" val="2394307259"/>
                    </a:ext>
                  </a:extLst>
                </a:gridCol>
                <a:gridCol w="203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8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Priority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Gill Sans"/>
                          <a:cs typeface="Gill Sans"/>
                        </a:rPr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Gill Sans"/>
                          <a:cs typeface="Gill San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Gill Sans"/>
                          <a:cs typeface="Gill Sans"/>
                        </a:rPr>
                        <a:t>applyStateLocally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57946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5EA04817-EF04-4AB4-B45E-D7C688F96360}"/>
              </a:ext>
            </a:extLst>
          </p:cNvPr>
          <p:cNvSpPr txBox="1"/>
          <p:nvPr/>
        </p:nvSpPr>
        <p:spPr>
          <a:xfrm>
            <a:off x="4234294" y="2006517"/>
            <a:ext cx="9593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DD1CA6F9-04C1-4828-8B8C-51176C860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lded Corner 1">
            <a:extLst>
              <a:ext uri="{FF2B5EF4-FFF2-40B4-BE49-F238E27FC236}">
                <a16:creationId xmlns:a16="http://schemas.microsoft.com/office/drawing/2014/main" id="{8121211D-8132-4E35-9097-BB73FA6F5BE7}"/>
              </a:ext>
            </a:extLst>
          </p:cNvPr>
          <p:cNvSpPr/>
          <p:nvPr/>
        </p:nvSpPr>
        <p:spPr>
          <a:xfrm>
            <a:off x="1004838" y="4121280"/>
            <a:ext cx="3720608" cy="1199624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public void </a:t>
            </a:r>
            <a:r>
              <a:rPr lang="en-US" b="1" dirty="0" err="1">
                <a:solidFill>
                  <a:srgbClr val="C00000"/>
                </a:solidFill>
                <a:latin typeface="Gill Sans"/>
                <a:cs typeface="Gill Sans"/>
              </a:rPr>
              <a:t>testApplyStateLocally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(…){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//…</a:t>
            </a:r>
            <a:b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253A4-766E-4252-82D9-9EAB14FA23B3}"/>
              </a:ext>
            </a:extLst>
          </p:cNvPr>
          <p:cNvSpPr txBox="1"/>
          <p:nvPr/>
        </p:nvSpPr>
        <p:spPr>
          <a:xfrm>
            <a:off x="1157175" y="3685011"/>
            <a:ext cx="338329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ill Sans"/>
                <a:cs typeface="Gill Sans"/>
              </a:rPr>
              <a:t>TestApplyStateLocally.java</a:t>
            </a:r>
          </a:p>
        </p:txBody>
      </p:sp>
      <p:sp>
        <p:nvSpPr>
          <p:cNvPr id="20" name="Right Arrow 28">
            <a:extLst>
              <a:ext uri="{FF2B5EF4-FFF2-40B4-BE49-F238E27FC236}">
                <a16:creationId xmlns:a16="http://schemas.microsoft.com/office/drawing/2014/main" id="{C0E54E8E-AB3B-4158-8B68-05F4F10E2C7E}"/>
              </a:ext>
            </a:extLst>
          </p:cNvPr>
          <p:cNvSpPr/>
          <p:nvPr/>
        </p:nvSpPr>
        <p:spPr>
          <a:xfrm rot="5400000">
            <a:off x="2547255" y="3078221"/>
            <a:ext cx="574438" cy="32102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B92540-C293-4880-83D8-115C39F2BDD9}"/>
              </a:ext>
            </a:extLst>
          </p:cNvPr>
          <p:cNvGrpSpPr/>
          <p:nvPr/>
        </p:nvGrpSpPr>
        <p:grpSpPr>
          <a:xfrm>
            <a:off x="6478387" y="2513583"/>
            <a:ext cx="2992118" cy="2675086"/>
            <a:chOff x="6828640" y="1880684"/>
            <a:chExt cx="3707804" cy="331581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934059E-ACEA-40F7-B07A-A2466E4A3049}"/>
                </a:ext>
              </a:extLst>
            </p:cNvPr>
            <p:cNvSpPr txBox="1"/>
            <p:nvPr/>
          </p:nvSpPr>
          <p:spPr>
            <a:xfrm>
              <a:off x="9198723" y="1880684"/>
              <a:ext cx="959319" cy="646331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62ECEA7-B716-4689-B42B-7C64533183A4}"/>
                </a:ext>
              </a:extLst>
            </p:cNvPr>
            <p:cNvSpPr/>
            <p:nvPr/>
          </p:nvSpPr>
          <p:spPr>
            <a:xfrm>
              <a:off x="7149942" y="2260142"/>
              <a:ext cx="2941748" cy="2722944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pic>
          <p:nvPicPr>
            <p:cNvPr id="75" name="Picture 74" descr="server.png">
              <a:extLst>
                <a:ext uri="{FF2B5EF4-FFF2-40B4-BE49-F238E27FC236}">
                  <a16:creationId xmlns:a16="http://schemas.microsoft.com/office/drawing/2014/main" id="{7D60CBE6-F053-4CF1-8BCD-F54B020EA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808" y="1908052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1" name="Picture 30" descr="server.png">
              <a:extLst>
                <a:ext uri="{FF2B5EF4-FFF2-40B4-BE49-F238E27FC236}">
                  <a16:creationId xmlns:a16="http://schemas.microsoft.com/office/drawing/2014/main" id="{15B8DEC6-4FE5-44DF-9E9B-3EC6A3317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872" y="2228618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2" name="Picture 31" descr="server.png">
              <a:extLst>
                <a:ext uri="{FF2B5EF4-FFF2-40B4-BE49-F238E27FC236}">
                  <a16:creationId xmlns:a16="http://schemas.microsoft.com/office/drawing/2014/main" id="{E9F23142-FCB7-4CCC-B26D-C7D3E2CA8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8640" y="3051098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3" name="Picture 32" descr="server.png">
              <a:extLst>
                <a:ext uri="{FF2B5EF4-FFF2-40B4-BE49-F238E27FC236}">
                  <a16:creationId xmlns:a16="http://schemas.microsoft.com/office/drawing/2014/main" id="{716D3E64-E064-4AF3-B63E-DCBEA6C2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96" y="3987406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5" name="Picture 34" descr="server.png">
              <a:extLst>
                <a:ext uri="{FF2B5EF4-FFF2-40B4-BE49-F238E27FC236}">
                  <a16:creationId xmlns:a16="http://schemas.microsoft.com/office/drawing/2014/main" id="{C6E78955-38EB-4447-B7CE-8632E4F8B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875" y="4473602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7" name="Picture 36" descr="server.png">
              <a:extLst>
                <a:ext uri="{FF2B5EF4-FFF2-40B4-BE49-F238E27FC236}">
                  <a16:creationId xmlns:a16="http://schemas.microsoft.com/office/drawing/2014/main" id="{68DB8611-76E9-43FC-B05F-D897C914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5376" y="4473602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8" name="Picture 37" descr="server.png">
              <a:extLst>
                <a:ext uri="{FF2B5EF4-FFF2-40B4-BE49-F238E27FC236}">
                  <a16:creationId xmlns:a16="http://schemas.microsoft.com/office/drawing/2014/main" id="{49CD9004-6C66-4D9E-BF14-671BA2C5E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4877" y="3976557"/>
              <a:ext cx="864941" cy="722896"/>
            </a:xfrm>
            <a:prstGeom prst="rect">
              <a:avLst/>
            </a:prstGeom>
            <a:effectLst/>
          </p:spPr>
        </p:pic>
        <p:pic>
          <p:nvPicPr>
            <p:cNvPr id="39" name="Picture 38" descr="server.png">
              <a:extLst>
                <a:ext uri="{FF2B5EF4-FFF2-40B4-BE49-F238E27FC236}">
                  <a16:creationId xmlns:a16="http://schemas.microsoft.com/office/drawing/2014/main" id="{24EA9B41-B2A4-462F-8029-14CAF3FA0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503" y="3051151"/>
              <a:ext cx="864941" cy="722896"/>
            </a:xfrm>
            <a:prstGeom prst="rect">
              <a:avLst/>
            </a:prstGeom>
            <a:effectLst/>
          </p:spPr>
        </p:pic>
      </p:grpSp>
      <p:sp>
        <p:nvSpPr>
          <p:cNvPr id="26" name="Right Arrow 28">
            <a:extLst>
              <a:ext uri="{FF2B5EF4-FFF2-40B4-BE49-F238E27FC236}">
                <a16:creationId xmlns:a16="http://schemas.microsoft.com/office/drawing/2014/main" id="{E6F7E842-6673-4896-8F35-D30687A33F65}"/>
              </a:ext>
            </a:extLst>
          </p:cNvPr>
          <p:cNvSpPr/>
          <p:nvPr/>
        </p:nvSpPr>
        <p:spPr>
          <a:xfrm>
            <a:off x="5094469" y="4357166"/>
            <a:ext cx="574438" cy="32102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C86943-9ECC-42EE-B66C-E6730AEB5E58}"/>
              </a:ext>
            </a:extLst>
          </p:cNvPr>
          <p:cNvSpPr txBox="1"/>
          <p:nvPr/>
        </p:nvSpPr>
        <p:spPr>
          <a:xfrm>
            <a:off x="9396219" y="1837155"/>
            <a:ext cx="2443233" cy="43088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Gill Sans"/>
                <a:cs typeface="Gill Sans"/>
              </a:rPr>
              <a:t>Many Challenges!!!</a:t>
            </a:r>
            <a:endParaRPr lang="en-US" sz="2200" b="1" u="sng" dirty="0">
              <a:solidFill>
                <a:srgbClr val="C00000"/>
              </a:solidFill>
              <a:latin typeface="Gill Sans"/>
              <a:cs typeface="Gill San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9363C9-9AB2-45F8-BFE4-01B699316BEB}"/>
              </a:ext>
            </a:extLst>
          </p:cNvPr>
          <p:cNvSpPr txBox="1"/>
          <p:nvPr/>
        </p:nvSpPr>
        <p:spPr>
          <a:xfrm>
            <a:off x="9573220" y="2634421"/>
            <a:ext cx="203466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Gill Sans"/>
                <a:cs typeface="Gill Sans"/>
              </a:rPr>
              <a:t>Context switching</a:t>
            </a:r>
            <a:endParaRPr lang="en-US" sz="20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3AFB7C-EBFA-4622-B13E-8C5F4A895AF7}"/>
              </a:ext>
            </a:extLst>
          </p:cNvPr>
          <p:cNvSpPr txBox="1"/>
          <p:nvPr/>
        </p:nvSpPr>
        <p:spPr>
          <a:xfrm>
            <a:off x="9796522" y="3046610"/>
            <a:ext cx="1577355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Gill Sans"/>
                <a:cs typeface="Gill Sans"/>
              </a:rPr>
              <a:t>CPU intensity</a:t>
            </a:r>
            <a:endParaRPr lang="en-US" sz="20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0AC240-3E64-43F5-9B04-B1E9531B94CE}"/>
              </a:ext>
            </a:extLst>
          </p:cNvPr>
          <p:cNvSpPr txBox="1"/>
          <p:nvPr/>
        </p:nvSpPr>
        <p:spPr>
          <a:xfrm>
            <a:off x="9514896" y="3463597"/>
            <a:ext cx="216456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Gill Sans"/>
                <a:cs typeface="Gill Sans"/>
              </a:rPr>
              <a:t>Network Overhead</a:t>
            </a:r>
            <a:endParaRPr lang="en-US" sz="20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0B408C-84F5-4CEF-BEFA-68A587A8FE16}"/>
              </a:ext>
            </a:extLst>
          </p:cNvPr>
          <p:cNvSpPr txBox="1"/>
          <p:nvPr/>
        </p:nvSpPr>
        <p:spPr>
          <a:xfrm>
            <a:off x="9514896" y="2253425"/>
            <a:ext cx="21583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Gill Sans"/>
                <a:cs typeface="Gill Sans"/>
              </a:rPr>
              <a:t>Memory Overhead</a:t>
            </a:r>
            <a:endParaRPr lang="en-US" sz="20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83EFF8-141C-4EC1-A37A-FECEDDBBF7DB}"/>
              </a:ext>
            </a:extLst>
          </p:cNvPr>
          <p:cNvSpPr txBox="1"/>
          <p:nvPr/>
        </p:nvSpPr>
        <p:spPr>
          <a:xfrm>
            <a:off x="9745816" y="3852315"/>
            <a:ext cx="178286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Gill Sans"/>
                <a:cs typeface="Gill Sans"/>
              </a:rPr>
              <a:t>Bad modularity</a:t>
            </a:r>
            <a:endParaRPr lang="en-US" sz="2000" u="sng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8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9"/>
    </mc:Choice>
    <mc:Fallback xmlns="">
      <p:transition spd="slow" advTm="3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" grpId="0"/>
      <p:bldP spid="20" grpId="0" animBg="1"/>
      <p:bldP spid="26" grpId="0" animBg="1"/>
      <p:bldP spid="27" grpId="0"/>
      <p:bldP spid="28" grpId="0"/>
      <p:bldP spid="29" grpId="0"/>
      <p:bldP spid="36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98EA1E8B-F89E-4372-B596-68C33E16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66D9065-2893-4B13-96BE-650EC9C9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677028"/>
            <a:ext cx="10724953" cy="740609"/>
          </a:xfrm>
        </p:spPr>
        <p:txBody>
          <a:bodyPr/>
          <a:lstStyle/>
          <a:p>
            <a:r>
              <a:rPr lang="en-US" b="0" dirty="0"/>
              <a:t>Try #1: Naïve Packing (NP)</a:t>
            </a:r>
            <a:endParaRPr lang="en-US" dirty="0"/>
          </a:p>
        </p:txBody>
      </p:sp>
      <p:sp>
        <p:nvSpPr>
          <p:cNvPr id="49" name="Content Placeholder 5">
            <a:extLst>
              <a:ext uri="{FF2B5EF4-FFF2-40B4-BE49-F238E27FC236}">
                <a16:creationId xmlns:a16="http://schemas.microsoft.com/office/drawing/2014/main" id="{9C39E346-89A6-473C-95E0-CCDADDED6A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395018" cy="47177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Deploy </a:t>
            </a:r>
            <a:r>
              <a:rPr lang="en-US" b="1" dirty="0">
                <a:solidFill>
                  <a:srgbClr val="C00000"/>
                </a:solidFill>
              </a:rPr>
              <a:t>nodes as processes </a:t>
            </a:r>
            <a:r>
              <a:rPr lang="en-US" dirty="0">
                <a:solidFill>
                  <a:schemeClr val="bg1"/>
                </a:solidFill>
              </a:rPr>
              <a:t>in a single machine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One process = one node = one system’s instance</a:t>
            </a:r>
          </a:p>
          <a:p>
            <a:r>
              <a:rPr lang="en-US" dirty="0">
                <a:solidFill>
                  <a:schemeClr val="bg1"/>
                </a:solidFill>
              </a:rPr>
              <a:t>Main challenges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 node runtime overhead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Process context switching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Event Lateness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 send message)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Max Colocation factor: </a:t>
            </a:r>
            <a:r>
              <a:rPr lang="en-US" b="1" dirty="0">
                <a:solidFill>
                  <a:srgbClr val="C00000"/>
                </a:solidFill>
              </a:rPr>
              <a:t>50 nodes </a:t>
            </a:r>
          </a:p>
          <a:p>
            <a:pPr lvl="2"/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68B586DA-175C-4ADB-82BE-174FC1F99132}"/>
              </a:ext>
            </a:extLst>
          </p:cNvPr>
          <p:cNvCxnSpPr>
            <a:cxnSpLocks/>
            <a:stCxn id="129" idx="0"/>
            <a:endCxn id="131" idx="0"/>
          </p:cNvCxnSpPr>
          <p:nvPr/>
        </p:nvCxnSpPr>
        <p:spPr>
          <a:xfrm rot="5400000" flipH="1" flipV="1">
            <a:off x="8551197" y="1655343"/>
            <a:ext cx="44401" cy="2131402"/>
          </a:xfrm>
          <a:prstGeom prst="curvedConnector3">
            <a:avLst>
              <a:gd name="adj1" fmla="val 1059501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Curved 103">
            <a:extLst>
              <a:ext uri="{FF2B5EF4-FFF2-40B4-BE49-F238E27FC236}">
                <a16:creationId xmlns:a16="http://schemas.microsoft.com/office/drawing/2014/main" id="{30ACB61B-3FFF-476F-8AE4-9CF07189807B}"/>
              </a:ext>
            </a:extLst>
          </p:cNvPr>
          <p:cNvCxnSpPr>
            <a:cxnSpLocks/>
            <a:stCxn id="129" idx="2"/>
            <a:endCxn id="131" idx="2"/>
          </p:cNvCxnSpPr>
          <p:nvPr/>
        </p:nvCxnSpPr>
        <p:spPr>
          <a:xfrm rot="5400000" flipH="1" flipV="1">
            <a:off x="8551196" y="2984969"/>
            <a:ext cx="44401" cy="2131402"/>
          </a:xfrm>
          <a:prstGeom prst="curvedConnector3">
            <a:avLst>
              <a:gd name="adj1" fmla="val -865895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9AF81F4-1BFE-4C89-B432-C5173773BA2C}"/>
              </a:ext>
            </a:extLst>
          </p:cNvPr>
          <p:cNvSpPr txBox="1"/>
          <p:nvPr/>
        </p:nvSpPr>
        <p:spPr>
          <a:xfrm>
            <a:off x="7310381" y="1818989"/>
            <a:ext cx="365879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Gill Sans"/>
                <a:cs typeface="Gill Sans"/>
              </a:rPr>
              <a:t>Expected: Msg every second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8E53177-6B24-4594-A7F4-B2649E890288}"/>
              </a:ext>
            </a:extLst>
          </p:cNvPr>
          <p:cNvSpPr txBox="1"/>
          <p:nvPr/>
        </p:nvSpPr>
        <p:spPr>
          <a:xfrm>
            <a:off x="7380239" y="4486882"/>
            <a:ext cx="418357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Observed: Msg every 2 seconds</a:t>
            </a:r>
            <a:endParaRPr lang="en-US" sz="2000" dirty="0">
              <a:solidFill>
                <a:srgbClr val="C00000"/>
              </a:solidFill>
              <a:latin typeface="Gill Sans"/>
              <a:cs typeface="Gill Sans"/>
            </a:endParaRPr>
          </a:p>
        </p:txBody>
      </p:sp>
      <p:pic>
        <p:nvPicPr>
          <p:cNvPr id="129" name="Picture 16" descr="Resultado de imagen para gear png black">
            <a:extLst>
              <a:ext uri="{FF2B5EF4-FFF2-40B4-BE49-F238E27FC236}">
                <a16:creationId xmlns:a16="http://schemas.microsoft.com/office/drawing/2014/main" id="{6385D5EE-1205-4E64-9C6D-D9E3C909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2883" y="2743244"/>
            <a:ext cx="1329626" cy="13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6" descr="Resultado de imagen para gear png black">
            <a:extLst>
              <a:ext uri="{FF2B5EF4-FFF2-40B4-BE49-F238E27FC236}">
                <a16:creationId xmlns:a16="http://schemas.microsoft.com/office/drawing/2014/main" id="{F211A81B-8024-4732-BAB6-8C9D8BA7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4285" y="2698843"/>
            <a:ext cx="1329626" cy="13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DE3419B1-66AC-4D2A-8ED4-77A9100708B8}"/>
              </a:ext>
            </a:extLst>
          </p:cNvPr>
          <p:cNvSpPr txBox="1"/>
          <p:nvPr/>
        </p:nvSpPr>
        <p:spPr>
          <a:xfrm>
            <a:off x="6842884" y="4776534"/>
            <a:ext cx="1147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"/>
              </a:rPr>
              <a:t>Node 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C92E03-2055-457C-A242-2680770B9618}"/>
              </a:ext>
            </a:extLst>
          </p:cNvPr>
          <p:cNvSpPr txBox="1"/>
          <p:nvPr/>
        </p:nvSpPr>
        <p:spPr>
          <a:xfrm>
            <a:off x="8974286" y="4823525"/>
            <a:ext cx="116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ill Sans"/>
              </a:rPr>
              <a:t>Node 2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0B893D2-CA8D-42EF-B82A-457813B649B0}"/>
              </a:ext>
            </a:extLst>
          </p:cNvPr>
          <p:cNvSpPr txBox="1"/>
          <p:nvPr/>
        </p:nvSpPr>
        <p:spPr>
          <a:xfrm>
            <a:off x="10819903" y="2983491"/>
            <a:ext cx="4500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84A2C7C-9295-4861-AD96-673991C13D88}"/>
              </a:ext>
            </a:extLst>
          </p:cNvPr>
          <p:cNvSpPr txBox="1"/>
          <p:nvPr/>
        </p:nvSpPr>
        <p:spPr>
          <a:xfrm>
            <a:off x="10570174" y="4823525"/>
            <a:ext cx="1180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</a:rPr>
              <a:t>Node…</a:t>
            </a:r>
          </a:p>
        </p:txBody>
      </p:sp>
      <p:sp>
        <p:nvSpPr>
          <p:cNvPr id="18" name="Oval Callout 9">
            <a:extLst>
              <a:ext uri="{FF2B5EF4-FFF2-40B4-BE49-F238E27FC236}">
                <a16:creationId xmlns:a16="http://schemas.microsoft.com/office/drawing/2014/main" id="{4EE31B45-2F36-4055-A876-BA74A8365BCC}"/>
              </a:ext>
            </a:extLst>
          </p:cNvPr>
          <p:cNvSpPr/>
          <p:nvPr/>
        </p:nvSpPr>
        <p:spPr>
          <a:xfrm>
            <a:off x="3483969" y="5782604"/>
            <a:ext cx="2435049" cy="796736"/>
          </a:xfrm>
          <a:prstGeom prst="wedgeEllipseCallout">
            <a:avLst>
              <a:gd name="adj1" fmla="val -70206"/>
              <a:gd name="adj2" fmla="val -86864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Gill Sans"/>
                <a:cs typeface="Gill Sans"/>
              </a:rPr>
              <a:t>Prohibits large scale-testing!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49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9"/>
    </mc:Choice>
    <mc:Fallback xmlns=""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65" grpId="0"/>
      <p:bldP spid="170" grpId="0"/>
      <p:bldP spid="171" grpId="0"/>
      <p:bldP spid="172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Imagen relacionada">
            <a:extLst>
              <a:ext uri="{FF2B5EF4-FFF2-40B4-BE49-F238E27FC236}">
                <a16:creationId xmlns:a16="http://schemas.microsoft.com/office/drawing/2014/main" id="{77CC3204-FE33-40EC-8AA6-166A96E7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8649FF0-04E3-4D08-951E-CCE621FEE9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409332" cy="503283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Deploy </a:t>
            </a:r>
            <a:r>
              <a:rPr lang="en-US" b="1" dirty="0">
                <a:solidFill>
                  <a:srgbClr val="C00000"/>
                </a:solidFill>
              </a:rPr>
              <a:t>nodes as </a:t>
            </a:r>
            <a:r>
              <a:rPr lang="en-US" strike="sngStrike" dirty="0">
                <a:solidFill>
                  <a:schemeClr val="bg1"/>
                </a:solidFill>
              </a:rPr>
              <a:t>processes</a:t>
            </a:r>
            <a:r>
              <a:rPr lang="en-US" b="1" dirty="0">
                <a:solidFill>
                  <a:srgbClr val="C00000"/>
                </a:solidFill>
              </a:rPr>
              <a:t> threads </a:t>
            </a:r>
            <a:r>
              <a:rPr lang="en-US" dirty="0">
                <a:solidFill>
                  <a:schemeClr val="bg1"/>
                </a:solidFill>
              </a:rPr>
              <a:t>in a single process</a:t>
            </a:r>
          </a:p>
          <a:p>
            <a:r>
              <a:rPr lang="en-US" dirty="0">
                <a:solidFill>
                  <a:schemeClr val="bg1"/>
                </a:solidFill>
              </a:rPr>
              <a:t>Challenges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Lack of modularity (e.g. bad design patterns)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Automatic per-node </a:t>
            </a:r>
            <a:r>
              <a:rPr lang="en-US" b="1" dirty="0">
                <a:solidFill>
                  <a:srgbClr val="C00000"/>
                </a:solidFill>
              </a:rPr>
              <a:t>isolation </a:t>
            </a:r>
            <a:r>
              <a:rPr lang="en-US" dirty="0">
                <a:solidFill>
                  <a:schemeClr val="bg1"/>
                </a:solidFill>
              </a:rPr>
              <a:t>(e.g. ClassLoader isolation)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Large amount of threads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Simplify inter-node communication</a:t>
            </a:r>
          </a:p>
          <a:p>
            <a:r>
              <a:rPr lang="en-US" dirty="0">
                <a:solidFill>
                  <a:schemeClr val="bg1"/>
                </a:solidFill>
              </a:rPr>
              <a:t>Max Colocation factor: </a:t>
            </a:r>
            <a:r>
              <a:rPr lang="en-US" b="1" dirty="0">
                <a:solidFill>
                  <a:srgbClr val="C00000"/>
                </a:solidFill>
              </a:rPr>
              <a:t>120 nodes 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2F11157-E2B6-439A-AD43-584D30AA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677028"/>
            <a:ext cx="10724953" cy="740609"/>
          </a:xfrm>
        </p:spPr>
        <p:txBody>
          <a:bodyPr/>
          <a:lstStyle/>
          <a:p>
            <a:r>
              <a:rPr lang="en-US" b="0" dirty="0"/>
              <a:t>Try #2: Single Process Cluster (SPC)</a:t>
            </a:r>
            <a:endParaRPr lang="en-US" dirty="0"/>
          </a:p>
        </p:txBody>
      </p:sp>
      <p:pic>
        <p:nvPicPr>
          <p:cNvPr id="31" name="Picture 16" descr="Resultado de imagen para gear png black">
            <a:extLst>
              <a:ext uri="{FF2B5EF4-FFF2-40B4-BE49-F238E27FC236}">
                <a16:creationId xmlns:a16="http://schemas.microsoft.com/office/drawing/2014/main" id="{7D527967-D5FF-4848-B049-6F8AA496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001" y="1828973"/>
            <a:ext cx="734825" cy="7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B4535FC4-66C2-4174-9B03-0180EDD98469}"/>
              </a:ext>
            </a:extLst>
          </p:cNvPr>
          <p:cNvSpPr/>
          <p:nvPr/>
        </p:nvSpPr>
        <p:spPr>
          <a:xfrm>
            <a:off x="7121493" y="3699535"/>
            <a:ext cx="1118680" cy="12045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3F5C567C-09AA-45C1-84FE-0E6BE669EC21}"/>
              </a:ext>
            </a:extLst>
          </p:cNvPr>
          <p:cNvGrpSpPr/>
          <p:nvPr/>
        </p:nvGrpSpPr>
        <p:grpSpPr>
          <a:xfrm>
            <a:off x="7289194" y="3855665"/>
            <a:ext cx="1004035" cy="813842"/>
            <a:chOff x="7289194" y="3855665"/>
            <a:chExt cx="1004035" cy="813842"/>
          </a:xfrm>
        </p:grpSpPr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0B8E0409-5E72-4620-BFEE-C954EB775FD6}"/>
                </a:ext>
              </a:extLst>
            </p:cNvPr>
            <p:cNvSpPr/>
            <p:nvPr/>
          </p:nvSpPr>
          <p:spPr>
            <a:xfrm>
              <a:off x="7289194" y="3855665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8856FEE5-E3F4-45A2-8570-E906F653D26D}"/>
                </a:ext>
              </a:extLst>
            </p:cNvPr>
            <p:cNvSpPr/>
            <p:nvPr/>
          </p:nvSpPr>
          <p:spPr>
            <a:xfrm>
              <a:off x="7645119" y="3868008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15A814-36F2-4C52-8395-5225DF701CB7}"/>
                </a:ext>
              </a:extLst>
            </p:cNvPr>
            <p:cNvSpPr txBox="1"/>
            <p:nvPr/>
          </p:nvSpPr>
          <p:spPr>
            <a:xfrm>
              <a:off x="7843135" y="4003536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1C4AF47-6F97-45E7-9AC7-274536B95D2F}"/>
              </a:ext>
            </a:extLst>
          </p:cNvPr>
          <p:cNvSpPr txBox="1"/>
          <p:nvPr/>
        </p:nvSpPr>
        <p:spPr>
          <a:xfrm>
            <a:off x="7079342" y="4870269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</a:rPr>
              <a:t>Node 1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2AF3143-8E44-4491-A6CF-123D2F802FF8}"/>
              </a:ext>
            </a:extLst>
          </p:cNvPr>
          <p:cNvSpPr/>
          <p:nvPr/>
        </p:nvSpPr>
        <p:spPr>
          <a:xfrm>
            <a:off x="9057031" y="3702437"/>
            <a:ext cx="1118680" cy="12045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D166B32-3E02-4499-AF2B-4ABE043CFCBF}"/>
              </a:ext>
            </a:extLst>
          </p:cNvPr>
          <p:cNvGrpSpPr/>
          <p:nvPr/>
        </p:nvGrpSpPr>
        <p:grpSpPr>
          <a:xfrm>
            <a:off x="9224732" y="3858567"/>
            <a:ext cx="1004035" cy="813842"/>
            <a:chOff x="9224732" y="3858567"/>
            <a:chExt cx="1004035" cy="813842"/>
          </a:xfrm>
        </p:grpSpPr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E4C3849F-89AB-4C09-9F0D-314DF3F7E2C9}"/>
                </a:ext>
              </a:extLst>
            </p:cNvPr>
            <p:cNvSpPr/>
            <p:nvPr/>
          </p:nvSpPr>
          <p:spPr>
            <a:xfrm>
              <a:off x="9224732" y="3858567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42631664-3C6C-4CB5-9C90-7D2EDDE03BC6}"/>
                </a:ext>
              </a:extLst>
            </p:cNvPr>
            <p:cNvSpPr/>
            <p:nvPr/>
          </p:nvSpPr>
          <p:spPr>
            <a:xfrm>
              <a:off x="9580657" y="3870910"/>
              <a:ext cx="322259" cy="801499"/>
            </a:xfrm>
            <a:custGeom>
              <a:avLst/>
              <a:gdLst>
                <a:gd name="connsiteX0" fmla="*/ 119434 w 209905"/>
                <a:gd name="connsiteY0" fmla="*/ 0 h 389699"/>
                <a:gd name="connsiteX1" fmla="*/ 8092 w 209905"/>
                <a:gd name="connsiteY1" fmla="*/ 83507 h 389699"/>
                <a:gd name="connsiteX2" fmla="*/ 209900 w 209905"/>
                <a:gd name="connsiteY2" fmla="*/ 142658 h 389699"/>
                <a:gd name="connsiteX3" fmla="*/ 15051 w 209905"/>
                <a:gd name="connsiteY3" fmla="*/ 222685 h 389699"/>
                <a:gd name="connsiteX4" fmla="*/ 202941 w 209905"/>
                <a:gd name="connsiteY4" fmla="*/ 271398 h 389699"/>
                <a:gd name="connsiteX5" fmla="*/ 1133 w 209905"/>
                <a:gd name="connsiteY5" fmla="*/ 344466 h 389699"/>
                <a:gd name="connsiteX6" fmla="*/ 115955 w 209905"/>
                <a:gd name="connsiteY6" fmla="*/ 389699 h 38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905" h="389699">
                  <a:moveTo>
                    <a:pt x="119434" y="0"/>
                  </a:moveTo>
                  <a:cubicBezTo>
                    <a:pt x="56224" y="29865"/>
                    <a:pt x="-6986" y="59731"/>
                    <a:pt x="8092" y="83507"/>
                  </a:cubicBezTo>
                  <a:cubicBezTo>
                    <a:pt x="23170" y="107283"/>
                    <a:pt x="208740" y="119462"/>
                    <a:pt x="209900" y="142658"/>
                  </a:cubicBezTo>
                  <a:cubicBezTo>
                    <a:pt x="211060" y="165854"/>
                    <a:pt x="16211" y="201228"/>
                    <a:pt x="15051" y="222685"/>
                  </a:cubicBezTo>
                  <a:cubicBezTo>
                    <a:pt x="13891" y="244142"/>
                    <a:pt x="205261" y="251101"/>
                    <a:pt x="202941" y="271398"/>
                  </a:cubicBezTo>
                  <a:cubicBezTo>
                    <a:pt x="200621" y="291695"/>
                    <a:pt x="15631" y="324749"/>
                    <a:pt x="1133" y="344466"/>
                  </a:cubicBezTo>
                  <a:cubicBezTo>
                    <a:pt x="-13365" y="364183"/>
                    <a:pt x="115955" y="389699"/>
                    <a:pt x="115955" y="389699"/>
                  </a:cubicBezTo>
                </a:path>
              </a:pathLst>
            </a:cu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E0CAEB7-9E11-41A2-B3B5-F05069FFDF10}"/>
                </a:ext>
              </a:extLst>
            </p:cNvPr>
            <p:cNvSpPr txBox="1"/>
            <p:nvPr/>
          </p:nvSpPr>
          <p:spPr>
            <a:xfrm>
              <a:off x="9778673" y="4006438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graphicFrame>
        <p:nvGraphicFramePr>
          <p:cNvPr id="111" name="Table 110">
            <a:extLst>
              <a:ext uri="{FF2B5EF4-FFF2-40B4-BE49-F238E27FC236}">
                <a16:creationId xmlns:a16="http://schemas.microsoft.com/office/drawing/2014/main" id="{9EA50BE6-94EA-470C-B610-11D57A1E4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27515"/>
              </p:ext>
            </p:extLst>
          </p:nvPr>
        </p:nvGraphicFramePr>
        <p:xfrm>
          <a:off x="9355516" y="2400062"/>
          <a:ext cx="51147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99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69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9BA5778-DF60-4412-B0E8-426F2E37CA9A}"/>
              </a:ext>
            </a:extLst>
          </p:cNvPr>
          <p:cNvCxnSpPr>
            <a:cxnSpLocks/>
            <a:stCxn id="51" idx="0"/>
            <a:endCxn id="113" idx="2"/>
          </p:cNvCxnSpPr>
          <p:nvPr/>
        </p:nvCxnSpPr>
        <p:spPr>
          <a:xfrm flipV="1">
            <a:off x="7680833" y="2589406"/>
            <a:ext cx="1811045" cy="111012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27D25D47-00FB-4920-A14B-61E33E1F82C9}"/>
              </a:ext>
            </a:extLst>
          </p:cNvPr>
          <p:cNvSpPr/>
          <p:nvPr/>
        </p:nvSpPr>
        <p:spPr>
          <a:xfrm>
            <a:off x="9491878" y="2477022"/>
            <a:ext cx="238750" cy="224768"/>
          </a:xfrm>
          <a:prstGeom prst="ellipse">
            <a:avLst/>
          </a:prstGeom>
          <a:solidFill>
            <a:srgbClr val="C00000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t"/>
          <a:lstStyle/>
          <a:p>
            <a:pPr algn="ctr"/>
            <a:r>
              <a:rPr lang="en-US" sz="2400" b="1" baseline="-25000" dirty="0">
                <a:solidFill>
                  <a:schemeClr val="tx1"/>
                </a:solidFill>
                <a:latin typeface="Gill Sans"/>
                <a:cs typeface="Arial Black"/>
              </a:rPr>
              <a:t> </a:t>
            </a:r>
          </a:p>
        </p:txBody>
      </p:sp>
      <p:cxnSp>
        <p:nvCxnSpPr>
          <p:cNvPr id="114" name="Connector: Curved 113">
            <a:extLst>
              <a:ext uri="{FF2B5EF4-FFF2-40B4-BE49-F238E27FC236}">
                <a16:creationId xmlns:a16="http://schemas.microsoft.com/office/drawing/2014/main" id="{50D11A78-2AC7-48A9-B696-0657C83FC0E1}"/>
              </a:ext>
            </a:extLst>
          </p:cNvPr>
          <p:cNvCxnSpPr>
            <a:cxnSpLocks/>
            <a:stCxn id="113" idx="6"/>
            <a:endCxn id="87" idx="3"/>
          </p:cNvCxnSpPr>
          <p:nvPr/>
        </p:nvCxnSpPr>
        <p:spPr>
          <a:xfrm>
            <a:off x="9730628" y="2589406"/>
            <a:ext cx="498139" cy="1615579"/>
          </a:xfrm>
          <a:prstGeom prst="curvedConnector3">
            <a:avLst>
              <a:gd name="adj1" fmla="val 145891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11AF423-36F7-4050-81C7-311B4AC1C715}"/>
              </a:ext>
            </a:extLst>
          </p:cNvPr>
          <p:cNvSpPr txBox="1"/>
          <p:nvPr/>
        </p:nvSpPr>
        <p:spPr>
          <a:xfrm>
            <a:off x="9082516" y="4870438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</a:rPr>
              <a:t>Node 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4C3D345-2077-41DF-8E2F-28059D1047EC}"/>
              </a:ext>
            </a:extLst>
          </p:cNvPr>
          <p:cNvSpPr txBox="1"/>
          <p:nvPr/>
        </p:nvSpPr>
        <p:spPr>
          <a:xfrm>
            <a:off x="8493171" y="1913297"/>
            <a:ext cx="249722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Node 2’s msg queue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9FDE09DB-2856-4931-AC99-DC94935EFE41}"/>
              </a:ext>
            </a:extLst>
          </p:cNvPr>
          <p:cNvSpPr txBox="1"/>
          <p:nvPr/>
        </p:nvSpPr>
        <p:spPr>
          <a:xfrm>
            <a:off x="10819903" y="3881819"/>
            <a:ext cx="45009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81B675B-4AD4-4122-8B1E-9A5007144515}"/>
              </a:ext>
            </a:extLst>
          </p:cNvPr>
          <p:cNvSpPr txBox="1"/>
          <p:nvPr/>
        </p:nvSpPr>
        <p:spPr>
          <a:xfrm>
            <a:off x="10535962" y="4870269"/>
            <a:ext cx="12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</a:rPr>
              <a:t>Node…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E9F159F-765D-47CC-B50D-7543269B2DC5}"/>
              </a:ext>
            </a:extLst>
          </p:cNvPr>
          <p:cNvSpPr txBox="1"/>
          <p:nvPr/>
        </p:nvSpPr>
        <p:spPr>
          <a:xfrm rot="19834997">
            <a:off x="8029884" y="2803165"/>
            <a:ext cx="68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/>
              </a:rPr>
              <a:t>send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A9FBE8-CF13-4183-A52E-CA7ACA926749}"/>
              </a:ext>
            </a:extLst>
          </p:cNvPr>
          <p:cNvSpPr txBox="1"/>
          <p:nvPr/>
        </p:nvSpPr>
        <p:spPr>
          <a:xfrm rot="3513605">
            <a:off x="10381179" y="2685004"/>
            <a:ext cx="687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Gill Sans"/>
              </a:rPr>
              <a:t>recv</a:t>
            </a:r>
            <a:endParaRPr lang="en-US" sz="2000" dirty="0">
              <a:solidFill>
                <a:schemeClr val="bg1"/>
              </a:solidFill>
              <a:latin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9"/>
    </mc:Choice>
    <mc:Fallback xmlns=""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84" grpId="0"/>
      <p:bldP spid="90" grpId="0" animBg="1"/>
      <p:bldP spid="113" grpId="0" animBg="1"/>
      <p:bldP spid="116" grpId="0"/>
      <p:bldP spid="123" grpId="0"/>
      <p:bldP spid="124" grpId="0"/>
      <p:bldP spid="125" grpId="0"/>
      <p:bldP spid="126" grpId="0"/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magen relacionada">
            <a:extLst>
              <a:ext uri="{FF2B5EF4-FFF2-40B4-BE49-F238E27FC236}">
                <a16:creationId xmlns:a16="http://schemas.microsoft.com/office/drawing/2014/main" id="{136045F0-D5A7-4E58-8309-65EECC87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Resultado de imagen para gear png black">
            <a:extLst>
              <a:ext uri="{FF2B5EF4-FFF2-40B4-BE49-F238E27FC236}">
                <a16:creationId xmlns:a16="http://schemas.microsoft.com/office/drawing/2014/main" id="{DEAB5267-3E04-44EA-B757-AE15D77F1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001" y="1828973"/>
            <a:ext cx="734825" cy="7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8649FF0-04E3-4D08-951E-CCE621FEE9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395018" cy="19607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Frequent Design pattern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Service = </a:t>
            </a:r>
            <a:r>
              <a:rPr lang="en-US" b="1" dirty="0">
                <a:solidFill>
                  <a:srgbClr val="C00000"/>
                </a:solidFill>
              </a:rPr>
              <a:t>worker pool + event queue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2F11157-E2B6-439A-AD43-584D30AA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677028"/>
            <a:ext cx="10724953" cy="740609"/>
          </a:xfrm>
        </p:spPr>
        <p:txBody>
          <a:bodyPr/>
          <a:lstStyle/>
          <a:p>
            <a:r>
              <a:rPr lang="en-US" b="0" dirty="0"/>
              <a:t>Per-Node Services</a:t>
            </a:r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D3DE2A2-D62C-4813-87A4-210DD642E0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070"/>
          <a:stretch/>
        </p:blipFill>
        <p:spPr>
          <a:xfrm>
            <a:off x="3425660" y="4138762"/>
            <a:ext cx="2279798" cy="1513984"/>
          </a:xfrm>
          <a:prstGeom prst="rect">
            <a:avLst/>
          </a:prstGeom>
          <a:ln w="38100" cmpd="sng">
            <a:solidFill>
              <a:srgbClr val="C00000"/>
            </a:solidFill>
          </a:ln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0B09D32-4AC2-4CB3-8B50-FF13829FFD5E}"/>
              </a:ext>
            </a:extLst>
          </p:cNvPr>
          <p:cNvGrpSpPr/>
          <p:nvPr/>
        </p:nvGrpSpPr>
        <p:grpSpPr>
          <a:xfrm>
            <a:off x="159943" y="3648409"/>
            <a:ext cx="2043662" cy="2892220"/>
            <a:chOff x="426387" y="2721387"/>
            <a:chExt cx="2043662" cy="289222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EE3FF55-07DE-4C0B-8A8E-82003C24EBD9}"/>
                </a:ext>
              </a:extLst>
            </p:cNvPr>
            <p:cNvSpPr/>
            <p:nvPr/>
          </p:nvSpPr>
          <p:spPr>
            <a:xfrm>
              <a:off x="426387" y="2721387"/>
              <a:ext cx="2043662" cy="230873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03E422C-79B3-4EB3-9EE0-8EEE816A7994}"/>
                </a:ext>
              </a:extLst>
            </p:cNvPr>
            <p:cNvGrpSpPr/>
            <p:nvPr/>
          </p:nvGrpSpPr>
          <p:grpSpPr>
            <a:xfrm>
              <a:off x="1153520" y="2916103"/>
              <a:ext cx="943677" cy="645637"/>
              <a:chOff x="7289194" y="3855665"/>
              <a:chExt cx="1155547" cy="813842"/>
            </a:xfrm>
          </p:grpSpPr>
          <p:sp>
            <p:nvSpPr>
              <p:cNvPr id="63" name="Freeform 30">
                <a:extLst>
                  <a:ext uri="{FF2B5EF4-FFF2-40B4-BE49-F238E27FC236}">
                    <a16:creationId xmlns:a16="http://schemas.microsoft.com/office/drawing/2014/main" id="{4B172DDD-F382-49A3-972F-EE0F4C9DFF15}"/>
                  </a:ext>
                </a:extLst>
              </p:cNvPr>
              <p:cNvSpPr/>
              <p:nvPr/>
            </p:nvSpPr>
            <p:spPr>
              <a:xfrm>
                <a:off x="7289194" y="3855665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E8CB4D1-5FCB-4AD3-BDA1-2F5CE1A6B15B}"/>
                  </a:ext>
                </a:extLst>
              </p:cNvPr>
              <p:cNvSpPr/>
              <p:nvPr/>
            </p:nvSpPr>
            <p:spPr>
              <a:xfrm>
                <a:off x="7645119" y="3868008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350F84A-C10E-4320-BD0C-EB52E76F9D65}"/>
                  </a:ext>
                </a:extLst>
              </p:cNvPr>
              <p:cNvSpPr txBox="1"/>
              <p:nvPr/>
            </p:nvSpPr>
            <p:spPr>
              <a:xfrm>
                <a:off x="7986105" y="3915507"/>
                <a:ext cx="458636" cy="5819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…</a:t>
                </a: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1BDE3DB-BAF3-42BF-8862-23F6E7FE08E2}"/>
                </a:ext>
              </a:extLst>
            </p:cNvPr>
            <p:cNvSpPr txBox="1"/>
            <p:nvPr/>
          </p:nvSpPr>
          <p:spPr>
            <a:xfrm>
              <a:off x="797886" y="5151942"/>
              <a:ext cx="1237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ill Sans"/>
                </a:rPr>
                <a:t>Node</a:t>
              </a:r>
            </a:p>
          </p:txBody>
        </p:sp>
      </p:grpSp>
      <p:pic>
        <p:nvPicPr>
          <p:cNvPr id="21508" name="Picture 4" descr="Resultado de imagen para service png">
            <a:extLst>
              <a:ext uri="{FF2B5EF4-FFF2-40B4-BE49-F238E27FC236}">
                <a16:creationId xmlns:a16="http://schemas.microsoft.com/office/drawing/2014/main" id="{4991579C-3919-455A-A2EE-A8DA8D69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6" y="4723790"/>
            <a:ext cx="957925" cy="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EC9B046-4F97-450D-BD1C-09328EF77E13}"/>
              </a:ext>
            </a:extLst>
          </p:cNvPr>
          <p:cNvSpPr txBox="1"/>
          <p:nvPr/>
        </p:nvSpPr>
        <p:spPr>
          <a:xfrm>
            <a:off x="531442" y="5433255"/>
            <a:ext cx="1237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/>
                </a:solidFill>
                <a:latin typeface="Gill Sans"/>
              </a:rPr>
              <a:t>service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001BF2F-BC22-495F-AEB6-D9857B4E91D3}"/>
                  </a:ext>
                </a:extLst>
              </p:cNvPr>
              <p:cNvSpPr txBox="1"/>
              <p:nvPr/>
            </p:nvSpPr>
            <p:spPr>
              <a:xfrm>
                <a:off x="7780255" y="1836395"/>
                <a:ext cx="3735586" cy="76944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solidFill>
                      <a:schemeClr val="bg1"/>
                    </a:solidFill>
                    <a:latin typeface="Gill Sans"/>
                  </a:rPr>
                  <a:t>But N nodes mean</a:t>
                </a:r>
              </a:p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 …+ 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Gill Sans"/>
                    <a:cs typeface="Gill Sans"/>
                  </a:rPr>
                  <a:t> threads!!!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001BF2F-BC22-495F-AEB6-D9857B4E9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255" y="1836395"/>
                <a:ext cx="3735586" cy="769441"/>
              </a:xfrm>
              <a:prstGeom prst="rect">
                <a:avLst/>
              </a:prstGeom>
              <a:blipFill>
                <a:blip r:embed="rId8"/>
                <a:stretch>
                  <a:fillRect l="-163" t="-5556" b="-1587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1D0B7C4-DA55-49E2-B52A-C6064C576669}"/>
              </a:ext>
            </a:extLst>
          </p:cNvPr>
          <p:cNvCxnSpPr>
            <a:cxnSpLocks/>
            <a:stCxn id="21508" idx="3"/>
          </p:cNvCxnSpPr>
          <p:nvPr/>
        </p:nvCxnSpPr>
        <p:spPr>
          <a:xfrm flipV="1">
            <a:off x="1662511" y="4171536"/>
            <a:ext cx="1724650" cy="984624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DD04540-F97B-415F-92A6-0B934A873785}"/>
              </a:ext>
            </a:extLst>
          </p:cNvPr>
          <p:cNvCxnSpPr>
            <a:cxnSpLocks/>
            <a:stCxn id="21508" idx="3"/>
          </p:cNvCxnSpPr>
          <p:nvPr/>
        </p:nvCxnSpPr>
        <p:spPr>
          <a:xfrm>
            <a:off x="1662511" y="5156160"/>
            <a:ext cx="1724650" cy="432370"/>
          </a:xfrm>
          <a:prstGeom prst="straightConnector1">
            <a:avLst/>
          </a:prstGeom>
          <a:ln w="28575" cmpd="sng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11" name="Group 21510">
            <a:extLst>
              <a:ext uri="{FF2B5EF4-FFF2-40B4-BE49-F238E27FC236}">
                <a16:creationId xmlns:a16="http://schemas.microsoft.com/office/drawing/2014/main" id="{FBF64410-658A-4C99-8F65-A15F803BB527}"/>
              </a:ext>
            </a:extLst>
          </p:cNvPr>
          <p:cNvGrpSpPr/>
          <p:nvPr/>
        </p:nvGrpSpPr>
        <p:grpSpPr>
          <a:xfrm>
            <a:off x="7952856" y="2682036"/>
            <a:ext cx="3230733" cy="2401453"/>
            <a:chOff x="7952856" y="2865484"/>
            <a:chExt cx="3230733" cy="2401453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56070CF4-A1D2-407C-A4A3-A47BAAF48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1070"/>
            <a:stretch/>
          </p:blipFill>
          <p:spPr>
            <a:xfrm>
              <a:off x="7952856" y="28654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369DB02-3F84-40F4-8A41-2EA9F0D67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1070"/>
            <a:stretch/>
          </p:blipFill>
          <p:spPr>
            <a:xfrm>
              <a:off x="8105256" y="30178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66E066C-574D-4AE1-916D-C0BFF0285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1070"/>
            <a:stretch/>
          </p:blipFill>
          <p:spPr>
            <a:xfrm>
              <a:off x="8257656" y="31702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0B9FD995-1A52-4CCD-A968-8ECF86873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1070"/>
            <a:stretch/>
          </p:blipFill>
          <p:spPr>
            <a:xfrm>
              <a:off x="8410056" y="33226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FC9205A-26E9-4E3A-93EB-70553C67B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1070"/>
            <a:stretch/>
          </p:blipFill>
          <p:spPr>
            <a:xfrm>
              <a:off x="8562456" y="34750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18CF16B-FC05-4CFE-87F6-2A18A9DE9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1070"/>
            <a:stretch/>
          </p:blipFill>
          <p:spPr>
            <a:xfrm>
              <a:off x="8714856" y="3627484"/>
              <a:ext cx="2468733" cy="1639453"/>
            </a:xfrm>
            <a:prstGeom prst="rect">
              <a:avLst/>
            </a:prstGeom>
            <a:ln w="28575" cmpd="sng">
              <a:solidFill>
                <a:srgbClr val="C0000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584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9"/>
    </mc:Choice>
    <mc:Fallback xmlns=""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Imagen relacionada">
            <a:extLst>
              <a:ext uri="{FF2B5EF4-FFF2-40B4-BE49-F238E27FC236}">
                <a16:creationId xmlns:a16="http://schemas.microsoft.com/office/drawing/2014/main" id="{7754419F-0476-4039-934C-E5885862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5" y="1417637"/>
            <a:ext cx="7021789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Resultado de imagen para gear png black">
            <a:extLst>
              <a:ext uri="{FF2B5EF4-FFF2-40B4-BE49-F238E27FC236}">
                <a16:creationId xmlns:a16="http://schemas.microsoft.com/office/drawing/2014/main" id="{0BC6124C-C1E3-4FA7-AD0A-FBF40E08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4001" y="1828973"/>
            <a:ext cx="734825" cy="73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13DBFE-137B-494F-802A-4458B9D09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809" y="2569754"/>
            <a:ext cx="2787365" cy="186621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01C06A2-3F5B-4A2C-8CC3-A229DB6B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12" y="566032"/>
            <a:ext cx="11059542" cy="740609"/>
          </a:xfrm>
        </p:spPr>
        <p:txBody>
          <a:bodyPr/>
          <a:lstStyle/>
          <a:p>
            <a:r>
              <a:rPr lang="en-US" sz="4000" b="0" dirty="0"/>
              <a:t>Try #3: Global Event Driven Architecture (GEDA)</a:t>
            </a:r>
            <a:endParaRPr lang="en-US" sz="4000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B9894A4-8C49-4814-BFD0-6896A0726C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7811" y="1463214"/>
            <a:ext cx="5395018" cy="50328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 </a:t>
            </a:r>
            <a:r>
              <a:rPr lang="en-US" b="1" dirty="0">
                <a:solidFill>
                  <a:srgbClr val="C00000"/>
                </a:solidFill>
              </a:rPr>
              <a:t>global event handler per service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total # of threads = # of cores</a:t>
            </a:r>
          </a:p>
          <a:p>
            <a:r>
              <a:rPr lang="en-US" dirty="0">
                <a:solidFill>
                  <a:schemeClr val="bg1"/>
                </a:solidFill>
              </a:rPr>
              <a:t>Identify </a:t>
            </a:r>
            <a:r>
              <a:rPr lang="en-US" b="1" dirty="0">
                <a:solidFill>
                  <a:srgbClr val="C00000"/>
                </a:solidFill>
              </a:rPr>
              <a:t>event constrains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Multi</a:t>
            </a:r>
            <a:r>
              <a:rPr lang="en-US" dirty="0">
                <a:solidFill>
                  <a:schemeClr val="bg1"/>
                </a:solidFill>
              </a:rPr>
              <a:t>-threaded versus </a:t>
            </a:r>
            <a:r>
              <a:rPr lang="en-US" b="1" dirty="0">
                <a:solidFill>
                  <a:srgbClr val="C00000"/>
                </a:solidFill>
              </a:rPr>
              <a:t>single</a:t>
            </a:r>
            <a:r>
              <a:rPr lang="en-US" dirty="0">
                <a:solidFill>
                  <a:schemeClr val="bg1"/>
                </a:solidFill>
              </a:rPr>
              <a:t>-threaded</a:t>
            </a:r>
          </a:p>
          <a:p>
            <a:r>
              <a:rPr lang="en-US" dirty="0">
                <a:solidFill>
                  <a:schemeClr val="bg1"/>
                </a:solidFill>
              </a:rPr>
              <a:t>Max Colocation factor: </a:t>
            </a:r>
            <a:r>
              <a:rPr lang="en-US" b="1" dirty="0">
                <a:solidFill>
                  <a:srgbClr val="C00000"/>
                </a:solidFill>
              </a:rPr>
              <a:t>512 nodes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B741F1-D0EE-4FAD-916C-A66F5BACA1EF}"/>
              </a:ext>
            </a:extLst>
          </p:cNvPr>
          <p:cNvSpPr txBox="1"/>
          <p:nvPr/>
        </p:nvSpPr>
        <p:spPr>
          <a:xfrm>
            <a:off x="6281888" y="3199358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</a:rPr>
              <a:t>Node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6A440-CF25-4E48-B16E-C6BA872A5C25}"/>
              </a:ext>
            </a:extLst>
          </p:cNvPr>
          <p:cNvSpPr txBox="1"/>
          <p:nvPr/>
        </p:nvSpPr>
        <p:spPr>
          <a:xfrm>
            <a:off x="6266586" y="4557637"/>
            <a:ext cx="111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</a:rPr>
              <a:t>Node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3416D8-10DE-420B-8CF8-7627CD0804A2}"/>
              </a:ext>
            </a:extLst>
          </p:cNvPr>
          <p:cNvGrpSpPr/>
          <p:nvPr/>
        </p:nvGrpSpPr>
        <p:grpSpPr>
          <a:xfrm>
            <a:off x="7325799" y="3061558"/>
            <a:ext cx="1110168" cy="697923"/>
            <a:chOff x="3043058" y="5798127"/>
            <a:chExt cx="1110168" cy="69792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C45995F-2F78-4E4D-B0E0-4CD6A699410E}"/>
                </a:ext>
              </a:extLst>
            </p:cNvPr>
            <p:cNvSpPr/>
            <p:nvPr/>
          </p:nvSpPr>
          <p:spPr>
            <a:xfrm>
              <a:off x="3043058" y="5798127"/>
              <a:ext cx="1030178" cy="69792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B7A7AA4-605B-49B1-9F26-0566E250E4A7}"/>
                </a:ext>
              </a:extLst>
            </p:cNvPr>
            <p:cNvGrpSpPr/>
            <p:nvPr/>
          </p:nvGrpSpPr>
          <p:grpSpPr>
            <a:xfrm>
              <a:off x="3311421" y="5955383"/>
              <a:ext cx="450095" cy="397094"/>
              <a:chOff x="9224732" y="3858567"/>
              <a:chExt cx="678184" cy="813842"/>
            </a:xfrm>
          </p:grpSpPr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E9F45CF8-9107-4FBE-99EB-871EF5A14211}"/>
                  </a:ext>
                </a:extLst>
              </p:cNvPr>
              <p:cNvSpPr/>
              <p:nvPr/>
            </p:nvSpPr>
            <p:spPr>
              <a:xfrm>
                <a:off x="9224732" y="3858567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526355A6-D4C0-4906-8386-B3F0AE47E870}"/>
                  </a:ext>
                </a:extLst>
              </p:cNvPr>
              <p:cNvSpPr/>
              <p:nvPr/>
            </p:nvSpPr>
            <p:spPr>
              <a:xfrm>
                <a:off x="9580657" y="3870910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3157BF-E2E5-4BA1-B981-C1F87EDAD752}"/>
                </a:ext>
              </a:extLst>
            </p:cNvPr>
            <p:cNvSpPr txBox="1"/>
            <p:nvPr/>
          </p:nvSpPr>
          <p:spPr>
            <a:xfrm>
              <a:off x="3703132" y="5894874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9C2F4D-7235-4C3D-9C49-8AB93353383A}"/>
              </a:ext>
            </a:extLst>
          </p:cNvPr>
          <p:cNvGrpSpPr/>
          <p:nvPr/>
        </p:nvGrpSpPr>
        <p:grpSpPr>
          <a:xfrm>
            <a:off x="7320140" y="4434326"/>
            <a:ext cx="1110168" cy="697923"/>
            <a:chOff x="3043058" y="5798127"/>
            <a:chExt cx="1110168" cy="69792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649D3D0-D6CA-4F61-8617-E06EE072CE01}"/>
                </a:ext>
              </a:extLst>
            </p:cNvPr>
            <p:cNvSpPr/>
            <p:nvPr/>
          </p:nvSpPr>
          <p:spPr>
            <a:xfrm>
              <a:off x="3043058" y="5798127"/>
              <a:ext cx="1030178" cy="69792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812E9F1-1939-48B4-847F-92850EE01FAE}"/>
                </a:ext>
              </a:extLst>
            </p:cNvPr>
            <p:cNvGrpSpPr/>
            <p:nvPr/>
          </p:nvGrpSpPr>
          <p:grpSpPr>
            <a:xfrm>
              <a:off x="3311421" y="5955383"/>
              <a:ext cx="450095" cy="397094"/>
              <a:chOff x="9224732" y="3858567"/>
              <a:chExt cx="678184" cy="813842"/>
            </a:xfrm>
          </p:grpSpPr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E23D0002-F257-4E74-9B15-5ADFE8F6ED14}"/>
                  </a:ext>
                </a:extLst>
              </p:cNvPr>
              <p:cNvSpPr/>
              <p:nvPr/>
            </p:nvSpPr>
            <p:spPr>
              <a:xfrm>
                <a:off x="9224732" y="3858567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0A8EDF80-9BE6-4A44-8791-6CEAE42B8405}"/>
                  </a:ext>
                </a:extLst>
              </p:cNvPr>
              <p:cNvSpPr/>
              <p:nvPr/>
            </p:nvSpPr>
            <p:spPr>
              <a:xfrm>
                <a:off x="9580657" y="3870910"/>
                <a:ext cx="322259" cy="801499"/>
              </a:xfrm>
              <a:custGeom>
                <a:avLst/>
                <a:gdLst>
                  <a:gd name="connsiteX0" fmla="*/ 119434 w 209905"/>
                  <a:gd name="connsiteY0" fmla="*/ 0 h 389699"/>
                  <a:gd name="connsiteX1" fmla="*/ 8092 w 209905"/>
                  <a:gd name="connsiteY1" fmla="*/ 83507 h 389699"/>
                  <a:gd name="connsiteX2" fmla="*/ 209900 w 209905"/>
                  <a:gd name="connsiteY2" fmla="*/ 142658 h 389699"/>
                  <a:gd name="connsiteX3" fmla="*/ 15051 w 209905"/>
                  <a:gd name="connsiteY3" fmla="*/ 222685 h 389699"/>
                  <a:gd name="connsiteX4" fmla="*/ 202941 w 209905"/>
                  <a:gd name="connsiteY4" fmla="*/ 271398 h 389699"/>
                  <a:gd name="connsiteX5" fmla="*/ 1133 w 209905"/>
                  <a:gd name="connsiteY5" fmla="*/ 344466 h 389699"/>
                  <a:gd name="connsiteX6" fmla="*/ 115955 w 209905"/>
                  <a:gd name="connsiteY6" fmla="*/ 389699 h 38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905" h="389699">
                    <a:moveTo>
                      <a:pt x="119434" y="0"/>
                    </a:moveTo>
                    <a:cubicBezTo>
                      <a:pt x="56224" y="29865"/>
                      <a:pt x="-6986" y="59731"/>
                      <a:pt x="8092" y="83507"/>
                    </a:cubicBezTo>
                    <a:cubicBezTo>
                      <a:pt x="23170" y="107283"/>
                      <a:pt x="208740" y="119462"/>
                      <a:pt x="209900" y="142658"/>
                    </a:cubicBezTo>
                    <a:cubicBezTo>
                      <a:pt x="211060" y="165854"/>
                      <a:pt x="16211" y="201228"/>
                      <a:pt x="15051" y="222685"/>
                    </a:cubicBezTo>
                    <a:cubicBezTo>
                      <a:pt x="13891" y="244142"/>
                      <a:pt x="205261" y="251101"/>
                      <a:pt x="202941" y="271398"/>
                    </a:cubicBezTo>
                    <a:cubicBezTo>
                      <a:pt x="200621" y="291695"/>
                      <a:pt x="15631" y="324749"/>
                      <a:pt x="1133" y="344466"/>
                    </a:cubicBezTo>
                    <a:cubicBezTo>
                      <a:pt x="-13365" y="364183"/>
                      <a:pt x="115955" y="389699"/>
                      <a:pt x="115955" y="389699"/>
                    </a:cubicBezTo>
                  </a:path>
                </a:pathLst>
              </a:custGeom>
              <a:ln w="381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3A068F7-6E27-4C13-B7A0-E313A02B7029}"/>
                </a:ext>
              </a:extLst>
            </p:cNvPr>
            <p:cNvSpPr txBox="1"/>
            <p:nvPr/>
          </p:nvSpPr>
          <p:spPr>
            <a:xfrm>
              <a:off x="3703132" y="5894874"/>
              <a:ext cx="450094" cy="39709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Gill Sans"/>
                </a:rPr>
                <a:t>…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45F7BFD-6587-46AB-B8DC-F8894BE6391A}"/>
              </a:ext>
            </a:extLst>
          </p:cNvPr>
          <p:cNvCxnSpPr>
            <a:cxnSpLocks/>
            <a:stCxn id="46" idx="3"/>
            <a:endCxn id="56" idx="1"/>
          </p:cNvCxnSpPr>
          <p:nvPr/>
        </p:nvCxnSpPr>
        <p:spPr>
          <a:xfrm>
            <a:off x="8435967" y="3356852"/>
            <a:ext cx="929151" cy="50693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3A7433FB-1467-4387-905C-7CB6728C62B3}"/>
              </a:ext>
            </a:extLst>
          </p:cNvPr>
          <p:cNvSpPr/>
          <p:nvPr/>
        </p:nvSpPr>
        <p:spPr>
          <a:xfrm>
            <a:off x="9365118" y="3764509"/>
            <a:ext cx="144702" cy="19854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C932415-530B-4819-B96C-C7809E4BC57B}"/>
              </a:ext>
            </a:extLst>
          </p:cNvPr>
          <p:cNvSpPr/>
          <p:nvPr/>
        </p:nvSpPr>
        <p:spPr>
          <a:xfrm>
            <a:off x="9584973" y="3764509"/>
            <a:ext cx="144702" cy="1985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B96B3D3-8E84-41F3-9B16-E35CC0ACB18B}"/>
              </a:ext>
            </a:extLst>
          </p:cNvPr>
          <p:cNvCxnSpPr>
            <a:cxnSpLocks/>
            <a:stCxn id="51" idx="3"/>
            <a:endCxn id="57" idx="2"/>
          </p:cNvCxnSpPr>
          <p:nvPr/>
        </p:nvCxnSpPr>
        <p:spPr>
          <a:xfrm flipV="1">
            <a:off x="8430308" y="3963057"/>
            <a:ext cx="1227016" cy="7665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C6DC34E-E971-46D5-BC71-9BDDFEA9BC02}"/>
              </a:ext>
            </a:extLst>
          </p:cNvPr>
          <p:cNvSpPr txBox="1"/>
          <p:nvPr/>
        </p:nvSpPr>
        <p:spPr>
          <a:xfrm>
            <a:off x="8861808" y="2025506"/>
            <a:ext cx="2787365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Global event handler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9450C0-63A0-4815-A0CF-C914B16151F4}"/>
              </a:ext>
            </a:extLst>
          </p:cNvPr>
          <p:cNvSpPr/>
          <p:nvPr/>
        </p:nvSpPr>
        <p:spPr>
          <a:xfrm>
            <a:off x="9788908" y="3764509"/>
            <a:ext cx="144702" cy="19854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A5BBF219-C16C-4E01-8B11-EDCBAF697E7E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8435969" y="3963057"/>
            <a:ext cx="1425290" cy="766564"/>
          </a:xfrm>
          <a:prstGeom prst="curved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2A6D70C-F3E3-4CC6-87E0-E470FBDF8E6A}"/>
              </a:ext>
            </a:extLst>
          </p:cNvPr>
          <p:cNvSpPr txBox="1"/>
          <p:nvPr/>
        </p:nvSpPr>
        <p:spPr>
          <a:xfrm>
            <a:off x="9214393" y="4489295"/>
            <a:ext cx="269979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Gill Sans"/>
                <a:cs typeface="Gill Sans"/>
              </a:rPr>
              <a:t>enforce serial processing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5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9"/>
    </mc:Choice>
    <mc:Fallback xmlns=""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56" grpId="0" animBg="1"/>
      <p:bldP spid="57" grpId="0" animBg="1"/>
      <p:bldP spid="65" grpId="0"/>
      <p:bldP spid="34" grpId="0" animBg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66D9065-2893-4B13-96BE-650EC9C9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677028"/>
            <a:ext cx="11153093" cy="740609"/>
          </a:xfrm>
        </p:spPr>
        <p:txBody>
          <a:bodyPr/>
          <a:lstStyle/>
          <a:p>
            <a:r>
              <a:rPr lang="en-US" b="0" dirty="0"/>
              <a:t>Using our Framework for HDFS-9188</a:t>
            </a:r>
            <a:endParaRPr lang="en-US" dirty="0"/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6B44CAC-9B25-4647-8258-1E5137069A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3516" y="2883576"/>
          <a:ext cx="607106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106">
                  <a:extLst>
                    <a:ext uri="{9D8B030D-6E8A-4147-A177-3AD203B41FA5}">
                      <a16:colId xmlns:a16="http://schemas.microsoft.com/office/drawing/2014/main" val="1429681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6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36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22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2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7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0000"/>
                        </a:solidFill>
                        <a:latin typeface="Gill Sans"/>
                        <a:cs typeface="Gill San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690395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0B9ECF26-6ECE-454C-A993-E8A3F2597153}"/>
              </a:ext>
            </a:extLst>
          </p:cNvPr>
          <p:cNvSpPr txBox="1"/>
          <p:nvPr/>
        </p:nvSpPr>
        <p:spPr>
          <a:xfrm>
            <a:off x="489140" y="2133311"/>
            <a:ext cx="15174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Gill Sans"/>
                <a:cs typeface="Gill Sans"/>
              </a:rPr>
              <a:t>Namenode’s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RPC Queue</a:t>
            </a:r>
          </a:p>
        </p:txBody>
      </p:sp>
      <p:pic>
        <p:nvPicPr>
          <p:cNvPr id="47" name="Picture 46" descr="server.png">
            <a:extLst>
              <a:ext uri="{FF2B5EF4-FFF2-40B4-BE49-F238E27FC236}">
                <a16:creationId xmlns:a16="http://schemas.microsoft.com/office/drawing/2014/main" id="{9C85AF39-0D0F-47BE-9F35-E29EA4DA24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34" y="2733949"/>
            <a:ext cx="799989" cy="668611"/>
          </a:xfrm>
          <a:prstGeom prst="rect">
            <a:avLst/>
          </a:prstGeom>
          <a:effectLst/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2BA8B43-EC28-4641-8902-F258E3132282}"/>
              </a:ext>
            </a:extLst>
          </p:cNvPr>
          <p:cNvCxnSpPr>
            <a:cxnSpLocks/>
            <a:stCxn id="47" idx="1"/>
            <a:endCxn id="88" idx="3"/>
          </p:cNvCxnSpPr>
          <p:nvPr/>
        </p:nvCxnSpPr>
        <p:spPr>
          <a:xfrm flipH="1">
            <a:off x="1432395" y="3068255"/>
            <a:ext cx="2724539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18995A8-7A88-47FA-8410-C6EDBB9A0104}"/>
              </a:ext>
            </a:extLst>
          </p:cNvPr>
          <p:cNvSpPr txBox="1"/>
          <p:nvPr/>
        </p:nvSpPr>
        <p:spPr>
          <a:xfrm>
            <a:off x="1852127" y="2309035"/>
            <a:ext cx="21157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IBR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8E46C04-DA39-4804-868E-7F90CB9B1AD4}"/>
              </a:ext>
            </a:extLst>
          </p:cNvPr>
          <p:cNvSpPr/>
          <p:nvPr/>
        </p:nvSpPr>
        <p:spPr>
          <a:xfrm>
            <a:off x="965898" y="2948190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9086277-6EAE-415C-A8E7-1A2373BCA2D4}"/>
              </a:ext>
            </a:extLst>
          </p:cNvPr>
          <p:cNvSpPr txBox="1"/>
          <p:nvPr/>
        </p:nvSpPr>
        <p:spPr>
          <a:xfrm>
            <a:off x="455097" y="1613761"/>
            <a:ext cx="596609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RPC Queue full = </a:t>
            </a:r>
            <a:r>
              <a:rPr lang="en-US" sz="2000" b="1" i="1" dirty="0">
                <a:solidFill>
                  <a:srgbClr val="C00000"/>
                </a:solidFill>
                <a:latin typeface="Gill Sans"/>
                <a:cs typeface="Gill Sans"/>
              </a:rPr>
              <a:t>no other request can be served 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DCD8603-0E68-48F4-8286-B403377DAA70}"/>
              </a:ext>
            </a:extLst>
          </p:cNvPr>
          <p:cNvSpPr txBox="1"/>
          <p:nvPr/>
        </p:nvSpPr>
        <p:spPr>
          <a:xfrm>
            <a:off x="167059" y="5586980"/>
            <a:ext cx="210989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Max size = 1000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9C90114-1607-4D1F-9EBD-FC068CF93B7F}"/>
              </a:ext>
            </a:extLst>
          </p:cNvPr>
          <p:cNvSpPr txBox="1"/>
          <p:nvPr/>
        </p:nvSpPr>
        <p:spPr>
          <a:xfrm>
            <a:off x="167059" y="5924076"/>
            <a:ext cx="210989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FULL!</a:t>
            </a:r>
          </a:p>
        </p:txBody>
      </p:sp>
      <p:pic>
        <p:nvPicPr>
          <p:cNvPr id="93" name="Picture 92" descr="server.png">
            <a:extLst>
              <a:ext uri="{FF2B5EF4-FFF2-40B4-BE49-F238E27FC236}">
                <a16:creationId xmlns:a16="http://schemas.microsoft.com/office/drawing/2014/main" id="{A4DCE29B-A829-4AD2-9C1B-9CB1D706E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67" y="3460327"/>
            <a:ext cx="799989" cy="668611"/>
          </a:xfrm>
          <a:prstGeom prst="rect">
            <a:avLst/>
          </a:prstGeom>
          <a:effectLst/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7300F86E-F5EF-4D69-BCDA-61969FFBF5F8}"/>
              </a:ext>
            </a:extLst>
          </p:cNvPr>
          <p:cNvSpPr/>
          <p:nvPr/>
        </p:nvSpPr>
        <p:spPr>
          <a:xfrm>
            <a:off x="963672" y="3312222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31C3FD7-7D59-4A75-A9FD-22D9FF7C0009}"/>
              </a:ext>
            </a:extLst>
          </p:cNvPr>
          <p:cNvCxnSpPr>
            <a:cxnSpLocks/>
            <a:stCxn id="93" idx="1"/>
            <a:endCxn id="135" idx="3"/>
          </p:cNvCxnSpPr>
          <p:nvPr/>
        </p:nvCxnSpPr>
        <p:spPr>
          <a:xfrm flipH="1" flipV="1">
            <a:off x="1430169" y="3432287"/>
            <a:ext cx="2694198" cy="36234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server.png">
            <a:extLst>
              <a:ext uri="{FF2B5EF4-FFF2-40B4-BE49-F238E27FC236}">
                <a16:creationId xmlns:a16="http://schemas.microsoft.com/office/drawing/2014/main" id="{E55AA979-250D-4C40-98A4-8F55E2925A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67" y="4179221"/>
            <a:ext cx="799989" cy="668611"/>
          </a:xfrm>
          <a:prstGeom prst="rect">
            <a:avLst/>
          </a:prstGeom>
          <a:effectLst/>
        </p:spPr>
      </p:pic>
      <p:pic>
        <p:nvPicPr>
          <p:cNvPr id="98" name="Picture 97" descr="server.png">
            <a:extLst>
              <a:ext uri="{FF2B5EF4-FFF2-40B4-BE49-F238E27FC236}">
                <a16:creationId xmlns:a16="http://schemas.microsoft.com/office/drawing/2014/main" id="{3AAA39B6-834C-4EED-A031-6A6420095E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61" y="4898113"/>
            <a:ext cx="799989" cy="668611"/>
          </a:xfrm>
          <a:prstGeom prst="rect">
            <a:avLst/>
          </a:prstGeom>
          <a:effectLst/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8A1467BC-B5AD-483F-AB29-FF274C9ED2E6}"/>
              </a:ext>
            </a:extLst>
          </p:cNvPr>
          <p:cNvSpPr/>
          <p:nvPr/>
        </p:nvSpPr>
        <p:spPr>
          <a:xfrm>
            <a:off x="963672" y="3698008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FBD7CFE-4979-46AA-8CCE-CEF2C8008D98}"/>
              </a:ext>
            </a:extLst>
          </p:cNvPr>
          <p:cNvSpPr/>
          <p:nvPr/>
        </p:nvSpPr>
        <p:spPr>
          <a:xfrm>
            <a:off x="963672" y="4070940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16B9A11-7282-446D-8924-0D773EB2F07C}"/>
              </a:ext>
            </a:extLst>
          </p:cNvPr>
          <p:cNvSpPr/>
          <p:nvPr/>
        </p:nvSpPr>
        <p:spPr>
          <a:xfrm>
            <a:off x="966930" y="4430070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D1707D5-4875-4296-9436-357B379E462F}"/>
              </a:ext>
            </a:extLst>
          </p:cNvPr>
          <p:cNvSpPr/>
          <p:nvPr/>
        </p:nvSpPr>
        <p:spPr>
          <a:xfrm>
            <a:off x="966930" y="4792609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547519E-707F-4133-A041-6B4400EBAD86}"/>
              </a:ext>
            </a:extLst>
          </p:cNvPr>
          <p:cNvSpPr/>
          <p:nvPr/>
        </p:nvSpPr>
        <p:spPr>
          <a:xfrm>
            <a:off x="958052" y="5175038"/>
            <a:ext cx="466497" cy="2401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40961D2C-F902-4B7B-A2E3-8B0B639E0061}"/>
              </a:ext>
            </a:extLst>
          </p:cNvPr>
          <p:cNvCxnSpPr>
            <a:cxnSpLocks/>
            <a:endCxn id="136" idx="3"/>
          </p:cNvCxnSpPr>
          <p:nvPr/>
        </p:nvCxnSpPr>
        <p:spPr>
          <a:xfrm flipH="1" flipV="1">
            <a:off x="1430169" y="3818073"/>
            <a:ext cx="2584476" cy="6119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7F42B059-4D2B-4879-856D-A21F3EAB42BC}"/>
              </a:ext>
            </a:extLst>
          </p:cNvPr>
          <p:cNvCxnSpPr>
            <a:cxnSpLocks/>
            <a:stCxn id="98" idx="1"/>
            <a:endCxn id="137" idx="3"/>
          </p:cNvCxnSpPr>
          <p:nvPr/>
        </p:nvCxnSpPr>
        <p:spPr>
          <a:xfrm flipH="1" flipV="1">
            <a:off x="1430169" y="4191005"/>
            <a:ext cx="2690792" cy="104141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E57D54D-DDDB-4B93-B2F7-5B03F1E15BD5}"/>
              </a:ext>
            </a:extLst>
          </p:cNvPr>
          <p:cNvCxnSpPr>
            <a:cxnSpLocks/>
            <a:stCxn id="283" idx="1"/>
            <a:endCxn id="138" idx="3"/>
          </p:cNvCxnSpPr>
          <p:nvPr/>
        </p:nvCxnSpPr>
        <p:spPr>
          <a:xfrm flipH="1" flipV="1">
            <a:off x="1433427" y="4550135"/>
            <a:ext cx="2680545" cy="14947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158">
            <a:extLst>
              <a:ext uri="{FF2B5EF4-FFF2-40B4-BE49-F238E27FC236}">
                <a16:creationId xmlns:a16="http://schemas.microsoft.com/office/drawing/2014/main" id="{E6243E7A-278C-430F-BCFD-1A510FA8DA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15" y="2220945"/>
            <a:ext cx="5564809" cy="4132387"/>
          </a:xfrm>
          <a:prstGeom prst="rect">
            <a:avLst/>
          </a:prstGeom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C76310E4-A7DF-47CE-BAC7-D4F61B2E5552}"/>
              </a:ext>
            </a:extLst>
          </p:cNvPr>
          <p:cNvSpPr/>
          <p:nvPr/>
        </p:nvSpPr>
        <p:spPr>
          <a:xfrm>
            <a:off x="7792456" y="4719751"/>
            <a:ext cx="1025656" cy="677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B42E4760-B08D-47A7-99D7-C89C1D6A7BA6}"/>
              </a:ext>
            </a:extLst>
          </p:cNvPr>
          <p:cNvSpPr/>
          <p:nvPr/>
        </p:nvSpPr>
        <p:spPr>
          <a:xfrm>
            <a:off x="8818112" y="4154721"/>
            <a:ext cx="1050187" cy="1153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29B70A8-A534-4469-AE0E-6001E224F321}"/>
              </a:ext>
            </a:extLst>
          </p:cNvPr>
          <p:cNvSpPr/>
          <p:nvPr/>
        </p:nvSpPr>
        <p:spPr>
          <a:xfrm>
            <a:off x="9816345" y="3086516"/>
            <a:ext cx="1275226" cy="22859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56490A3F-A629-4040-9E83-3A78C9826296}"/>
              </a:ext>
            </a:extLst>
          </p:cNvPr>
          <p:cNvSpPr txBox="1"/>
          <p:nvPr/>
        </p:nvSpPr>
        <p:spPr>
          <a:xfrm>
            <a:off x="1631178" y="2680828"/>
            <a:ext cx="243124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Gill Sans"/>
                <a:cs typeface="Gill Sans"/>
              </a:rPr>
              <a:t>processed in serial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3A59D32-863A-4100-8219-FBBDC1F46408}"/>
              </a:ext>
            </a:extLst>
          </p:cNvPr>
          <p:cNvSpPr txBox="1"/>
          <p:nvPr/>
        </p:nvSpPr>
        <p:spPr>
          <a:xfrm>
            <a:off x="4824030" y="5821756"/>
            <a:ext cx="1366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</a:rPr>
              <a:t>N = 256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353C563A-6A91-41E4-ACBD-62A93161F486}"/>
              </a:ext>
            </a:extLst>
          </p:cNvPr>
          <p:cNvCxnSpPr>
            <a:cxnSpLocks/>
            <a:stCxn id="283" idx="1"/>
            <a:endCxn id="139" idx="3"/>
          </p:cNvCxnSpPr>
          <p:nvPr/>
        </p:nvCxnSpPr>
        <p:spPr>
          <a:xfrm flipH="1" flipV="1">
            <a:off x="1433427" y="4912674"/>
            <a:ext cx="2680545" cy="11321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42F035FC-716E-4961-9C5C-E4455591636A}"/>
              </a:ext>
            </a:extLst>
          </p:cNvPr>
          <p:cNvCxnSpPr>
            <a:cxnSpLocks/>
            <a:stCxn id="283" idx="1"/>
            <a:endCxn id="140" idx="3"/>
          </p:cNvCxnSpPr>
          <p:nvPr/>
        </p:nvCxnSpPr>
        <p:spPr>
          <a:xfrm flipH="1" flipV="1">
            <a:off x="1424549" y="5295103"/>
            <a:ext cx="2689423" cy="74975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>
            <a:extLst>
              <a:ext uri="{FF2B5EF4-FFF2-40B4-BE49-F238E27FC236}">
                <a16:creationId xmlns:a16="http://schemas.microsoft.com/office/drawing/2014/main" id="{F87AD370-94A7-40C4-B669-E3E70356665E}"/>
              </a:ext>
            </a:extLst>
          </p:cNvPr>
          <p:cNvSpPr txBox="1"/>
          <p:nvPr/>
        </p:nvSpPr>
        <p:spPr>
          <a:xfrm>
            <a:off x="3898580" y="2239195"/>
            <a:ext cx="135654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Gill Sans"/>
                <a:cs typeface="Gill Sans"/>
              </a:rPr>
              <a:t>Datanodes</a:t>
            </a:r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685EBB2C-7084-44B7-BA3E-D8FA35244071}"/>
              </a:ext>
            </a:extLst>
          </p:cNvPr>
          <p:cNvSpPr txBox="1"/>
          <p:nvPr/>
        </p:nvSpPr>
        <p:spPr>
          <a:xfrm>
            <a:off x="4668023" y="3488928"/>
            <a:ext cx="138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</a:rPr>
              <a:t>  N = 32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02722963-9E40-49D0-A8DD-CC2BC19A5D50}"/>
              </a:ext>
            </a:extLst>
          </p:cNvPr>
          <p:cNvSpPr txBox="1"/>
          <p:nvPr/>
        </p:nvSpPr>
        <p:spPr>
          <a:xfrm>
            <a:off x="4650383" y="4216789"/>
            <a:ext cx="1387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</a:rPr>
              <a:t>  N = 64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471A1930-8D91-435E-B2D0-356553C31D12}"/>
              </a:ext>
            </a:extLst>
          </p:cNvPr>
          <p:cNvSpPr txBox="1"/>
          <p:nvPr/>
        </p:nvSpPr>
        <p:spPr>
          <a:xfrm>
            <a:off x="4648518" y="4924040"/>
            <a:ext cx="158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</a:rPr>
              <a:t>  N = 128</a:t>
            </a:r>
          </a:p>
        </p:txBody>
      </p:sp>
      <p:pic>
        <p:nvPicPr>
          <p:cNvPr id="283" name="Picture 282" descr="server.png">
            <a:extLst>
              <a:ext uri="{FF2B5EF4-FFF2-40B4-BE49-F238E27FC236}">
                <a16:creationId xmlns:a16="http://schemas.microsoft.com/office/drawing/2014/main" id="{08A8EA73-B136-4EB8-9535-BC1FB09BE0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72" y="5710550"/>
            <a:ext cx="799989" cy="668611"/>
          </a:xfrm>
          <a:prstGeom prst="rect">
            <a:avLst/>
          </a:prstGeom>
          <a:effectLst/>
        </p:spPr>
      </p:pic>
      <p:pic>
        <p:nvPicPr>
          <p:cNvPr id="292" name="Picture 291">
            <a:extLst>
              <a:ext uri="{FF2B5EF4-FFF2-40B4-BE49-F238E27FC236}">
                <a16:creationId xmlns:a16="http://schemas.microsoft.com/office/drawing/2014/main" id="{AFCE04C1-CC58-483B-9950-C3260A065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725" y="3064242"/>
            <a:ext cx="3912959" cy="2387687"/>
          </a:xfrm>
          <a:prstGeom prst="rect">
            <a:avLst/>
          </a:prstGeom>
        </p:spPr>
      </p:pic>
      <p:sp>
        <p:nvSpPr>
          <p:cNvPr id="293" name="Oval 292">
            <a:extLst>
              <a:ext uri="{FF2B5EF4-FFF2-40B4-BE49-F238E27FC236}">
                <a16:creationId xmlns:a16="http://schemas.microsoft.com/office/drawing/2014/main" id="{E22C12CE-8B22-40A0-A71B-D15ED9481712}"/>
              </a:ext>
            </a:extLst>
          </p:cNvPr>
          <p:cNvSpPr/>
          <p:nvPr/>
        </p:nvSpPr>
        <p:spPr>
          <a:xfrm>
            <a:off x="7463776" y="4985947"/>
            <a:ext cx="517667" cy="553125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2D4D8A26-E0D6-498F-9C44-1274E984D062}"/>
              </a:ext>
            </a:extLst>
          </p:cNvPr>
          <p:cNvSpPr/>
          <p:nvPr/>
        </p:nvSpPr>
        <p:spPr>
          <a:xfrm>
            <a:off x="9511899" y="4081380"/>
            <a:ext cx="517667" cy="869270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AE67613B-18B8-430D-9345-9609E53F698F}"/>
              </a:ext>
            </a:extLst>
          </p:cNvPr>
          <p:cNvSpPr/>
          <p:nvPr/>
        </p:nvSpPr>
        <p:spPr>
          <a:xfrm>
            <a:off x="8455524" y="4722414"/>
            <a:ext cx="517667" cy="553125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AC0BAA26-1ECC-40C4-811D-D0F1886959BF}"/>
              </a:ext>
            </a:extLst>
          </p:cNvPr>
          <p:cNvSpPr/>
          <p:nvPr/>
        </p:nvSpPr>
        <p:spPr>
          <a:xfrm>
            <a:off x="10491508" y="3036955"/>
            <a:ext cx="600063" cy="466152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B397F0-7BB5-4EC4-A916-1AEA6023FC52}"/>
              </a:ext>
            </a:extLst>
          </p:cNvPr>
          <p:cNvSpPr txBox="1"/>
          <p:nvPr/>
        </p:nvSpPr>
        <p:spPr>
          <a:xfrm>
            <a:off x="6421195" y="1597497"/>
            <a:ext cx="5549493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B050"/>
                </a:solidFill>
                <a:latin typeface="Gill Sans"/>
                <a:cs typeface="Gill Sans"/>
              </a:rPr>
              <a:t>Accurate!</a:t>
            </a:r>
            <a:endParaRPr lang="en-US" sz="2200" b="1" dirty="0">
              <a:solidFill>
                <a:srgbClr val="C00000"/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5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9"/>
    </mc:Choice>
    <mc:Fallback xmlns="">
      <p:transition spd="slow" advTm="36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8" grpId="0" animBg="1"/>
      <p:bldP spid="152" grpId="0"/>
      <p:bldP spid="167" grpId="0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204" grpId="0" animBg="1"/>
      <p:bldP spid="205" grpId="0" animBg="1"/>
      <p:bldP spid="206" grpId="0" animBg="1"/>
      <p:bldP spid="208" grpId="0"/>
      <p:bldP spid="215" grpId="0"/>
      <p:bldP spid="265" grpId="0"/>
      <p:bldP spid="266" grpId="0"/>
      <p:bldP spid="267" grpId="0"/>
      <p:bldP spid="268" grpId="0"/>
      <p:bldP spid="293" grpId="0" animBg="1"/>
      <p:bldP spid="294" grpId="0" animBg="1"/>
      <p:bldP spid="295" grpId="0" animBg="1"/>
      <p:bldP spid="296" grpId="0" animBg="1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E8C7C0-B5FB-4CBD-A998-5653E25A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0269881" cy="1143000"/>
          </a:xfrm>
        </p:spPr>
        <p:txBody>
          <a:bodyPr/>
          <a:lstStyle/>
          <a:p>
            <a:r>
              <a:rPr lang="en-US" b="0" dirty="0"/>
              <a:t>But Meanwhile in CASS-3831…</a:t>
            </a:r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2EBB32-4017-4313-B4E3-7C21201E033B}"/>
              </a:ext>
            </a:extLst>
          </p:cNvPr>
          <p:cNvGrpSpPr/>
          <p:nvPr/>
        </p:nvGrpSpPr>
        <p:grpSpPr>
          <a:xfrm>
            <a:off x="808661" y="1888014"/>
            <a:ext cx="4359221" cy="4028006"/>
            <a:chOff x="2607711" y="1374572"/>
            <a:chExt cx="6490970" cy="5707316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6C38ECF-5754-486F-A6ED-D390FD7BF622}"/>
                </a:ext>
              </a:extLst>
            </p:cNvPr>
            <p:cNvSpPr/>
            <p:nvPr/>
          </p:nvSpPr>
          <p:spPr>
            <a:xfrm>
              <a:off x="3135813" y="1825479"/>
              <a:ext cx="5271218" cy="4788933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2FBFCB4-C822-43F8-823C-5ED3CEA2B88E}"/>
                </a:ext>
              </a:extLst>
            </p:cNvPr>
            <p:cNvGrpSpPr/>
            <p:nvPr/>
          </p:nvGrpSpPr>
          <p:grpSpPr>
            <a:xfrm>
              <a:off x="2607711" y="1374572"/>
              <a:ext cx="6490970" cy="5707316"/>
              <a:chOff x="2731536" y="1174547"/>
              <a:chExt cx="6490970" cy="5707316"/>
            </a:xfrm>
          </p:grpSpPr>
          <p:pic>
            <p:nvPicPr>
              <p:cNvPr id="84" name="Picture 83" descr="server.png">
                <a:extLst>
                  <a:ext uri="{FF2B5EF4-FFF2-40B4-BE49-F238E27FC236}">
                    <a16:creationId xmlns:a16="http://schemas.microsoft.com/office/drawing/2014/main" id="{DB7FA1B7-6A72-4611-846C-F40648BFF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0476" y="429737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88" name="Picture 87" descr="server.png">
                <a:extLst>
                  <a:ext uri="{FF2B5EF4-FFF2-40B4-BE49-F238E27FC236}">
                    <a16:creationId xmlns:a16="http://schemas.microsoft.com/office/drawing/2014/main" id="{1EBD0465-BD24-402B-9805-3A51B311C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447" y="5580815"/>
                <a:ext cx="900064" cy="752251"/>
              </a:xfrm>
              <a:prstGeom prst="rect">
                <a:avLst/>
              </a:prstGeom>
              <a:effectLst/>
            </p:spPr>
          </p:pic>
          <p:pic>
            <p:nvPicPr>
              <p:cNvPr id="89" name="Picture 88" descr="server.png">
                <a:extLst>
                  <a:ext uri="{FF2B5EF4-FFF2-40B4-BE49-F238E27FC236}">
                    <a16:creationId xmlns:a16="http://schemas.microsoft.com/office/drawing/2014/main" id="{69360283-6575-4C9D-8ED2-D5B382D747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536" y="2989872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1" name="Picture 90" descr="server.png">
                <a:extLst>
                  <a:ext uri="{FF2B5EF4-FFF2-40B4-BE49-F238E27FC236}">
                    <a16:creationId xmlns:a16="http://schemas.microsoft.com/office/drawing/2014/main" id="{F481B4CF-9D8F-4C49-A672-DCF37D085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359" y="184676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2" name="Picture 91" descr="server.png">
                <a:extLst>
                  <a:ext uri="{FF2B5EF4-FFF2-40B4-BE49-F238E27FC236}">
                    <a16:creationId xmlns:a16="http://schemas.microsoft.com/office/drawing/2014/main" id="{5CFEAF62-ED5A-4393-87D7-E5F1E6DA1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067" y="543377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3" name="Picture 92" descr="server.png">
                <a:extLst>
                  <a:ext uri="{FF2B5EF4-FFF2-40B4-BE49-F238E27FC236}">
                    <a16:creationId xmlns:a16="http://schemas.microsoft.com/office/drawing/2014/main" id="{D99E5395-90A4-4527-8786-88AA16E37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018" y="117454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4" name="Picture 93" descr="server.png">
                <a:extLst>
                  <a:ext uri="{FF2B5EF4-FFF2-40B4-BE49-F238E27FC236}">
                    <a16:creationId xmlns:a16="http://schemas.microsoft.com/office/drawing/2014/main" id="{F0B92324-2B12-4889-9958-9225673D1D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309" y="5614014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5" name="Picture 94" descr="server.png">
                <a:extLst>
                  <a:ext uri="{FF2B5EF4-FFF2-40B4-BE49-F238E27FC236}">
                    <a16:creationId xmlns:a16="http://schemas.microsoft.com/office/drawing/2014/main" id="{446E329E-991B-4AFE-8462-09EDDC825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261" y="210211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6" name="Picture 95" descr="server.png">
                <a:extLst>
                  <a:ext uri="{FF2B5EF4-FFF2-40B4-BE49-F238E27FC236}">
                    <a16:creationId xmlns:a16="http://schemas.microsoft.com/office/drawing/2014/main" id="{AF802272-26F3-4305-9DC0-C6E2A6577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377" y="584775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97" name="Picture 96" descr="server.png">
                <a:extLst>
                  <a:ext uri="{FF2B5EF4-FFF2-40B4-BE49-F238E27FC236}">
                    <a16:creationId xmlns:a16="http://schemas.microsoft.com/office/drawing/2014/main" id="{6C8EB3D4-F465-4AAE-A17B-E5FEF3A265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197" y="3613918"/>
                <a:ext cx="1237309" cy="103411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00" name="Right Arrow 28">
            <a:extLst>
              <a:ext uri="{FF2B5EF4-FFF2-40B4-BE49-F238E27FC236}">
                <a16:creationId xmlns:a16="http://schemas.microsoft.com/office/drawing/2014/main" id="{416827BF-5109-4F2A-8F02-BB57B12AE3E6}"/>
              </a:ext>
            </a:extLst>
          </p:cNvPr>
          <p:cNvSpPr/>
          <p:nvPr/>
        </p:nvSpPr>
        <p:spPr>
          <a:xfrm rot="2532717">
            <a:off x="4123574" y="4831379"/>
            <a:ext cx="403780" cy="16876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73D551F-6DCC-4BAB-B353-C1CA5F174201}"/>
              </a:ext>
            </a:extLst>
          </p:cNvPr>
          <p:cNvGrpSpPr/>
          <p:nvPr/>
        </p:nvGrpSpPr>
        <p:grpSpPr>
          <a:xfrm>
            <a:off x="1685915" y="3272490"/>
            <a:ext cx="2705222" cy="1913693"/>
            <a:chOff x="3346122" y="3853315"/>
            <a:chExt cx="3412050" cy="207782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26F70D3-E3B1-4E6E-9CB6-A7D83621FADB}"/>
                </a:ext>
              </a:extLst>
            </p:cNvPr>
            <p:cNvCxnSpPr>
              <a:cxnSpLocks/>
              <a:stCxn id="95" idx="2"/>
              <a:endCxn id="96" idx="0"/>
            </p:cNvCxnSpPr>
            <p:nvPr/>
          </p:nvCxnSpPr>
          <p:spPr>
            <a:xfrm flipH="1">
              <a:off x="4683831" y="3853315"/>
              <a:ext cx="2074341" cy="207782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12EFF69-4645-42B4-BF99-3BA8137D7BB7}"/>
                </a:ext>
              </a:extLst>
            </p:cNvPr>
            <p:cNvCxnSpPr>
              <a:cxnSpLocks/>
              <a:stCxn id="97" idx="1"/>
              <a:endCxn id="84" idx="3"/>
            </p:cNvCxnSpPr>
            <p:nvPr/>
          </p:nvCxnSpPr>
          <p:spPr>
            <a:xfrm flipH="1">
              <a:off x="3346122" y="4615585"/>
              <a:ext cx="3343676" cy="523729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E2E7E78-8F8E-4DD5-8B8D-C228325535E5}"/>
              </a:ext>
            </a:extLst>
          </p:cNvPr>
          <p:cNvCxnSpPr>
            <a:cxnSpLocks/>
            <a:stCxn id="93" idx="2"/>
            <a:endCxn id="84" idx="3"/>
          </p:cNvCxnSpPr>
          <p:nvPr/>
        </p:nvCxnSpPr>
        <p:spPr>
          <a:xfrm flipH="1">
            <a:off x="1685915" y="2617851"/>
            <a:ext cx="936782" cy="183905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E34303B-D7DA-4433-AA02-6AE5EF1FE042}"/>
              </a:ext>
            </a:extLst>
          </p:cNvPr>
          <p:cNvCxnSpPr>
            <a:cxnSpLocks/>
            <a:stCxn id="93" idx="2"/>
            <a:endCxn id="96" idx="0"/>
          </p:cNvCxnSpPr>
          <p:nvPr/>
        </p:nvCxnSpPr>
        <p:spPr>
          <a:xfrm>
            <a:off x="2622697" y="2617851"/>
            <a:ext cx="123812" cy="256833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90822F-475F-4C84-84DB-80ABA2EE87A1}"/>
              </a:ext>
            </a:extLst>
          </p:cNvPr>
          <p:cNvCxnSpPr>
            <a:cxnSpLocks/>
            <a:stCxn id="91" idx="2"/>
            <a:endCxn id="94" idx="0"/>
          </p:cNvCxnSpPr>
          <p:nvPr/>
        </p:nvCxnSpPr>
        <p:spPr>
          <a:xfrm>
            <a:off x="1756585" y="3092273"/>
            <a:ext cx="1942854" cy="192894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A2D5FECA-0C3D-4FEE-A569-7683E9DD49E6}"/>
              </a:ext>
            </a:extLst>
          </p:cNvPr>
          <p:cNvSpPr txBox="1"/>
          <p:nvPr/>
        </p:nvSpPr>
        <p:spPr>
          <a:xfrm>
            <a:off x="6255994" y="1597497"/>
            <a:ext cx="5668431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Gill Sans"/>
                <a:cs typeface="Gill Sans"/>
              </a:rPr>
              <a:t>Inaccurate!</a:t>
            </a:r>
            <a:endParaRPr lang="en-US" sz="2200" b="1" dirty="0">
              <a:solidFill>
                <a:srgbClr val="C00000"/>
              </a:solidFill>
              <a:latin typeface="Gill Sans"/>
              <a:cs typeface="Gill Sans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CE595C79-5938-4D6C-BB92-6D581A94F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50" y="2123485"/>
            <a:ext cx="5676576" cy="4215384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EC211D34-547A-42C6-A1CA-E1E672E66D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95" y="2123485"/>
            <a:ext cx="5676576" cy="4215384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857F1EC8-12BE-41DF-9F7E-7C9B5F5095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50" y="2123485"/>
            <a:ext cx="5676576" cy="4215384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5182C05A-19CE-4C67-A1EA-9E68A25BF036}"/>
              </a:ext>
            </a:extLst>
          </p:cNvPr>
          <p:cNvSpPr/>
          <p:nvPr/>
        </p:nvSpPr>
        <p:spPr>
          <a:xfrm rot="20296020">
            <a:off x="10179917" y="2759055"/>
            <a:ext cx="893440" cy="184580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687D01-004A-4A39-8F57-A16DCC30D34D}"/>
              </a:ext>
            </a:extLst>
          </p:cNvPr>
          <p:cNvGrpSpPr/>
          <p:nvPr/>
        </p:nvGrpSpPr>
        <p:grpSpPr>
          <a:xfrm>
            <a:off x="1489024" y="2610317"/>
            <a:ext cx="421135" cy="673547"/>
            <a:chOff x="6034516" y="1593605"/>
            <a:chExt cx="553397" cy="1130253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DE21A9E-22C8-4875-A74E-E9B0DF47AD15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37BC02A3-2174-40DC-91A3-6BEBF3453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EDEB1A57-7D27-4160-B1A7-CFC2413E2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37E7DD1-1F6B-4194-9508-A04EDF2D68A3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DC2EACAE-9F28-462F-A0F6-17520F0AB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7802823C-1DD4-411B-92FF-8CE753B7A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pic>
        <p:nvPicPr>
          <p:cNvPr id="90" name="Picture 89" descr="server.png">
            <a:extLst>
              <a:ext uri="{FF2B5EF4-FFF2-40B4-BE49-F238E27FC236}">
                <a16:creationId xmlns:a16="http://schemas.microsoft.com/office/drawing/2014/main" id="{00528772-7FF9-4B9B-A86F-4EAAC083E1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63" y="1864670"/>
            <a:ext cx="790359" cy="714520"/>
          </a:xfrm>
          <a:prstGeom prst="rect">
            <a:avLst/>
          </a:prstGeom>
          <a:effectLst/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1ADDC483-5F5D-471B-9FC7-D0103ED9AD64}"/>
              </a:ext>
            </a:extLst>
          </p:cNvPr>
          <p:cNvGrpSpPr/>
          <p:nvPr/>
        </p:nvGrpSpPr>
        <p:grpSpPr>
          <a:xfrm>
            <a:off x="1180824" y="4381602"/>
            <a:ext cx="421135" cy="673547"/>
            <a:chOff x="6034516" y="1593605"/>
            <a:chExt cx="553397" cy="1130253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2BFE064-4A2E-44E1-861F-7C5C1D53E265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A9098DB1-C04F-4941-8379-F20830B08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FF21E358-C279-40CF-B79C-8DB38FFA1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3532080-F1DF-473A-AB8F-FB3D07D75E8F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DD3289C1-D4C8-4D78-92DE-743F6EBD2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B398EF9C-7FC7-47DD-AA21-E811803E4D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97369B6-CD88-498C-A26E-A5469CA2309B}"/>
              </a:ext>
            </a:extLst>
          </p:cNvPr>
          <p:cNvGrpSpPr/>
          <p:nvPr/>
        </p:nvGrpSpPr>
        <p:grpSpPr>
          <a:xfrm>
            <a:off x="3462976" y="2152140"/>
            <a:ext cx="421135" cy="673547"/>
            <a:chOff x="6034516" y="1593605"/>
            <a:chExt cx="553397" cy="1130253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08B30B2-E9A1-4081-8C8B-C88564FD192C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BF0DB1D2-89F2-4389-AAEC-2E8B008CD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C4D83C-C045-42FA-9225-E2C528C91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DC97119-5232-4074-AF57-DB979DF44D4E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CB692492-96A8-4F7B-8E8B-D621975FA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261EF52B-8A19-4AB3-AED8-7B8A92466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2E5CC44-B132-4B32-A954-62CBB534E81A}"/>
              </a:ext>
            </a:extLst>
          </p:cNvPr>
          <p:cNvGrpSpPr/>
          <p:nvPr/>
        </p:nvGrpSpPr>
        <p:grpSpPr>
          <a:xfrm>
            <a:off x="2299450" y="5208361"/>
            <a:ext cx="421135" cy="673547"/>
            <a:chOff x="6034516" y="1593605"/>
            <a:chExt cx="553397" cy="113025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18F0502-9868-4767-84E2-B4B3A2417600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6DD7B73B-10E0-4067-87B9-7FFD4728A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A849DE1A-29F3-40C4-A4A4-785C60BEC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2CF8A1E9-B02E-4E4D-9882-3C401AA48268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6EBFB8A2-FB1F-412D-9D46-16E7922028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FD6CE3A3-8E3A-4901-83D0-9F2C8ADB93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E6FF5B9-306B-476F-AA70-644E1172955F}"/>
              </a:ext>
            </a:extLst>
          </p:cNvPr>
          <p:cNvCxnSpPr>
            <a:cxnSpLocks/>
            <a:stCxn id="116" idx="0"/>
            <a:endCxn id="92" idx="0"/>
          </p:cNvCxnSpPr>
          <p:nvPr/>
        </p:nvCxnSpPr>
        <p:spPr>
          <a:xfrm flipH="1">
            <a:off x="1953162" y="2506633"/>
            <a:ext cx="1725010" cy="2387378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114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1"/>
    </mc:Choice>
    <mc:Fallback xmlns="">
      <p:transition spd="slow" advTm="22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12819" y="151682"/>
            <a:ext cx="2182547" cy="266091"/>
          </a:xfrm>
        </p:spPr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9A57CC9-C368-4FA4-A96F-89CBBE32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5725589" cy="1143000"/>
          </a:xfrm>
        </p:spPr>
        <p:txBody>
          <a:bodyPr/>
          <a:lstStyle/>
          <a:p>
            <a:r>
              <a:rPr lang="en-US" sz="3400" b="0" dirty="0"/>
              <a:t>CPU Contention…</a:t>
            </a:r>
            <a:endParaRPr lang="en-US" sz="34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B6B4097-FDE3-47BF-A466-B317A2ED2C20}"/>
              </a:ext>
            </a:extLst>
          </p:cNvPr>
          <p:cNvSpPr txBox="1">
            <a:spLocks/>
          </p:cNvSpPr>
          <p:nvPr/>
        </p:nvSpPr>
        <p:spPr>
          <a:xfrm>
            <a:off x="6463467" y="242213"/>
            <a:ext cx="5380581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000" b="0" dirty="0"/>
              <a:t>Try #4: Processing Illusion (PIL)</a:t>
            </a:r>
            <a:endParaRPr lang="en-US" sz="30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F3DFA2A-D348-4580-AA17-16722139B761}"/>
              </a:ext>
            </a:extLst>
          </p:cNvPr>
          <p:cNvCxnSpPr>
            <a:cxnSpLocks/>
          </p:cNvCxnSpPr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Imagen relacionada">
            <a:extLst>
              <a:ext uri="{FF2B5EF4-FFF2-40B4-BE49-F238E27FC236}">
                <a16:creationId xmlns:a16="http://schemas.microsoft.com/office/drawing/2014/main" id="{7BDC77E7-FFEA-4BE5-A938-36392649F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1780804"/>
            <a:ext cx="6395066" cy="47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ontent Placeholder 5">
            <a:extLst>
              <a:ext uri="{FF2B5EF4-FFF2-40B4-BE49-F238E27FC236}">
                <a16:creationId xmlns:a16="http://schemas.microsoft.com/office/drawing/2014/main" id="{14737D08-4887-4E9F-B902-BD0F8445C4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9281" y="1528436"/>
            <a:ext cx="5395018" cy="50328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Replace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CPU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intensive</a:t>
            </a:r>
            <a:r>
              <a:rPr lang="en-US" dirty="0">
                <a:solidFill>
                  <a:schemeClr val="bg1"/>
                </a:solidFill>
              </a:rPr>
              <a:t> computation with </a:t>
            </a:r>
            <a:r>
              <a:rPr lang="en-US" b="1" dirty="0">
                <a:solidFill>
                  <a:srgbClr val="C00000"/>
                </a:solidFill>
              </a:rPr>
              <a:t>sleep</a:t>
            </a:r>
            <a:endParaRPr lang="en-US" b="1" i="1" dirty="0">
              <a:solidFill>
                <a:srgbClr val="C00000"/>
              </a:solidFill>
            </a:endParaRPr>
          </a:p>
          <a:p>
            <a:r>
              <a:rPr lang="en-US" i="1" dirty="0"/>
              <a:t>“The </a:t>
            </a:r>
            <a:r>
              <a:rPr lang="en-US" i="1" dirty="0">
                <a:solidFill>
                  <a:schemeClr val="bg1"/>
                </a:solidFill>
              </a:rPr>
              <a:t>key to computation </a:t>
            </a:r>
            <a:r>
              <a:rPr lang="en-US" i="1" dirty="0"/>
              <a:t>is </a:t>
            </a:r>
            <a:r>
              <a:rPr lang="en-US" i="1" dirty="0">
                <a:solidFill>
                  <a:schemeClr val="bg1"/>
                </a:solidFill>
              </a:rPr>
              <a:t>the execution time and eventual output</a:t>
            </a:r>
            <a:r>
              <a:rPr lang="en-US" i="1" dirty="0"/>
              <a:t>” </a:t>
            </a: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code blocks can be </a:t>
            </a:r>
            <a:r>
              <a:rPr lang="en-US" b="1" dirty="0">
                <a:solidFill>
                  <a:srgbClr val="C00000"/>
                </a:solidFill>
              </a:rPr>
              <a:t>safely</a:t>
            </a:r>
            <a:r>
              <a:rPr lang="en-US" dirty="0">
                <a:solidFill>
                  <a:schemeClr val="bg1"/>
                </a:solidFill>
              </a:rPr>
              <a:t> replaced by sleep?</a:t>
            </a:r>
          </a:p>
        </p:txBody>
      </p:sp>
      <p:pic>
        <p:nvPicPr>
          <p:cNvPr id="31" name="Picture 16" descr="Resultado de imagen para gear png black">
            <a:extLst>
              <a:ext uri="{FF2B5EF4-FFF2-40B4-BE49-F238E27FC236}">
                <a16:creationId xmlns:a16="http://schemas.microsoft.com/office/drawing/2014/main" id="{5AE7B205-3510-448A-A743-E99FA7EC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399" y="2124168"/>
            <a:ext cx="466545" cy="4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1FCCD1A-175A-4763-8C82-CDD09A34BD93}"/>
              </a:ext>
            </a:extLst>
          </p:cNvPr>
          <p:cNvGrpSpPr/>
          <p:nvPr/>
        </p:nvGrpSpPr>
        <p:grpSpPr>
          <a:xfrm>
            <a:off x="2346569" y="2139817"/>
            <a:ext cx="3278811" cy="3118452"/>
            <a:chOff x="2607711" y="1374572"/>
            <a:chExt cx="6490970" cy="570731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C30F526-187E-4EC3-8F83-15DA9033B24F}"/>
                </a:ext>
              </a:extLst>
            </p:cNvPr>
            <p:cNvSpPr/>
            <p:nvPr/>
          </p:nvSpPr>
          <p:spPr>
            <a:xfrm>
              <a:off x="3135813" y="1825479"/>
              <a:ext cx="5271218" cy="4788933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1E1C744-3A13-4AFC-8921-518AD1881B81}"/>
                </a:ext>
              </a:extLst>
            </p:cNvPr>
            <p:cNvGrpSpPr/>
            <p:nvPr/>
          </p:nvGrpSpPr>
          <p:grpSpPr>
            <a:xfrm>
              <a:off x="2607711" y="1374572"/>
              <a:ext cx="6490970" cy="5707316"/>
              <a:chOff x="2731536" y="1174547"/>
              <a:chExt cx="6490970" cy="5707316"/>
            </a:xfrm>
          </p:grpSpPr>
          <p:pic>
            <p:nvPicPr>
              <p:cNvPr id="40" name="Picture 39" descr="server.png">
                <a:extLst>
                  <a:ext uri="{FF2B5EF4-FFF2-40B4-BE49-F238E27FC236}">
                    <a16:creationId xmlns:a16="http://schemas.microsoft.com/office/drawing/2014/main" id="{5BECB6C2-D5C5-49CC-8EA2-DC17E3429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00476" y="429737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1" name="Picture 40" descr="server.png">
                <a:extLst>
                  <a:ext uri="{FF2B5EF4-FFF2-40B4-BE49-F238E27FC236}">
                    <a16:creationId xmlns:a16="http://schemas.microsoft.com/office/drawing/2014/main" id="{CCEF4DF0-1A92-4387-9A4A-A507144BF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0080" y="574094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3" name="Picture 62" descr="server.png">
                <a:extLst>
                  <a:ext uri="{FF2B5EF4-FFF2-40B4-BE49-F238E27FC236}">
                    <a16:creationId xmlns:a16="http://schemas.microsoft.com/office/drawing/2014/main" id="{DB544DAF-1B83-45F8-B659-87029EA6E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536" y="2989872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4" name="Picture 63" descr="server.png">
                <a:extLst>
                  <a:ext uri="{FF2B5EF4-FFF2-40B4-BE49-F238E27FC236}">
                    <a16:creationId xmlns:a16="http://schemas.microsoft.com/office/drawing/2014/main" id="{F0F9D584-6BAE-4D18-908E-05C5911AF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359" y="184676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5" name="Picture 64" descr="server.png">
                <a:extLst>
                  <a:ext uri="{FF2B5EF4-FFF2-40B4-BE49-F238E27FC236}">
                    <a16:creationId xmlns:a16="http://schemas.microsoft.com/office/drawing/2014/main" id="{060A9A59-4FEB-4E8C-B7D2-941869425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7067" y="5433770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6" name="Picture 65" descr="server.png">
                <a:extLst>
                  <a:ext uri="{FF2B5EF4-FFF2-40B4-BE49-F238E27FC236}">
                    <a16:creationId xmlns:a16="http://schemas.microsoft.com/office/drawing/2014/main" id="{6D3745D6-0B66-4359-B4D3-269BE5A6C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4018" y="117454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7" name="Picture 66" descr="server.png">
                <a:extLst>
                  <a:ext uri="{FF2B5EF4-FFF2-40B4-BE49-F238E27FC236}">
                    <a16:creationId xmlns:a16="http://schemas.microsoft.com/office/drawing/2014/main" id="{A53A0075-C2A9-4052-BC83-16B33B562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309" y="5614014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8" name="Picture 67" descr="server.png">
                <a:extLst>
                  <a:ext uri="{FF2B5EF4-FFF2-40B4-BE49-F238E27FC236}">
                    <a16:creationId xmlns:a16="http://schemas.microsoft.com/office/drawing/2014/main" id="{429E15B5-2F09-4695-9FB3-51426D549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261" y="210211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69" name="Picture 68" descr="server.png">
                <a:extLst>
                  <a:ext uri="{FF2B5EF4-FFF2-40B4-BE49-F238E27FC236}">
                    <a16:creationId xmlns:a16="http://schemas.microsoft.com/office/drawing/2014/main" id="{10407594-9E7C-4085-AEDA-47F642764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377" y="584775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70" name="Picture 69" descr="server.png">
                <a:extLst>
                  <a:ext uri="{FF2B5EF4-FFF2-40B4-BE49-F238E27FC236}">
                    <a16:creationId xmlns:a16="http://schemas.microsoft.com/office/drawing/2014/main" id="{CB988A46-6C0B-4AC6-8029-14A568612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197" y="3613918"/>
                <a:ext cx="1237309" cy="103411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71" name="Right Arrow 28">
            <a:extLst>
              <a:ext uri="{FF2B5EF4-FFF2-40B4-BE49-F238E27FC236}">
                <a16:creationId xmlns:a16="http://schemas.microsoft.com/office/drawing/2014/main" id="{6AE55956-48BD-49FA-81B7-60A2B6054BDD}"/>
              </a:ext>
            </a:extLst>
          </p:cNvPr>
          <p:cNvSpPr/>
          <p:nvPr/>
        </p:nvSpPr>
        <p:spPr>
          <a:xfrm rot="4219162">
            <a:off x="4816760" y="4373190"/>
            <a:ext cx="403780" cy="16876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A45D3F-CEED-493A-A619-C57C115A0916}"/>
              </a:ext>
            </a:extLst>
          </p:cNvPr>
          <p:cNvGrpSpPr/>
          <p:nvPr/>
        </p:nvGrpSpPr>
        <p:grpSpPr>
          <a:xfrm>
            <a:off x="3006400" y="2930705"/>
            <a:ext cx="1993973" cy="1762530"/>
            <a:chOff x="5129791" y="3306340"/>
            <a:chExt cx="2514963" cy="191369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C59C8B1-3927-446A-BC00-E43DAF6A4EE9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 flipH="1">
              <a:off x="6135955" y="3306340"/>
              <a:ext cx="704754" cy="1913692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1541A90-79B1-4766-B140-5FB9C11F001B}"/>
                </a:ext>
              </a:extLst>
            </p:cNvPr>
            <p:cNvCxnSpPr>
              <a:cxnSpLocks/>
              <a:stCxn id="70" idx="1"/>
              <a:endCxn id="40" idx="3"/>
            </p:cNvCxnSpPr>
            <p:nvPr/>
          </p:nvCxnSpPr>
          <p:spPr>
            <a:xfrm flipH="1">
              <a:off x="5129791" y="4201542"/>
              <a:ext cx="2514963" cy="405468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1C9E0C-29F9-4766-96A1-E48EC40928B8}"/>
              </a:ext>
            </a:extLst>
          </p:cNvPr>
          <p:cNvCxnSpPr>
            <a:cxnSpLocks/>
            <a:stCxn id="66" idx="2"/>
            <a:endCxn id="40" idx="3"/>
          </p:cNvCxnSpPr>
          <p:nvPr/>
        </p:nvCxnSpPr>
        <p:spPr>
          <a:xfrm flipH="1">
            <a:off x="3006400" y="2704851"/>
            <a:ext cx="704606" cy="142378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E70CCCF-3FDC-4EBE-BD8D-6AC714960709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3207412" y="2783625"/>
            <a:ext cx="896716" cy="168341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E3D3512-303E-46DF-94C4-EB79C92CB994}"/>
              </a:ext>
            </a:extLst>
          </p:cNvPr>
          <p:cNvCxnSpPr>
            <a:cxnSpLocks/>
            <a:stCxn id="64" idx="2"/>
            <a:endCxn id="67" idx="0"/>
          </p:cNvCxnSpPr>
          <p:nvPr/>
        </p:nvCxnSpPr>
        <p:spPr>
          <a:xfrm>
            <a:off x="3059555" y="3072145"/>
            <a:ext cx="1461328" cy="1493377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F7B089A-494A-423F-821C-384F00BCCFED}"/>
              </a:ext>
            </a:extLst>
          </p:cNvPr>
          <p:cNvGrpSpPr/>
          <p:nvPr/>
        </p:nvGrpSpPr>
        <p:grpSpPr>
          <a:xfrm>
            <a:off x="3465732" y="2300113"/>
            <a:ext cx="421135" cy="673547"/>
            <a:chOff x="6034516" y="1593605"/>
            <a:chExt cx="553397" cy="113025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1C33D9A-BFEE-4BAC-890E-2837B9CAD55E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08F1A45-3166-4D0C-A4AA-922EA05A6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9CF11A9E-1FFC-4559-A525-86789221C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26C2285-93C2-4C01-BA4B-7B4BDEBC3067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F79ED892-DFD7-4927-BF46-440B0A628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E175E682-08CE-4985-B289-BC0592DD4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pic>
        <p:nvPicPr>
          <p:cNvPr id="85" name="Picture 84" descr="server.png">
            <a:extLst>
              <a:ext uri="{FF2B5EF4-FFF2-40B4-BE49-F238E27FC236}">
                <a16:creationId xmlns:a16="http://schemas.microsoft.com/office/drawing/2014/main" id="{7DECFB2D-2FA1-4A08-99CE-D24AFF78BA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65" y="2131494"/>
            <a:ext cx="625007" cy="565034"/>
          </a:xfrm>
          <a:prstGeom prst="rect">
            <a:avLst/>
          </a:prstGeom>
          <a:effectLst/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98BCD98B-C2F7-468B-921F-9A7914744A31}"/>
              </a:ext>
            </a:extLst>
          </p:cNvPr>
          <p:cNvGrpSpPr/>
          <p:nvPr/>
        </p:nvGrpSpPr>
        <p:grpSpPr>
          <a:xfrm>
            <a:off x="2452352" y="4037712"/>
            <a:ext cx="421135" cy="673547"/>
            <a:chOff x="6034516" y="1593605"/>
            <a:chExt cx="553397" cy="1130253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AD8AF0D-9775-48C8-A620-C56FB028028B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970919EA-BFF9-42CD-ADFF-E84F741D4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3BB9D5F3-E5DD-4D19-9428-EFCD75220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720CE5E-E7F3-45D6-BB74-842C0F56450C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E3E6A0C-7957-470C-B1FA-B68EF0EC3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D5EBAEAF-40B9-49FD-BFA3-74C5DF36D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0E37552-575A-4A62-9534-FE8DA5454332}"/>
              </a:ext>
            </a:extLst>
          </p:cNvPr>
          <p:cNvGrpSpPr/>
          <p:nvPr/>
        </p:nvGrpSpPr>
        <p:grpSpPr>
          <a:xfrm>
            <a:off x="4813775" y="2884580"/>
            <a:ext cx="421135" cy="673547"/>
            <a:chOff x="6034516" y="1593605"/>
            <a:chExt cx="553397" cy="113025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CC2B150-7248-43E1-9E6F-76DB29B34C5B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5D4774E9-E162-4CAA-AFC9-FD2E26BC6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BE36CC2D-782C-45D2-8942-E211E6B8D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67BEC5A-1B42-45DB-B7A2-78402B463849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DE89DA1F-6C26-46FB-ACEC-8C14FF475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25D86B06-838C-434D-836E-A6FAFC7B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0B7ECB2-2840-4F36-BD32-B2B9BF1CCF98}"/>
              </a:ext>
            </a:extLst>
          </p:cNvPr>
          <p:cNvGrpSpPr/>
          <p:nvPr/>
        </p:nvGrpSpPr>
        <p:grpSpPr>
          <a:xfrm>
            <a:off x="3570973" y="4864471"/>
            <a:ext cx="413972" cy="421444"/>
            <a:chOff x="5785132" y="1832598"/>
            <a:chExt cx="543985" cy="707209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1DE88E3-00B7-4C06-8B96-D6F2C6C7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85132" y="1832598"/>
              <a:ext cx="514420" cy="51442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174D24D-DEA7-4251-B64D-3E4A9501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787884" y="2004415"/>
              <a:ext cx="541233" cy="535392"/>
            </a:xfrm>
            <a:prstGeom prst="rect">
              <a:avLst/>
            </a:prstGeom>
          </p:spPr>
        </p:pic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E1A2375-1BC2-4A31-8275-177EDB763E12}"/>
              </a:ext>
            </a:extLst>
          </p:cNvPr>
          <p:cNvGrpSpPr/>
          <p:nvPr/>
        </p:nvGrpSpPr>
        <p:grpSpPr>
          <a:xfrm>
            <a:off x="668954" y="2822644"/>
            <a:ext cx="1675054" cy="801240"/>
            <a:chOff x="563018" y="1902762"/>
            <a:chExt cx="3376709" cy="1428139"/>
          </a:xfrm>
        </p:grpSpPr>
        <p:sp>
          <p:nvSpPr>
            <p:cNvPr id="108" name="Folded Corner 1">
              <a:extLst>
                <a:ext uri="{FF2B5EF4-FFF2-40B4-BE49-F238E27FC236}">
                  <a16:creationId xmlns:a16="http://schemas.microsoft.com/office/drawing/2014/main" id="{16A11533-B5AF-4B65-A9AF-8D442D32B40E}"/>
                </a:ext>
              </a:extLst>
            </p:cNvPr>
            <p:cNvSpPr/>
            <p:nvPr/>
          </p:nvSpPr>
          <p:spPr>
            <a:xfrm>
              <a:off x="563018" y="1902762"/>
              <a:ext cx="3376709" cy="1428139"/>
            </a:xfrm>
            <a:prstGeom prst="foldedCorner">
              <a:avLst>
                <a:gd name="adj" fmla="val 0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ill Sans"/>
                  <a:cs typeface="Gill Sans"/>
                </a:rPr>
                <a:t>In every node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7187D09-ECA4-4186-BDCF-631DDE9E52FA}"/>
                    </a:ext>
                  </a:extLst>
                </p:cNvPr>
                <p:cNvSpPr txBox="1"/>
                <p:nvPr/>
              </p:nvSpPr>
              <p:spPr>
                <a:xfrm>
                  <a:off x="1749188" y="2399563"/>
                  <a:ext cx="1271951" cy="53296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A7187D09-ECA4-4186-BDCF-631DDE9E5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188" y="2399563"/>
                  <a:ext cx="1271951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31731" r="-17308" b="-59184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AA448F4-2B7F-4E71-8C1F-7F2D23DD01B3}"/>
              </a:ext>
            </a:extLst>
          </p:cNvPr>
          <p:cNvCxnSpPr>
            <a:cxnSpLocks/>
          </p:cNvCxnSpPr>
          <p:nvPr/>
        </p:nvCxnSpPr>
        <p:spPr>
          <a:xfrm flipV="1">
            <a:off x="962852" y="2617460"/>
            <a:ext cx="1263799" cy="1302218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8642C2E-4DB9-4DD7-809A-973A1694C75A}"/>
              </a:ext>
            </a:extLst>
          </p:cNvPr>
          <p:cNvGrpSpPr/>
          <p:nvPr/>
        </p:nvGrpSpPr>
        <p:grpSpPr>
          <a:xfrm>
            <a:off x="671515" y="4103537"/>
            <a:ext cx="1675054" cy="801944"/>
            <a:chOff x="563018" y="1902762"/>
            <a:chExt cx="3376709" cy="1429394"/>
          </a:xfrm>
        </p:grpSpPr>
        <p:sp>
          <p:nvSpPr>
            <p:cNvPr id="115" name="Folded Corner 1">
              <a:extLst>
                <a:ext uri="{FF2B5EF4-FFF2-40B4-BE49-F238E27FC236}">
                  <a16:creationId xmlns:a16="http://schemas.microsoft.com/office/drawing/2014/main" id="{D9F69704-E911-4D1D-8566-ABA1A69E9B2B}"/>
                </a:ext>
              </a:extLst>
            </p:cNvPr>
            <p:cNvSpPr/>
            <p:nvPr/>
          </p:nvSpPr>
          <p:spPr>
            <a:xfrm>
              <a:off x="563018" y="1902762"/>
              <a:ext cx="3376709" cy="1428139"/>
            </a:xfrm>
            <a:prstGeom prst="foldedCorner">
              <a:avLst>
                <a:gd name="adj" fmla="val 0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Gill Sans"/>
                  <a:cs typeface="Gill Sans"/>
                </a:rPr>
                <a:t>In every node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F1BDFC-A3FB-405B-9099-52C31E8359F4}"/>
                    </a:ext>
                  </a:extLst>
                </p:cNvPr>
                <p:cNvSpPr txBox="1"/>
                <p:nvPr/>
              </p:nvSpPr>
              <p:spPr>
                <a:xfrm>
                  <a:off x="1334614" y="2399563"/>
                  <a:ext cx="2101098" cy="93259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F1BDFC-A3FB-405B-9099-52C31E8359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614" y="2399563"/>
                  <a:ext cx="2101098" cy="93259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0894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718370"/>
            <a:ext cx="5407080" cy="699267"/>
          </a:xfrm>
        </p:spPr>
        <p:txBody>
          <a:bodyPr/>
          <a:lstStyle/>
          <a:p>
            <a:r>
              <a:rPr lang="en-US" sz="3200" b="0" dirty="0"/>
              <a:t>(Easy) CPU intensive blocks</a:t>
            </a: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Folded Corner 1">
            <a:extLst>
              <a:ext uri="{FF2B5EF4-FFF2-40B4-BE49-F238E27FC236}">
                <a16:creationId xmlns:a16="http://schemas.microsoft.com/office/drawing/2014/main" id="{0DBDF16B-4D47-42E0-A585-8ADA22B4ADD8}"/>
              </a:ext>
            </a:extLst>
          </p:cNvPr>
          <p:cNvSpPr/>
          <p:nvPr/>
        </p:nvSpPr>
        <p:spPr>
          <a:xfrm>
            <a:off x="1345074" y="2804368"/>
            <a:ext cx="3762185" cy="2884935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function intense()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for(…){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    for(…){</a:t>
            </a:r>
            <a:b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        for(…){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            </a:t>
            </a:r>
            <a:r>
              <a:rPr lang="en-US" sz="2200" b="1" dirty="0">
                <a:solidFill>
                  <a:srgbClr val="C00000"/>
                </a:solidFill>
                <a:latin typeface="Gill Sans"/>
                <a:cs typeface="Gill Sans"/>
              </a:rPr>
              <a:t>write(“hello!”);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        }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    }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}</a:t>
            </a:r>
          </a:p>
        </p:txBody>
      </p:sp>
      <p:sp>
        <p:nvSpPr>
          <p:cNvPr id="19" name="Folded Corner 1">
            <a:extLst>
              <a:ext uri="{FF2B5EF4-FFF2-40B4-BE49-F238E27FC236}">
                <a16:creationId xmlns:a16="http://schemas.microsoft.com/office/drawing/2014/main" id="{885E1F3B-923F-4931-B552-ADCDF3A49292}"/>
              </a:ext>
            </a:extLst>
          </p:cNvPr>
          <p:cNvSpPr/>
          <p:nvPr/>
        </p:nvSpPr>
        <p:spPr>
          <a:xfrm>
            <a:off x="7281862" y="1861095"/>
            <a:ext cx="4004159" cy="4439984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function intense()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if(</a:t>
            </a:r>
            <a:r>
              <a:rPr lang="en-US" sz="2200" b="1" dirty="0">
                <a:solidFill>
                  <a:srgbClr val="C00000"/>
                </a:solidFill>
                <a:latin typeface="Gill Sans"/>
                <a:cs typeface="Gill Sans"/>
              </a:rPr>
              <a:t>!ScaleCheck</a:t>
            </a:r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){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for(…){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for(…){</a:t>
            </a:r>
            <a:b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    for(…){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        write(“hello!”);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    }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}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}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} else {</a:t>
            </a:r>
          </a:p>
          <a:p>
            <a:r>
              <a:rPr lang="en-US" sz="2200" b="1" dirty="0">
                <a:solidFill>
                  <a:srgbClr val="C00000"/>
                </a:solidFill>
                <a:latin typeface="Gill Sans"/>
                <a:cs typeface="Gill Sans"/>
              </a:rPr>
              <a:t>        t = </a:t>
            </a:r>
            <a:r>
              <a:rPr lang="en-US" sz="2200" b="1" dirty="0" err="1">
                <a:solidFill>
                  <a:srgbClr val="C00000"/>
                </a:solidFill>
                <a:latin typeface="Gill Sans"/>
                <a:cs typeface="Gill Sans"/>
              </a:rPr>
              <a:t>getTime</a:t>
            </a:r>
            <a:r>
              <a:rPr lang="en-US" sz="2200" b="1" dirty="0">
                <a:solidFill>
                  <a:srgbClr val="C00000"/>
                </a:solidFill>
                <a:latin typeface="Gill Sans"/>
                <a:cs typeface="Gill Sans"/>
              </a:rPr>
              <a:t>(…)</a:t>
            </a:r>
          </a:p>
          <a:p>
            <a:r>
              <a:rPr lang="en-US" sz="2200" b="1" dirty="0">
                <a:solidFill>
                  <a:srgbClr val="C00000"/>
                </a:solidFill>
                <a:latin typeface="Gill Sans"/>
                <a:cs typeface="Gill Sans"/>
              </a:rPr>
              <a:t>        sleep(t)</a:t>
            </a:r>
          </a:p>
          <a:p>
            <a:r>
              <a:rPr lang="en-US" sz="2200" dirty="0">
                <a:solidFill>
                  <a:schemeClr val="bg1"/>
                </a:solidFill>
                <a:latin typeface="Gill Sans"/>
                <a:cs typeface="Gill Sans"/>
              </a:rPr>
              <a:t>    }</a:t>
            </a:r>
          </a:p>
          <a:p>
            <a:endParaRPr lang="en-US" sz="22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5DE0F2-5C08-414D-8023-8E5CB172AE60}"/>
              </a:ext>
            </a:extLst>
          </p:cNvPr>
          <p:cNvSpPr txBox="1"/>
          <p:nvPr/>
        </p:nvSpPr>
        <p:spPr>
          <a:xfrm>
            <a:off x="329302" y="1979711"/>
            <a:ext cx="548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Gill Sans"/>
              </a:rPr>
              <a:t>Non pertinent </a:t>
            </a:r>
            <a:r>
              <a:rPr lang="en-US" sz="2000" i="1" dirty="0">
                <a:solidFill>
                  <a:schemeClr val="bg1"/>
                </a:solidFill>
                <a:latin typeface="Gill Sans"/>
              </a:rPr>
              <a:t>operations that </a:t>
            </a:r>
            <a:r>
              <a:rPr lang="en-US" sz="2000" b="1" i="1" dirty="0">
                <a:solidFill>
                  <a:srgbClr val="C00000"/>
                </a:solidFill>
                <a:latin typeface="Gill Sans"/>
              </a:rPr>
              <a:t>do not affect</a:t>
            </a:r>
            <a:r>
              <a:rPr lang="en-US" sz="2000" i="1" dirty="0">
                <a:solidFill>
                  <a:schemeClr val="bg1"/>
                </a:solidFill>
                <a:latin typeface="Gill Sans"/>
              </a:rPr>
              <a:t> processing semantics</a:t>
            </a:r>
          </a:p>
        </p:txBody>
      </p:sp>
      <p:sp>
        <p:nvSpPr>
          <p:cNvPr id="26" name="Oval Callout 9">
            <a:extLst>
              <a:ext uri="{FF2B5EF4-FFF2-40B4-BE49-F238E27FC236}">
                <a16:creationId xmlns:a16="http://schemas.microsoft.com/office/drawing/2014/main" id="{9B6DCE27-FA60-4800-92C7-9CA5B8641BF9}"/>
              </a:ext>
            </a:extLst>
          </p:cNvPr>
          <p:cNvSpPr/>
          <p:nvPr/>
        </p:nvSpPr>
        <p:spPr>
          <a:xfrm>
            <a:off x="8367694" y="3907953"/>
            <a:ext cx="1983197" cy="809137"/>
          </a:xfrm>
          <a:prstGeom prst="wedgeEllipseCallout">
            <a:avLst>
              <a:gd name="adj1" fmla="val -40840"/>
              <a:gd name="adj2" fmla="val 75620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</a:rPr>
              <a:t>Offline profiling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5BA17D-6834-4C06-919F-FF7DAC0C1EE4}"/>
              </a:ext>
            </a:extLst>
          </p:cNvPr>
          <p:cNvCxnSpPr>
            <a:cxnSpLocks/>
          </p:cNvCxnSpPr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9F4AD6B-FB7B-44E3-A6C7-D3E4CE6726E0}"/>
              </a:ext>
            </a:extLst>
          </p:cNvPr>
          <p:cNvSpPr txBox="1">
            <a:spLocks/>
          </p:cNvSpPr>
          <p:nvPr/>
        </p:nvSpPr>
        <p:spPr>
          <a:xfrm>
            <a:off x="6414513" y="718369"/>
            <a:ext cx="4771152" cy="6992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0" dirty="0"/>
              <a:t>Can be </a:t>
            </a:r>
            <a:r>
              <a:rPr lang="en-US" sz="4000" b="0" dirty="0" err="1"/>
              <a:t>PILed</a:t>
            </a:r>
            <a:r>
              <a:rPr lang="en-US" sz="4000" b="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35F3ED-B15F-48A2-9BEB-5EB14F6C17FA}"/>
                  </a:ext>
                </a:extLst>
              </p:cNvPr>
              <p:cNvSpPr txBox="1"/>
              <p:nvPr/>
            </p:nvSpPr>
            <p:spPr>
              <a:xfrm>
                <a:off x="3588977" y="3410608"/>
                <a:ext cx="1117550" cy="47000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35F3ED-B15F-48A2-9BEB-5EB14F6C1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977" y="3410608"/>
                <a:ext cx="1117550" cy="470000"/>
              </a:xfrm>
              <a:prstGeom prst="rect">
                <a:avLst/>
              </a:prstGeom>
              <a:blipFill>
                <a:blip r:embed="rId3"/>
                <a:stretch>
                  <a:fillRect l="-1093" b="-16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>
            <a:extLst>
              <a:ext uri="{FF2B5EF4-FFF2-40B4-BE49-F238E27FC236}">
                <a16:creationId xmlns:a16="http://schemas.microsoft.com/office/drawing/2014/main" id="{7DAA960F-6B3C-4B14-BC20-13752548EC3C}"/>
              </a:ext>
            </a:extLst>
          </p:cNvPr>
          <p:cNvSpPr/>
          <p:nvPr/>
        </p:nvSpPr>
        <p:spPr>
          <a:xfrm>
            <a:off x="3212623" y="3296194"/>
            <a:ext cx="277928" cy="79857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EF614-F468-4FCA-A93D-5E3B254888F1}"/>
                  </a:ext>
                </a:extLst>
              </p:cNvPr>
              <p:cNvSpPr txBox="1"/>
              <p:nvPr/>
            </p:nvSpPr>
            <p:spPr>
              <a:xfrm>
                <a:off x="10559936" y="5059181"/>
                <a:ext cx="722714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EF614-F468-4FCA-A93D-5E3B25488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936" y="5059181"/>
                <a:ext cx="722714" cy="461665"/>
              </a:xfrm>
              <a:prstGeom prst="rect">
                <a:avLst/>
              </a:prstGeom>
              <a:blipFill>
                <a:blip r:embed="rId4"/>
                <a:stretch>
                  <a:fillRect l="-13793" r="-8621" b="-1578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1BB7816B-A32B-4DAE-B1CF-5F9BD7369EEE}"/>
              </a:ext>
            </a:extLst>
          </p:cNvPr>
          <p:cNvSpPr/>
          <p:nvPr/>
        </p:nvSpPr>
        <p:spPr>
          <a:xfrm>
            <a:off x="10211927" y="4890725"/>
            <a:ext cx="277928" cy="79857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6" grpId="0" animBg="1"/>
      <p:bldP spid="12" grpId="0"/>
      <p:bldP spid="14" grpId="0"/>
      <p:bldP spid="15" grpId="0" animBg="1"/>
      <p:bldP spid="16" grpId="0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5BA17D-6834-4C06-919F-FF7DAC0C1EE4}"/>
              </a:ext>
            </a:extLst>
          </p:cNvPr>
          <p:cNvCxnSpPr>
            <a:cxnSpLocks/>
          </p:cNvCxnSpPr>
          <p:nvPr/>
        </p:nvCxnSpPr>
        <p:spPr>
          <a:xfrm>
            <a:off x="6096000" y="677029"/>
            <a:ext cx="0" cy="5819021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lded Corner 1">
            <a:extLst>
              <a:ext uri="{FF2B5EF4-FFF2-40B4-BE49-F238E27FC236}">
                <a16:creationId xmlns:a16="http://schemas.microsoft.com/office/drawing/2014/main" id="{D6CEF8FA-AC7E-4C15-904D-3FF63DC0B76E}"/>
              </a:ext>
            </a:extLst>
          </p:cNvPr>
          <p:cNvSpPr/>
          <p:nvPr/>
        </p:nvSpPr>
        <p:spPr>
          <a:xfrm>
            <a:off x="890288" y="2644501"/>
            <a:ext cx="4887200" cy="2685782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function </a:t>
            </a: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relevantAndRelevant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(input)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for(…){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    for(…){</a:t>
            </a:r>
            <a:b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        for(…){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            </a:t>
            </a:r>
            <a:r>
              <a:rPr lang="en-US" sz="2000" b="1" dirty="0" err="1">
                <a:solidFill>
                  <a:srgbClr val="C00000"/>
                </a:solidFill>
                <a:latin typeface="Gill Sans"/>
                <a:cs typeface="Gill Sans"/>
              </a:rPr>
              <a:t>modifyClusterState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(…)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        }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    }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DF77FD-D092-4A86-AE24-60A2B44FCB6B}"/>
              </a:ext>
            </a:extLst>
          </p:cNvPr>
          <p:cNvSpPr txBox="1"/>
          <p:nvPr/>
        </p:nvSpPr>
        <p:spPr>
          <a:xfrm>
            <a:off x="890287" y="1867174"/>
            <a:ext cx="4143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00000"/>
                </a:solidFill>
                <a:latin typeface="Gill Sans"/>
              </a:rPr>
              <a:t>Pertinent</a:t>
            </a:r>
            <a:r>
              <a:rPr lang="en-US" sz="2000" i="1" dirty="0">
                <a:solidFill>
                  <a:schemeClr val="bg1"/>
                </a:solidFill>
                <a:latin typeface="Gill Sans"/>
              </a:rPr>
              <a:t> operations that </a:t>
            </a:r>
            <a:r>
              <a:rPr lang="en-US" sz="2000" b="1" i="1" dirty="0">
                <a:solidFill>
                  <a:srgbClr val="C00000"/>
                </a:solidFill>
                <a:latin typeface="Gill Sans"/>
              </a:rPr>
              <a:t>affect </a:t>
            </a:r>
            <a:r>
              <a:rPr lang="en-US" sz="2000" i="1" dirty="0">
                <a:solidFill>
                  <a:schemeClr val="bg1"/>
                </a:solidFill>
                <a:latin typeface="Gill Sans"/>
              </a:rPr>
              <a:t>processing semantics </a:t>
            </a:r>
          </a:p>
        </p:txBody>
      </p:sp>
      <p:sp>
        <p:nvSpPr>
          <p:cNvPr id="16" name="Folded Corner 1">
            <a:extLst>
              <a:ext uri="{FF2B5EF4-FFF2-40B4-BE49-F238E27FC236}">
                <a16:creationId xmlns:a16="http://schemas.microsoft.com/office/drawing/2014/main" id="{6E4E444E-44C2-45CC-AC3D-169702082149}"/>
              </a:ext>
            </a:extLst>
          </p:cNvPr>
          <p:cNvSpPr/>
          <p:nvPr/>
        </p:nvSpPr>
        <p:spPr>
          <a:xfrm>
            <a:off x="7042395" y="1780801"/>
            <a:ext cx="4967468" cy="4586546"/>
          </a:xfrm>
          <a:prstGeom prst="foldedCorner">
            <a:avLst>
              <a:gd name="adj" fmla="val 0"/>
            </a:avLst>
          </a:prstGeom>
          <a:solidFill>
            <a:schemeClr val="tx1"/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function </a:t>
            </a: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relevantAndRelevant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(input)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if(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!ScaleCheck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){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    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for(…){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for(…){</a:t>
            </a:r>
            <a:b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    for(…){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        </a:t>
            </a:r>
            <a:r>
              <a:rPr lang="en-US" dirty="0" err="1">
                <a:solidFill>
                  <a:schemeClr val="bg1"/>
                </a:solidFill>
                <a:latin typeface="Gill Sans"/>
                <a:cs typeface="Gill Sans"/>
              </a:rPr>
              <a:t>modifyClusterState</a:t>
            </a:r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(…)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    }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    }</a:t>
            </a:r>
          </a:p>
          <a:p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        }    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}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else{</a:t>
            </a:r>
          </a:p>
          <a:p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        t, output = </a:t>
            </a:r>
            <a:r>
              <a:rPr lang="en-US" sz="2000" b="1" dirty="0" err="1">
                <a:solidFill>
                  <a:srgbClr val="C00000"/>
                </a:solidFill>
                <a:latin typeface="Gill Sans"/>
                <a:cs typeface="Gill Sans"/>
              </a:rPr>
              <a:t>getNextState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(input)</a:t>
            </a:r>
          </a:p>
          <a:p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        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sleep(t)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    </a:t>
            </a:r>
            <a:r>
              <a:rPr lang="en-US" sz="2000" dirty="0" err="1">
                <a:solidFill>
                  <a:schemeClr val="bg1"/>
                </a:solidFill>
                <a:latin typeface="Gill Sans"/>
                <a:cs typeface="Gill Sans"/>
              </a:rPr>
              <a:t>clusterState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= output     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    }</a:t>
            </a: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Oval Callout 9">
            <a:extLst>
              <a:ext uri="{FF2B5EF4-FFF2-40B4-BE49-F238E27FC236}">
                <a16:creationId xmlns:a16="http://schemas.microsoft.com/office/drawing/2014/main" id="{99729DF6-02AA-4580-BCD3-0BA57B163AC6}"/>
              </a:ext>
            </a:extLst>
          </p:cNvPr>
          <p:cNvSpPr/>
          <p:nvPr/>
        </p:nvSpPr>
        <p:spPr>
          <a:xfrm>
            <a:off x="8424384" y="3740205"/>
            <a:ext cx="2916405" cy="1045434"/>
          </a:xfrm>
          <a:prstGeom prst="wedgeEllipseCallout">
            <a:avLst>
              <a:gd name="adj1" fmla="val -63894"/>
              <a:gd name="adj2" fmla="val 79754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</a:rPr>
              <a:t>Offline/Online memoization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7711319-EF2C-412E-B248-53E198DE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718370"/>
            <a:ext cx="5407080" cy="699267"/>
          </a:xfrm>
        </p:spPr>
        <p:txBody>
          <a:bodyPr/>
          <a:lstStyle/>
          <a:p>
            <a:r>
              <a:rPr lang="en-US" sz="3200" b="0" dirty="0"/>
              <a:t>(Hard) CPU intensive blocks</a:t>
            </a:r>
            <a:endParaRPr lang="en-US" sz="3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9B07612-6CD6-4E67-8D65-141759E4A980}"/>
              </a:ext>
            </a:extLst>
          </p:cNvPr>
          <p:cNvSpPr txBox="1">
            <a:spLocks/>
          </p:cNvSpPr>
          <p:nvPr/>
        </p:nvSpPr>
        <p:spPr>
          <a:xfrm>
            <a:off x="6414513" y="718369"/>
            <a:ext cx="4771152" cy="6992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500" b="1" kern="1200" cap="none" spc="50" baseline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600A18"/>
                </a:solidFill>
                <a:effectLst/>
                <a:latin typeface="Gill Sans"/>
                <a:ea typeface="+mj-ea"/>
                <a:cs typeface="Gill San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0" dirty="0"/>
              <a:t>Can be </a:t>
            </a:r>
            <a:r>
              <a:rPr lang="en-US" sz="4000" b="0" dirty="0" err="1"/>
              <a:t>PILed</a:t>
            </a:r>
            <a:r>
              <a:rPr lang="en-US" sz="4000" b="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B339D6-FD30-45C6-AFC7-67A8115E6B9D}"/>
                  </a:ext>
                </a:extLst>
              </p:cNvPr>
              <p:cNvSpPr txBox="1"/>
              <p:nvPr/>
            </p:nvSpPr>
            <p:spPr>
              <a:xfrm>
                <a:off x="2815063" y="3270204"/>
                <a:ext cx="1117550" cy="47000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bg1"/>
                  </a:solidFill>
                  <a:latin typeface="Gill Sans"/>
                  <a:cs typeface="Gill San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B339D6-FD30-45C6-AFC7-67A8115E6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63" y="3270204"/>
                <a:ext cx="1117550" cy="470000"/>
              </a:xfrm>
              <a:prstGeom prst="rect">
                <a:avLst/>
              </a:prstGeom>
              <a:blipFill>
                <a:blip r:embed="rId3"/>
                <a:stretch>
                  <a:fillRect l="-1093" b="-1666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EBD09077-063E-4EDE-BC94-DA0B0596AF79}"/>
              </a:ext>
            </a:extLst>
          </p:cNvPr>
          <p:cNvSpPr/>
          <p:nvPr/>
        </p:nvSpPr>
        <p:spPr>
          <a:xfrm>
            <a:off x="2526535" y="3105915"/>
            <a:ext cx="277928" cy="798578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EB7F62-8508-452C-9430-42DB270B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Scalability Bugs?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C4F6B359-3147-4CBF-BCB4-15310C94B6D0}"/>
              </a:ext>
            </a:extLst>
          </p:cNvPr>
          <p:cNvSpPr txBox="1">
            <a:spLocks/>
          </p:cNvSpPr>
          <p:nvPr/>
        </p:nvSpPr>
        <p:spPr>
          <a:xfrm>
            <a:off x="280626" y="1556514"/>
            <a:ext cx="8621875" cy="51601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Cassandra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#3831: "start exploding when start reading </a:t>
            </a:r>
            <a:r>
              <a:rPr lang="en-US" b="1" dirty="0">
                <a:solidFill>
                  <a:srgbClr val="C00000"/>
                </a:solidFill>
              </a:rPr>
              <a:t>100-300 nodes</a:t>
            </a:r>
            <a:r>
              <a:rPr lang="en-US" dirty="0">
                <a:solidFill>
                  <a:schemeClr val="bg1"/>
                </a:solidFill>
              </a:rPr>
              <a:t>"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#6127: "obvious symptom is with </a:t>
            </a:r>
            <a:r>
              <a:rPr lang="en-US" b="1" dirty="0">
                <a:solidFill>
                  <a:srgbClr val="C00000"/>
                </a:solidFill>
              </a:rPr>
              <a:t>1000 nodes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#6409: "With </a:t>
            </a:r>
            <a:r>
              <a:rPr lang="en-US" b="1" dirty="0">
                <a:solidFill>
                  <a:srgbClr val="C00000"/>
                </a:solidFill>
              </a:rPr>
              <a:t>&gt;500 nodes</a:t>
            </a:r>
            <a:r>
              <a:rPr lang="en-US" dirty="0">
                <a:solidFill>
                  <a:schemeClr val="bg1"/>
                </a:solidFill>
              </a:rPr>
              <a:t>, … have trouble"</a:t>
            </a:r>
          </a:p>
          <a:p>
            <a:r>
              <a:rPr lang="en-US" dirty="0">
                <a:solidFill>
                  <a:schemeClr val="bg1"/>
                </a:solidFill>
              </a:rPr>
              <a:t>Hadoop/HDFS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#1073: "</a:t>
            </a:r>
            <a:r>
              <a:rPr lang="en-US" b="1" dirty="0">
                <a:solidFill>
                  <a:srgbClr val="C00000"/>
                </a:solidFill>
              </a:rPr>
              <a:t>1600 data nodes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randomWriter</a:t>
            </a:r>
            <a:r>
              <a:rPr lang="en-US" dirty="0">
                <a:solidFill>
                  <a:schemeClr val="bg1"/>
                </a:solidFill>
              </a:rPr>
              <a:t> fails to run"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#3990: "</a:t>
            </a:r>
            <a:r>
              <a:rPr lang="en-US" b="1" dirty="0">
                <a:solidFill>
                  <a:srgbClr val="C00000"/>
                </a:solidFill>
              </a:rPr>
              <a:t>multi-thousand node </a:t>
            </a:r>
            <a:r>
              <a:rPr lang="en-US" dirty="0">
                <a:solidFill>
                  <a:schemeClr val="bg1"/>
                </a:solidFill>
              </a:rPr>
              <a:t>cluster often results in [problem]”</a:t>
            </a:r>
          </a:p>
          <a:p>
            <a:r>
              <a:rPr lang="en-US" dirty="0">
                <a:solidFill>
                  <a:schemeClr val="bg1"/>
                </a:solidFill>
              </a:rPr>
              <a:t>HBase: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#10209: "with </a:t>
            </a:r>
            <a:r>
              <a:rPr lang="en-US" b="1" dirty="0">
                <a:solidFill>
                  <a:srgbClr val="C00000"/>
                </a:solidFill>
              </a:rPr>
              <a:t>200+ nodes</a:t>
            </a:r>
            <a:r>
              <a:rPr lang="en-US" dirty="0">
                <a:solidFill>
                  <a:schemeClr val="bg1"/>
                </a:solidFill>
              </a:rPr>
              <a:t>, [cluster] takes 50mins to start"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#12139: "with </a:t>
            </a:r>
            <a:r>
              <a:rPr lang="en-US" b="1" dirty="0">
                <a:solidFill>
                  <a:srgbClr val="C00000"/>
                </a:solidFill>
              </a:rPr>
              <a:t>&gt;200 nodes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StochasticLoadBalancer</a:t>
            </a:r>
            <a:r>
              <a:rPr lang="en-US" dirty="0">
                <a:solidFill>
                  <a:schemeClr val="bg1"/>
                </a:solidFill>
              </a:rPr>
              <a:t> doesn't work"</a:t>
            </a:r>
          </a:p>
          <a:p>
            <a:r>
              <a:rPr lang="en-US" dirty="0">
                <a:solidFill>
                  <a:schemeClr val="bg1"/>
                </a:solidFill>
              </a:rPr>
              <a:t>Riak: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Bug #926: "</a:t>
            </a:r>
            <a:r>
              <a:rPr lang="en-US" b="1" dirty="0">
                <a:solidFill>
                  <a:srgbClr val="C00000"/>
                </a:solidFill>
              </a:rPr>
              <a:t>1000 node </a:t>
            </a:r>
            <a:r>
              <a:rPr lang="en-US" dirty="0">
                <a:solidFill>
                  <a:schemeClr val="bg1"/>
                </a:solidFill>
              </a:rPr>
              <a:t>cluster is a larger question”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7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"/>
    </mc:Choice>
    <mc:Fallback xmlns="">
      <p:transition spd="slow" advTm="1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D3C000B7-E699-4159-8870-4CF8ECAACC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355" y="3585601"/>
            <a:ext cx="4260511" cy="316382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8BB411-284D-40F1-BB19-3F95FC0381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" y="1417637"/>
            <a:ext cx="6747861" cy="501091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C9D9064D-54BD-458B-9FC0-5472EF1D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718370"/>
            <a:ext cx="11355940" cy="699267"/>
          </a:xfrm>
        </p:spPr>
        <p:txBody>
          <a:bodyPr/>
          <a:lstStyle/>
          <a:p>
            <a:r>
              <a:rPr lang="en-US" b="0" dirty="0"/>
              <a:t>How about now?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B93E82E-0164-40FB-9850-9C57998DB7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30" y="421777"/>
            <a:ext cx="4260511" cy="3163824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E25A8485-86A2-4FD7-ABE6-A141B7E57B81}"/>
              </a:ext>
            </a:extLst>
          </p:cNvPr>
          <p:cNvSpPr/>
          <p:nvPr/>
        </p:nvSpPr>
        <p:spPr>
          <a:xfrm>
            <a:off x="5546655" y="4244107"/>
            <a:ext cx="822299" cy="699267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895DAF-50DC-480C-B0C2-848DBD7738FD}"/>
              </a:ext>
            </a:extLst>
          </p:cNvPr>
          <p:cNvGrpSpPr/>
          <p:nvPr/>
        </p:nvGrpSpPr>
        <p:grpSpPr>
          <a:xfrm>
            <a:off x="2283656" y="2135163"/>
            <a:ext cx="4200525" cy="3405857"/>
            <a:chOff x="2295328" y="2126680"/>
            <a:chExt cx="4200525" cy="340585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9A8C247-1E19-49DB-BD3A-EC01C9E78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328" y="2389287"/>
              <a:ext cx="4200525" cy="314325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48A9163-9C45-438E-8E0E-9269D2BA8461}"/>
                </a:ext>
              </a:extLst>
            </p:cNvPr>
            <p:cNvSpPr/>
            <p:nvPr/>
          </p:nvSpPr>
          <p:spPr>
            <a:xfrm rot="21346613">
              <a:off x="5531892" y="2126680"/>
              <a:ext cx="822299" cy="2980216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E386A499-70B0-46ED-8ECA-63AA1BDFB1C6}"/>
              </a:ext>
            </a:extLst>
          </p:cNvPr>
          <p:cNvSpPr/>
          <p:nvPr/>
        </p:nvSpPr>
        <p:spPr>
          <a:xfrm>
            <a:off x="10673489" y="1093177"/>
            <a:ext cx="822299" cy="877666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77C260E-F79D-430C-9339-8E0C0B2B33E3}"/>
              </a:ext>
            </a:extLst>
          </p:cNvPr>
          <p:cNvSpPr/>
          <p:nvPr/>
        </p:nvSpPr>
        <p:spPr>
          <a:xfrm>
            <a:off x="10904050" y="4504541"/>
            <a:ext cx="822299" cy="877666"/>
          </a:xfrm>
          <a:prstGeom prst="ellipse">
            <a:avLst/>
          </a:prstGeom>
          <a:noFill/>
          <a:ln w="57150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D8D6126-1F97-443A-BDC2-C07C5D131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32" y="2704999"/>
            <a:ext cx="4762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274638"/>
            <a:ext cx="5725592" cy="1143000"/>
          </a:xfrm>
        </p:spPr>
        <p:txBody>
          <a:bodyPr/>
          <a:lstStyle/>
          <a:p>
            <a:r>
              <a:rPr lang="en-US" b="0" dirty="0"/>
              <a:t>Outline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27C693ED-3D51-46EB-A5FC-04C4549C776D}"/>
              </a:ext>
            </a:extLst>
          </p:cNvPr>
          <p:cNvSpPr txBox="1">
            <a:spLocks/>
          </p:cNvSpPr>
          <p:nvPr/>
        </p:nvSpPr>
        <p:spPr>
          <a:xfrm>
            <a:off x="280626" y="1556513"/>
            <a:ext cx="9199705" cy="45394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800" dirty="0">
                <a:solidFill>
                  <a:schemeClr val="bg1"/>
                </a:solidFill>
              </a:rPr>
              <a:t>SFind</a:t>
            </a:r>
          </a:p>
          <a:p>
            <a:r>
              <a:rPr lang="en-US" sz="3800" dirty="0">
                <a:solidFill>
                  <a:schemeClr val="bg1"/>
                </a:solidFill>
              </a:rPr>
              <a:t>STest</a:t>
            </a:r>
          </a:p>
          <a:p>
            <a:r>
              <a:rPr lang="en-US" sz="3800" dirty="0">
                <a:solidFill>
                  <a:schemeClr val="bg1"/>
                </a:solidFill>
              </a:rPr>
              <a:t>Evaluations and 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85A70-C5E6-47D3-B1E1-27E46C61BAD6}"/>
              </a:ext>
            </a:extLst>
          </p:cNvPr>
          <p:cNvSpPr txBox="1"/>
          <p:nvPr/>
        </p:nvSpPr>
        <p:spPr>
          <a:xfrm>
            <a:off x="280626" y="3826256"/>
            <a:ext cx="9045880" cy="747999"/>
          </a:xfrm>
          <a:prstGeom prst="rect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rgbClr val="FF0000"/>
            </a:solidFill>
          </a:ln>
          <a:effectLst/>
        </p:spPr>
        <p:txBody>
          <a:bodyPr wrap="square" t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9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9"/>
    </mc:Choice>
    <mc:Fallback xmlns="">
      <p:transition spd="slow" advTm="35969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Reproducing 8 known bugs accurately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2/28/19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70408" y="1419225"/>
            <a:ext cx="11495833" cy="804333"/>
          </a:xfrm>
        </p:spPr>
        <p:txBody>
          <a:bodyPr/>
          <a:lstStyle/>
          <a:p>
            <a:r>
              <a:rPr lang="en-US" dirty="0"/>
              <a:t>[see paper for details]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0" y="2059808"/>
            <a:ext cx="11379201" cy="45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6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1184281" cy="1143000"/>
          </a:xfrm>
        </p:spPr>
        <p:txBody>
          <a:bodyPr/>
          <a:lstStyle/>
          <a:p>
            <a:r>
              <a:rPr lang="en-US" b="0" dirty="0"/>
              <a:t>Finding New Bugs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F49A9A-98D8-4847-A3F8-3B1E37ACC6F9}"/>
              </a:ext>
            </a:extLst>
          </p:cNvPr>
          <p:cNvSpPr/>
          <p:nvPr/>
        </p:nvSpPr>
        <p:spPr>
          <a:xfrm>
            <a:off x="1141749" y="3070521"/>
            <a:ext cx="3226591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ill Sans"/>
              </a:rPr>
              <a:t>applyStateLocally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F9F5C3-319E-4BB0-B30D-3AE3EB637D3B}"/>
              </a:ext>
            </a:extLst>
          </p:cNvPr>
          <p:cNvSpPr/>
          <p:nvPr/>
        </p:nvSpPr>
        <p:spPr>
          <a:xfrm>
            <a:off x="2502633" y="392877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757AB1-4F01-419D-8C46-C7B4A6DB133E}"/>
              </a:ext>
            </a:extLst>
          </p:cNvPr>
          <p:cNvSpPr/>
          <p:nvPr/>
        </p:nvSpPr>
        <p:spPr>
          <a:xfrm>
            <a:off x="1577523" y="482795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FDECBD-58E5-4E3C-BE69-4058699B9FF9}"/>
              </a:ext>
            </a:extLst>
          </p:cNvPr>
          <p:cNvSpPr/>
          <p:nvPr/>
        </p:nvSpPr>
        <p:spPr>
          <a:xfrm>
            <a:off x="2502633" y="484855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8955204-DEC8-4DFC-A8C4-93EDBD15D51D}"/>
              </a:ext>
            </a:extLst>
          </p:cNvPr>
          <p:cNvSpPr/>
          <p:nvPr/>
        </p:nvSpPr>
        <p:spPr>
          <a:xfrm>
            <a:off x="2502632" y="5790480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FC7DB-534D-48FA-B88A-985B20113E3B}"/>
              </a:ext>
            </a:extLst>
          </p:cNvPr>
          <p:cNvCxnSpPr>
            <a:cxnSpLocks/>
            <a:stCxn id="7" idx="4"/>
            <a:endCxn id="14" idx="0"/>
          </p:cNvCxnSpPr>
          <p:nvPr/>
        </p:nvCxnSpPr>
        <p:spPr>
          <a:xfrm>
            <a:off x="2755045" y="3546771"/>
            <a:ext cx="0" cy="382002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E30F43-2C8F-4AE1-BA97-117A27011CDB}"/>
              </a:ext>
            </a:extLst>
          </p:cNvPr>
          <p:cNvCxnSpPr>
            <a:cxnSpLocks/>
            <a:stCxn id="14" idx="4"/>
            <a:endCxn id="15" idx="7"/>
          </p:cNvCxnSpPr>
          <p:nvPr/>
        </p:nvCxnSpPr>
        <p:spPr>
          <a:xfrm flipH="1">
            <a:off x="2008417" y="4405023"/>
            <a:ext cx="746628" cy="492681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DD5FE1-1228-4662-92E6-C8AC1C56E594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>
            <a:off x="2755045" y="4405023"/>
            <a:ext cx="0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D42C4C-DE3D-4281-A5FB-7811027EC06F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2755044" y="5324806"/>
            <a:ext cx="1" cy="465674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8DCD4B7F-6B12-4595-ADF8-9F79ACF961B8}"/>
              </a:ext>
            </a:extLst>
          </p:cNvPr>
          <p:cNvSpPr/>
          <p:nvPr/>
        </p:nvSpPr>
        <p:spPr>
          <a:xfrm>
            <a:off x="1726346" y="5769883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62AF6F0-0A72-4CCB-B286-021AC7A84F73}"/>
              </a:ext>
            </a:extLst>
          </p:cNvPr>
          <p:cNvCxnSpPr>
            <a:cxnSpLocks/>
            <a:stCxn id="16" idx="4"/>
            <a:endCxn id="68" idx="0"/>
          </p:cNvCxnSpPr>
          <p:nvPr/>
        </p:nvCxnSpPr>
        <p:spPr>
          <a:xfrm flipH="1">
            <a:off x="1978758" y="5324806"/>
            <a:ext cx="776287" cy="445077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BAD2098-EDB1-48ED-A5FB-E3E1E821DB5B}"/>
              </a:ext>
            </a:extLst>
          </p:cNvPr>
          <p:cNvSpPr/>
          <p:nvPr/>
        </p:nvSpPr>
        <p:spPr>
          <a:xfrm>
            <a:off x="3290254" y="5768339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FDAEC0A-8979-46D6-819E-148740DF825D}"/>
              </a:ext>
            </a:extLst>
          </p:cNvPr>
          <p:cNvCxnSpPr>
            <a:cxnSpLocks/>
            <a:stCxn id="16" idx="4"/>
            <a:endCxn id="86" idx="0"/>
          </p:cNvCxnSpPr>
          <p:nvPr/>
        </p:nvCxnSpPr>
        <p:spPr>
          <a:xfrm>
            <a:off x="2755045" y="5324806"/>
            <a:ext cx="787621" cy="443533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2E28A1B-8D15-4662-A53D-A4CA7E652329}"/>
              </a:ext>
            </a:extLst>
          </p:cNvPr>
          <p:cNvCxnSpPr>
            <a:cxnSpLocks/>
          </p:cNvCxnSpPr>
          <p:nvPr/>
        </p:nvCxnSpPr>
        <p:spPr>
          <a:xfrm>
            <a:off x="6096000" y="1517912"/>
            <a:ext cx="0" cy="5013479"/>
          </a:xfrm>
          <a:prstGeom prst="straightConnector1">
            <a:avLst/>
          </a:prstGeom>
          <a:ln w="57150" cmpd="sng">
            <a:solidFill>
              <a:schemeClr val="bg2">
                <a:lumMod val="50000"/>
                <a:lumOff val="5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89D3F595-0117-4EAE-8DB2-8E1DF2FEE707}"/>
              </a:ext>
            </a:extLst>
          </p:cNvPr>
          <p:cNvSpPr/>
          <p:nvPr/>
        </p:nvSpPr>
        <p:spPr>
          <a:xfrm>
            <a:off x="3373204" y="4848556"/>
            <a:ext cx="504824" cy="476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406A784-E279-4457-9C2C-E70ECCFB90C7}"/>
              </a:ext>
            </a:extLst>
          </p:cNvPr>
          <p:cNvCxnSpPr>
            <a:cxnSpLocks/>
            <a:stCxn id="14" idx="4"/>
            <a:endCxn id="42" idx="1"/>
          </p:cNvCxnSpPr>
          <p:nvPr/>
        </p:nvCxnSpPr>
        <p:spPr>
          <a:xfrm>
            <a:off x="2755045" y="4405023"/>
            <a:ext cx="692089" cy="513278"/>
          </a:xfrm>
          <a:prstGeom prst="straightConnector1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330569-B8CC-4498-885B-BF193633B1D3}"/>
                  </a:ext>
                </a:extLst>
              </p:cNvPr>
              <p:cNvSpPr txBox="1"/>
              <p:nvPr/>
            </p:nvSpPr>
            <p:spPr>
              <a:xfrm>
                <a:off x="2263160" y="2536533"/>
                <a:ext cx="98376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>
                  <a:solidFill>
                    <a:srgbClr val="C00000"/>
                  </a:solidFill>
                  <a:latin typeface="Gill San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7330569-B8CC-4498-885B-BF193633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60" y="2536533"/>
                <a:ext cx="983768" cy="470000"/>
              </a:xfrm>
              <a:prstGeom prst="rect">
                <a:avLst/>
              </a:prstGeom>
              <a:blipFill>
                <a:blip r:embed="rId4"/>
                <a:stretch>
                  <a:fillRect l="-1235" r="-11111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83226409-FCF9-493B-BCD4-608CB4F81B13}"/>
              </a:ext>
            </a:extLst>
          </p:cNvPr>
          <p:cNvSpPr txBox="1"/>
          <p:nvPr/>
        </p:nvSpPr>
        <p:spPr>
          <a:xfrm>
            <a:off x="370408" y="1803919"/>
            <a:ext cx="44140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Gill Sans"/>
                <a:cs typeface="Gill Sans"/>
              </a:rPr>
              <a:t>Meanwhile in latest Cassandra…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7127556-89FE-4FCB-BCA1-84F06B859C49}"/>
                  </a:ext>
                </a:extLst>
              </p:cNvPr>
              <p:cNvSpPr txBox="1"/>
              <p:nvPr/>
            </p:nvSpPr>
            <p:spPr>
              <a:xfrm>
                <a:off x="4003245" y="4807362"/>
                <a:ext cx="1727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Gill Sans"/>
                  </a:rPr>
                  <a:t> Lock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7127556-89FE-4FCB-BCA1-84F06B859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245" y="4807362"/>
                <a:ext cx="1727008" cy="461665"/>
              </a:xfrm>
              <a:prstGeom prst="rect">
                <a:avLst/>
              </a:prstGeom>
              <a:blipFill>
                <a:blip r:embed="rId5"/>
                <a:stretch>
                  <a:fillRect l="-106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F5D5D6-28A3-4DD9-B7EF-D5332C2B2532}"/>
                  </a:ext>
                </a:extLst>
              </p:cNvPr>
              <p:cNvSpPr txBox="1"/>
              <p:nvPr/>
            </p:nvSpPr>
            <p:spPr>
              <a:xfrm>
                <a:off x="196856" y="4807362"/>
                <a:ext cx="1415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sz="2400" b="1" i="1" dirty="0">
                    <a:solidFill>
                      <a:srgbClr val="C00000"/>
                    </a:solidFill>
                    <a:latin typeface="Gill Sans"/>
                  </a:rPr>
                  <a:t> IO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F5D5D6-28A3-4DD9-B7EF-D5332C2B2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6" y="4807362"/>
                <a:ext cx="1415938" cy="461665"/>
              </a:xfrm>
              <a:prstGeom prst="rect">
                <a:avLst/>
              </a:prstGeom>
              <a:blipFill>
                <a:blip r:embed="rId6"/>
                <a:stretch>
                  <a:fillRect l="-85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CD498CD-21B7-4728-8134-338D609A48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83" y="1642734"/>
            <a:ext cx="5627322" cy="4178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885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60"/>
    </mc:Choice>
    <mc:Fallback xmlns="">
      <p:transition spd="slow" advTm="5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4" grpId="0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1184281" cy="1143000"/>
          </a:xfrm>
        </p:spPr>
        <p:txBody>
          <a:bodyPr/>
          <a:lstStyle/>
          <a:p>
            <a:r>
              <a:rPr lang="en-US" b="0" dirty="0"/>
              <a:t>Finding New Bugs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8B38AA-2177-4D5C-BED6-F0BE4ECE6B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69" y="1970191"/>
            <a:ext cx="5499189" cy="38372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49ADA5-77CA-46D9-806D-7DCFE1CEC1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1" y="1970191"/>
            <a:ext cx="5499189" cy="38372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2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60"/>
    </mc:Choice>
    <mc:Fallback xmlns="">
      <p:transition spd="slow" advTm="50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5833" cy="1143000"/>
          </a:xfrm>
        </p:spPr>
        <p:txBody>
          <a:bodyPr/>
          <a:lstStyle/>
          <a:p>
            <a:r>
              <a:rPr lang="en-US" b="0" dirty="0"/>
              <a:t>Colocation Factor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35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E51FAC-7B27-444E-9473-9135BAC7B44B}"/>
              </a:ext>
            </a:extLst>
          </p:cNvPr>
          <p:cNvGrpSpPr/>
          <p:nvPr/>
        </p:nvGrpSpPr>
        <p:grpSpPr>
          <a:xfrm>
            <a:off x="2097693" y="2186150"/>
            <a:ext cx="6902946" cy="3687762"/>
            <a:chOff x="6395409" y="2057400"/>
            <a:chExt cx="3978771" cy="2884046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2F71BC-C34C-4DE8-944A-36921BB25187}"/>
                </a:ext>
              </a:extLst>
            </p:cNvPr>
            <p:cNvCxnSpPr>
              <a:cxnSpLocks/>
            </p:cNvCxnSpPr>
            <p:nvPr/>
          </p:nvCxnSpPr>
          <p:spPr>
            <a:xfrm>
              <a:off x="6395409" y="4941446"/>
              <a:ext cx="3978771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9321C9B-6663-47D4-B4A4-229DC711AA30}"/>
                </a:ext>
              </a:extLst>
            </p:cNvPr>
            <p:cNvCxnSpPr>
              <a:cxnSpLocks/>
            </p:cNvCxnSpPr>
            <p:nvPr/>
          </p:nvCxnSpPr>
          <p:spPr>
            <a:xfrm>
              <a:off x="6413004" y="2057400"/>
              <a:ext cx="0" cy="2874521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1885C-9134-4E82-9E50-515077F11892}"/>
              </a:ext>
            </a:extLst>
          </p:cNvPr>
          <p:cNvSpPr/>
          <p:nvPr/>
        </p:nvSpPr>
        <p:spPr>
          <a:xfrm>
            <a:off x="3251944" y="4854707"/>
            <a:ext cx="742947" cy="43024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ABB5E9-12D5-4B39-ADB2-DA485BB8CF1F}"/>
              </a:ext>
            </a:extLst>
          </p:cNvPr>
          <p:cNvSpPr/>
          <p:nvPr/>
        </p:nvSpPr>
        <p:spPr>
          <a:xfrm>
            <a:off x="3251945" y="5260590"/>
            <a:ext cx="742947" cy="267746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1054C8-14BD-45E8-A5A9-FC7D06F39723}"/>
              </a:ext>
            </a:extLst>
          </p:cNvPr>
          <p:cNvSpPr/>
          <p:nvPr/>
        </p:nvSpPr>
        <p:spPr>
          <a:xfrm>
            <a:off x="3251945" y="5528336"/>
            <a:ext cx="742947" cy="3333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A6EF98-8706-404F-AE51-3017A911115C}"/>
              </a:ext>
            </a:extLst>
          </p:cNvPr>
          <p:cNvSpPr/>
          <p:nvPr/>
        </p:nvSpPr>
        <p:spPr>
          <a:xfrm>
            <a:off x="3251945" y="4692291"/>
            <a:ext cx="742947" cy="175869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757F7E-7312-4B9A-89EE-6DC49A215A27}"/>
              </a:ext>
            </a:extLst>
          </p:cNvPr>
          <p:cNvSpPr/>
          <p:nvPr/>
        </p:nvSpPr>
        <p:spPr>
          <a:xfrm>
            <a:off x="3251943" y="2365016"/>
            <a:ext cx="742947" cy="2330355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292BEA-250E-4846-A900-DDBB043B4903}"/>
              </a:ext>
            </a:extLst>
          </p:cNvPr>
          <p:cNvSpPr/>
          <p:nvPr/>
        </p:nvSpPr>
        <p:spPr>
          <a:xfrm>
            <a:off x="4900132" y="5123726"/>
            <a:ext cx="742947" cy="71734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8D8604-3741-447C-828B-4561CF4E0653}"/>
              </a:ext>
            </a:extLst>
          </p:cNvPr>
          <p:cNvSpPr/>
          <p:nvPr/>
        </p:nvSpPr>
        <p:spPr>
          <a:xfrm>
            <a:off x="4900132" y="4062019"/>
            <a:ext cx="742947" cy="1049530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ABE1FF-A20F-4553-9A28-30AF2ABE7206}"/>
              </a:ext>
            </a:extLst>
          </p:cNvPr>
          <p:cNvSpPr/>
          <p:nvPr/>
        </p:nvSpPr>
        <p:spPr>
          <a:xfrm>
            <a:off x="4900131" y="2365016"/>
            <a:ext cx="742947" cy="1697003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901B41-4377-425E-BDA4-A7EF3313C464}"/>
              </a:ext>
            </a:extLst>
          </p:cNvPr>
          <p:cNvSpPr/>
          <p:nvPr/>
        </p:nvSpPr>
        <p:spPr>
          <a:xfrm>
            <a:off x="6525270" y="5260589"/>
            <a:ext cx="742947" cy="5873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2E01A7-AAA6-4272-B01E-440E5E604E49}"/>
              </a:ext>
            </a:extLst>
          </p:cNvPr>
          <p:cNvSpPr/>
          <p:nvPr/>
        </p:nvSpPr>
        <p:spPr>
          <a:xfrm>
            <a:off x="6525269" y="4074199"/>
            <a:ext cx="742947" cy="1210748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BEF0CF-4C82-4AB2-A3DD-AE849E3A1A72}"/>
              </a:ext>
            </a:extLst>
          </p:cNvPr>
          <p:cNvSpPr/>
          <p:nvPr/>
        </p:nvSpPr>
        <p:spPr>
          <a:xfrm>
            <a:off x="6525270" y="2375319"/>
            <a:ext cx="742947" cy="1706826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2DFF93-7836-4AFB-BE89-9BF90711F3CE}"/>
              </a:ext>
            </a:extLst>
          </p:cNvPr>
          <p:cNvSpPr txBox="1"/>
          <p:nvPr/>
        </p:nvSpPr>
        <p:spPr>
          <a:xfrm>
            <a:off x="2659520" y="5994743"/>
            <a:ext cx="1829438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l Sans"/>
                <a:cs typeface="Arial"/>
              </a:rPr>
              <a:t>Cassandra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C34042-51F7-419F-A4F9-0AE9DB9ECD34}"/>
              </a:ext>
            </a:extLst>
          </p:cNvPr>
          <p:cNvSpPr txBox="1"/>
          <p:nvPr/>
        </p:nvSpPr>
        <p:spPr>
          <a:xfrm>
            <a:off x="4476229" y="6015600"/>
            <a:ext cx="1590750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l Sans"/>
                <a:cs typeface="Arial"/>
              </a:rPr>
              <a:t>HDFS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701FED-59B6-49B7-AE45-72A26F740282}"/>
              </a:ext>
            </a:extLst>
          </p:cNvPr>
          <p:cNvSpPr txBox="1"/>
          <p:nvPr/>
        </p:nvSpPr>
        <p:spPr>
          <a:xfrm>
            <a:off x="6118324" y="6006306"/>
            <a:ext cx="1904521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l Sans"/>
                <a:cs typeface="Arial"/>
              </a:rPr>
              <a:t>Voldemort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598C320-8009-4777-AAEA-638A7D85EA99}"/>
              </a:ext>
            </a:extLst>
          </p:cNvPr>
          <p:cNvSpPr/>
          <p:nvPr/>
        </p:nvSpPr>
        <p:spPr>
          <a:xfrm>
            <a:off x="9442391" y="4195023"/>
            <a:ext cx="454355" cy="3634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F010D2-A5B6-4462-A2D8-0BC0E2C2E395}"/>
              </a:ext>
            </a:extLst>
          </p:cNvPr>
          <p:cNvSpPr txBox="1"/>
          <p:nvPr/>
        </p:nvSpPr>
        <p:spPr>
          <a:xfrm>
            <a:off x="10121847" y="4134573"/>
            <a:ext cx="1226265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/>
                <a:cs typeface="Arial"/>
              </a:rPr>
              <a:t>Naive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2BF495-9FCC-45CF-BB3A-84512D212832}"/>
              </a:ext>
            </a:extLst>
          </p:cNvPr>
          <p:cNvSpPr/>
          <p:nvPr/>
        </p:nvSpPr>
        <p:spPr>
          <a:xfrm>
            <a:off x="9442391" y="3752381"/>
            <a:ext cx="454355" cy="363498"/>
          </a:xfrm>
          <a:prstGeom prst="rect">
            <a:avLst/>
          </a:prstGeom>
          <a:solidFill>
            <a:srgbClr val="7030A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78D96D-82B6-4CD4-94AB-1DD49B7BFA4D}"/>
              </a:ext>
            </a:extLst>
          </p:cNvPr>
          <p:cNvSpPr txBox="1"/>
          <p:nvPr/>
        </p:nvSpPr>
        <p:spPr>
          <a:xfrm>
            <a:off x="10121846" y="3675619"/>
            <a:ext cx="1226267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Gill Sans"/>
                <a:cs typeface="Arial"/>
              </a:rPr>
              <a:t>+SPC</a:t>
            </a: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1A3C2E0-1073-41E0-8335-A0E0A29272EC}"/>
              </a:ext>
            </a:extLst>
          </p:cNvPr>
          <p:cNvSpPr/>
          <p:nvPr/>
        </p:nvSpPr>
        <p:spPr>
          <a:xfrm>
            <a:off x="9442391" y="3305921"/>
            <a:ext cx="454355" cy="363498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91CABF8-5DE8-49CC-85B0-90C71553D063}"/>
              </a:ext>
            </a:extLst>
          </p:cNvPr>
          <p:cNvSpPr txBox="1"/>
          <p:nvPr/>
        </p:nvSpPr>
        <p:spPr>
          <a:xfrm>
            <a:off x="10121847" y="3229159"/>
            <a:ext cx="1744394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Gill Sans"/>
                <a:cs typeface="Arial"/>
              </a:rPr>
              <a:t>+NetStub</a:t>
            </a:r>
            <a:endParaRPr lang="en-US" sz="24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05422BF-654C-486B-B7FD-2A0F38EA4F1D}"/>
              </a:ext>
            </a:extLst>
          </p:cNvPr>
          <p:cNvSpPr/>
          <p:nvPr/>
        </p:nvSpPr>
        <p:spPr>
          <a:xfrm>
            <a:off x="9442392" y="2829939"/>
            <a:ext cx="454355" cy="363498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DAA7D55-10E1-4C11-83DF-C22DF138FD72}"/>
              </a:ext>
            </a:extLst>
          </p:cNvPr>
          <p:cNvSpPr txBox="1"/>
          <p:nvPr/>
        </p:nvSpPr>
        <p:spPr>
          <a:xfrm>
            <a:off x="10121847" y="2753177"/>
            <a:ext cx="1386212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ll Sans"/>
                <a:cs typeface="Arial"/>
              </a:rPr>
              <a:t>+GEDA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886F52C-24D4-4910-9F0D-4D57F9FB384B}"/>
              </a:ext>
            </a:extLst>
          </p:cNvPr>
          <p:cNvSpPr/>
          <p:nvPr/>
        </p:nvSpPr>
        <p:spPr>
          <a:xfrm>
            <a:off x="9442392" y="2363827"/>
            <a:ext cx="454355" cy="363498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FF78B3-38FB-4533-B33A-31D83BC66B20}"/>
              </a:ext>
            </a:extLst>
          </p:cNvPr>
          <p:cNvSpPr txBox="1"/>
          <p:nvPr/>
        </p:nvSpPr>
        <p:spPr>
          <a:xfrm>
            <a:off x="10121848" y="2287065"/>
            <a:ext cx="984574" cy="461665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Gill Sans"/>
                <a:cs typeface="Arial"/>
              </a:rPr>
              <a:t>+PIL</a:t>
            </a:r>
            <a:endParaRPr lang="en-US" sz="2400" b="1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018C1C6-A39F-403B-B2EC-0DD76CA373A1}"/>
              </a:ext>
            </a:extLst>
          </p:cNvPr>
          <p:cNvGrpSpPr/>
          <p:nvPr/>
        </p:nvGrpSpPr>
        <p:grpSpPr>
          <a:xfrm>
            <a:off x="1299475" y="5041937"/>
            <a:ext cx="822040" cy="461665"/>
            <a:chOff x="1318525" y="4721262"/>
            <a:chExt cx="822040" cy="4616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898C76A-3FD6-4148-8644-915C07013AC1}"/>
                </a:ext>
              </a:extLst>
            </p:cNvPr>
            <p:cNvCxnSpPr>
              <a:cxnSpLocks/>
            </p:cNvCxnSpPr>
            <p:nvPr/>
          </p:nvCxnSpPr>
          <p:spPr>
            <a:xfrm>
              <a:off x="1918413" y="4952095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5799FD-BED7-4EAD-A7F5-0DED0145F7AF}"/>
                </a:ext>
              </a:extLst>
            </p:cNvPr>
            <p:cNvSpPr txBox="1"/>
            <p:nvPr/>
          </p:nvSpPr>
          <p:spPr>
            <a:xfrm>
              <a:off x="1318525" y="4721262"/>
              <a:ext cx="576066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Arial"/>
                </a:rPr>
                <a:t>64</a:t>
              </a:r>
              <a:endParaRPr lang="en-US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B9888E-DE37-49DD-A6C1-0FFCB4C363CF}"/>
              </a:ext>
            </a:extLst>
          </p:cNvPr>
          <p:cNvGrpSpPr/>
          <p:nvPr/>
        </p:nvGrpSpPr>
        <p:grpSpPr>
          <a:xfrm>
            <a:off x="925551" y="4484476"/>
            <a:ext cx="1195964" cy="461665"/>
            <a:chOff x="944601" y="3782801"/>
            <a:chExt cx="1195964" cy="46166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6B8288-A85D-4ABD-A080-9994D4E2586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413" y="4028170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C45D9E-5B1A-412F-B893-91965A4F6D1D}"/>
                </a:ext>
              </a:extLst>
            </p:cNvPr>
            <p:cNvSpPr txBox="1"/>
            <p:nvPr/>
          </p:nvSpPr>
          <p:spPr>
            <a:xfrm>
              <a:off x="944601" y="3782801"/>
              <a:ext cx="973812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Arial"/>
                </a:rPr>
                <a:t>128</a:t>
              </a:r>
              <a:endParaRPr lang="en-US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3D23AC8-2AEC-4E92-B126-F990DCAD5408}"/>
              </a:ext>
            </a:extLst>
          </p:cNvPr>
          <p:cNvGrpSpPr/>
          <p:nvPr/>
        </p:nvGrpSpPr>
        <p:grpSpPr>
          <a:xfrm>
            <a:off x="1077768" y="3851312"/>
            <a:ext cx="1019925" cy="461665"/>
            <a:chOff x="1096818" y="2968662"/>
            <a:chExt cx="1019925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F33D09E-BC64-4D89-9823-339D027A8C77}"/>
                </a:ext>
              </a:extLst>
            </p:cNvPr>
            <p:cNvCxnSpPr>
              <a:cxnSpLocks/>
            </p:cNvCxnSpPr>
            <p:nvPr/>
          </p:nvCxnSpPr>
          <p:spPr>
            <a:xfrm>
              <a:off x="1894591" y="3199495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977A26-6834-490C-9F8A-018077E435AA}"/>
                </a:ext>
              </a:extLst>
            </p:cNvPr>
            <p:cNvSpPr txBox="1"/>
            <p:nvPr/>
          </p:nvSpPr>
          <p:spPr>
            <a:xfrm>
              <a:off x="1096818" y="2968662"/>
              <a:ext cx="821595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Arial"/>
                </a:rPr>
                <a:t>256</a:t>
              </a:r>
              <a:endParaRPr lang="en-US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B50C4F-BAF7-47C4-9882-C2C6509B0C95}"/>
              </a:ext>
            </a:extLst>
          </p:cNvPr>
          <p:cNvGrpSpPr/>
          <p:nvPr/>
        </p:nvGrpSpPr>
        <p:grpSpPr>
          <a:xfrm>
            <a:off x="1039983" y="2152448"/>
            <a:ext cx="1067235" cy="461665"/>
            <a:chOff x="1059033" y="1936548"/>
            <a:chExt cx="1067235" cy="461665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7201518-1FF9-4FE9-AD1D-45391A0462D1}"/>
                </a:ext>
              </a:extLst>
            </p:cNvPr>
            <p:cNvCxnSpPr>
              <a:cxnSpLocks/>
            </p:cNvCxnSpPr>
            <p:nvPr/>
          </p:nvCxnSpPr>
          <p:spPr>
            <a:xfrm>
              <a:off x="1904116" y="2187736"/>
              <a:ext cx="222152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7373D7-61F7-48FA-AC35-D8ACD8DB48AB}"/>
                </a:ext>
              </a:extLst>
            </p:cNvPr>
            <p:cNvSpPr txBox="1"/>
            <p:nvPr/>
          </p:nvSpPr>
          <p:spPr>
            <a:xfrm>
              <a:off x="1059033" y="1936548"/>
              <a:ext cx="861191" cy="461665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Gill Sans"/>
                  <a:cs typeface="Arial"/>
                </a:rPr>
                <a:t>512</a:t>
              </a:r>
              <a:endParaRPr lang="en-US" sz="24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D178A7F-190A-4605-A878-5C897F82A6E2}"/>
              </a:ext>
            </a:extLst>
          </p:cNvPr>
          <p:cNvSpPr txBox="1"/>
          <p:nvPr/>
        </p:nvSpPr>
        <p:spPr>
          <a:xfrm>
            <a:off x="370408" y="1528175"/>
            <a:ext cx="11269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Gill Sans"/>
                <a:cs typeface="Gill Sans"/>
              </a:rPr>
              <a:t>How many nodes </a:t>
            </a:r>
            <a:r>
              <a:rPr lang="en-US" sz="2400" dirty="0">
                <a:solidFill>
                  <a:schemeClr val="bg2"/>
                </a:solidFill>
                <a:latin typeface="Gill Sans"/>
                <a:cs typeface="Gill Sans"/>
              </a:rPr>
              <a:t>can we colocate in a single machine </a:t>
            </a:r>
            <a:r>
              <a:rPr lang="en-US" sz="2400" b="1" dirty="0">
                <a:solidFill>
                  <a:srgbClr val="C00000"/>
                </a:solidFill>
                <a:latin typeface="Gill Sans"/>
                <a:cs typeface="Gill Sans"/>
              </a:rPr>
              <a:t>maintaining accuracy?</a:t>
            </a:r>
            <a:endParaRPr lang="en-US" sz="2400" b="1" u="sng" dirty="0">
              <a:solidFill>
                <a:srgbClr val="C00000"/>
              </a:solidFill>
              <a:latin typeface="Gill Sans"/>
              <a:cs typeface="Gill San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943311-8297-447F-8C43-1070C843B0AE}"/>
              </a:ext>
            </a:extLst>
          </p:cNvPr>
          <p:cNvSpPr txBox="1"/>
          <p:nvPr/>
        </p:nvSpPr>
        <p:spPr>
          <a:xfrm>
            <a:off x="2778729" y="6334033"/>
            <a:ext cx="168937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decommission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9EF33AE-4E67-496E-908E-C6E09AC70C24}"/>
              </a:ext>
            </a:extLst>
          </p:cNvPr>
          <p:cNvSpPr txBox="1"/>
          <p:nvPr/>
        </p:nvSpPr>
        <p:spPr>
          <a:xfrm>
            <a:off x="6369488" y="6334033"/>
            <a:ext cx="121199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rebalance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CB0314-D281-43FF-9D7D-A67CB5664C44}"/>
              </a:ext>
            </a:extLst>
          </p:cNvPr>
          <p:cNvSpPr txBox="1"/>
          <p:nvPr/>
        </p:nvSpPr>
        <p:spPr>
          <a:xfrm>
            <a:off x="5007749" y="6346779"/>
            <a:ext cx="527709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IBR</a:t>
            </a:r>
          </a:p>
        </p:txBody>
      </p:sp>
      <p:sp>
        <p:nvSpPr>
          <p:cNvPr id="64" name="Oval Callout 9">
            <a:extLst>
              <a:ext uri="{FF2B5EF4-FFF2-40B4-BE49-F238E27FC236}">
                <a16:creationId xmlns:a16="http://schemas.microsoft.com/office/drawing/2014/main" id="{C9EB0887-A569-4246-9663-55AB516E66E9}"/>
              </a:ext>
            </a:extLst>
          </p:cNvPr>
          <p:cNvSpPr/>
          <p:nvPr/>
        </p:nvSpPr>
        <p:spPr>
          <a:xfrm>
            <a:off x="4060623" y="2449960"/>
            <a:ext cx="3930400" cy="1103344"/>
          </a:xfrm>
          <a:prstGeom prst="wedgeEllipseCallout">
            <a:avLst>
              <a:gd name="adj1" fmla="val -63894"/>
              <a:gd name="adj2" fmla="val 79754"/>
            </a:avLst>
          </a:prstGeom>
          <a:solidFill>
            <a:schemeClr val="tx1"/>
          </a:solidFill>
          <a:ln w="1905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</a:rPr>
              <a:t>Need all techniques for a high colocation factor</a:t>
            </a:r>
          </a:p>
        </p:txBody>
      </p:sp>
    </p:spTree>
    <p:extLst>
      <p:ext uri="{BB962C8B-B14F-4D97-AF65-F5344CB8AC3E}">
        <p14:creationId xmlns:p14="http://schemas.microsoft.com/office/powerpoint/2010/main" val="23698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5833" cy="1143000"/>
          </a:xfrm>
        </p:spPr>
        <p:txBody>
          <a:bodyPr/>
          <a:lstStyle/>
          <a:p>
            <a:r>
              <a:rPr lang="en-US" b="0" dirty="0"/>
              <a:t>Limitations and Future Work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4A7F41-7541-4328-BC43-305BBFB725B4}"/>
              </a:ext>
            </a:extLst>
          </p:cNvPr>
          <p:cNvSpPr txBox="1">
            <a:spLocks/>
          </p:cNvSpPr>
          <p:nvPr/>
        </p:nvSpPr>
        <p:spPr>
          <a:xfrm>
            <a:off x="280626" y="1556514"/>
            <a:ext cx="8621875" cy="516011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Wingdings" charset="2"/>
              <a:buChar char="q"/>
              <a:defRPr sz="3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Wingdings" charset="2"/>
              <a:buChar char="§"/>
              <a:defRPr sz="26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75000"/>
              <a:buFont typeface="Lucida Grande"/>
              <a:buChar char="-"/>
              <a:defRPr sz="22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Font typeface="Arial" pitchFamily="34" charset="0"/>
              <a:buChar char="•"/>
              <a:defRPr sz="1700" kern="1200" spc="30" baseline="0">
                <a:solidFill>
                  <a:srgbClr val="000000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Focus on scale dependent CPU/Processing time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E.g. cluster size, number of files,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Scale of </a:t>
            </a:r>
            <a:r>
              <a:rPr lang="en-US" b="1" dirty="0">
                <a:solidFill>
                  <a:srgbClr val="C00000"/>
                </a:solidFill>
              </a:rPr>
              <a:t>load</a:t>
            </a:r>
            <a:r>
              <a:rPr lang="en-US" dirty="0">
                <a:solidFill>
                  <a:schemeClr val="bg1"/>
                </a:solidFill>
              </a:rPr>
              <a:t>, Scale of </a:t>
            </a:r>
            <a:r>
              <a:rPr lang="en-US" b="1" dirty="0">
                <a:solidFill>
                  <a:srgbClr val="C00000"/>
                </a:solidFill>
              </a:rPr>
              <a:t>failure</a:t>
            </a:r>
          </a:p>
          <a:p>
            <a:r>
              <a:rPr lang="en-US" dirty="0">
                <a:solidFill>
                  <a:schemeClr val="bg1"/>
                </a:solidFill>
              </a:rPr>
              <a:t>Colocation factor limited by a single machine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Akin to unit testing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Multiple machines </a:t>
            </a:r>
          </a:p>
          <a:p>
            <a:r>
              <a:rPr lang="en-US" dirty="0">
                <a:solidFill>
                  <a:schemeClr val="bg1"/>
                </a:solidFill>
              </a:rPr>
              <a:t>PIL might require real scale memoization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Offline memoization takes too long (days)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Explore </a:t>
            </a:r>
            <a:r>
              <a:rPr lang="en-US" b="1" dirty="0">
                <a:solidFill>
                  <a:srgbClr val="C00000"/>
                </a:solidFill>
              </a:rPr>
              <a:t>other CPU contention reduction techniques</a:t>
            </a:r>
          </a:p>
          <a:p>
            <a:r>
              <a:rPr lang="en-US" dirty="0">
                <a:solidFill>
                  <a:schemeClr val="bg1"/>
                </a:solidFill>
              </a:rPr>
              <a:t>New code = New maintenance costs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Low cost (about 1% of code base)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Going for </a:t>
            </a:r>
            <a:r>
              <a:rPr lang="en-US" b="1" dirty="0">
                <a:solidFill>
                  <a:srgbClr val="C00000"/>
                </a:solidFill>
              </a:rPr>
              <a:t>zero-effort emulation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4F856CC-C0C4-4DD7-BB57-CF07C923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D5E542-7823-4F33-8692-998D8DE23574}"/>
              </a:ext>
            </a:extLst>
          </p:cNvPr>
          <p:cNvSpPr txBox="1"/>
          <p:nvPr/>
        </p:nvSpPr>
        <p:spPr>
          <a:xfrm>
            <a:off x="6319778" y="1328114"/>
            <a:ext cx="467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ill Sans"/>
              </a:rPr>
              <a:t>Discovering</a:t>
            </a:r>
            <a:r>
              <a:rPr lang="en-US" sz="2800" dirty="0">
                <a:solidFill>
                  <a:schemeClr val="bg1"/>
                </a:solidFill>
                <a:latin typeface="Gill Sans"/>
              </a:rPr>
              <a:t> scalability bugs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1A88A9-BC6B-4308-AA22-EA7F14297A48}"/>
              </a:ext>
            </a:extLst>
          </p:cNvPr>
          <p:cNvSpPr txBox="1"/>
          <p:nvPr/>
        </p:nvSpPr>
        <p:spPr>
          <a:xfrm>
            <a:off x="5706460" y="1801436"/>
            <a:ext cx="574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ill Sans"/>
              </a:rPr>
              <a:t>Democratizing </a:t>
            </a:r>
            <a:r>
              <a:rPr lang="en-US" sz="2800" dirty="0">
                <a:solidFill>
                  <a:schemeClr val="bg1"/>
                </a:solidFill>
                <a:latin typeface="Gill Sans"/>
              </a:rPr>
              <a:t>large scale testing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05A5035-995D-44E0-8DA2-2E125C06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27" y="331816"/>
            <a:ext cx="11206766" cy="971535"/>
          </a:xfrm>
        </p:spPr>
        <p:txBody>
          <a:bodyPr/>
          <a:lstStyle/>
          <a:p>
            <a:r>
              <a:rPr lang="en-US" sz="6000" b="0" dirty="0"/>
              <a:t>Conclusions          </a:t>
            </a:r>
            <a:r>
              <a:rPr lang="en-US" sz="6000" b="0" dirty="0" err="1"/>
              <a:t>ScaleCheck</a:t>
            </a:r>
            <a:r>
              <a:rPr lang="en-US" sz="6000" b="0" dirty="0"/>
              <a:t>:</a:t>
            </a:r>
            <a:endParaRPr lang="en-US" sz="6000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395D61C-84AB-4F63-91A5-D0C7E940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26" y="2257043"/>
            <a:ext cx="3842470" cy="344746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3A4C514-5129-46F9-8D88-FDE2474EC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03" y="5052992"/>
            <a:ext cx="753139" cy="1118467"/>
          </a:xfrm>
          <a:prstGeom prst="rect">
            <a:avLst/>
          </a:prstGeom>
          <a:effectLst/>
        </p:spPr>
      </p:pic>
      <p:pic>
        <p:nvPicPr>
          <p:cNvPr id="86" name="Picture 4" descr="Resultado de imagen para lupa png">
            <a:extLst>
              <a:ext uri="{FF2B5EF4-FFF2-40B4-BE49-F238E27FC236}">
                <a16:creationId xmlns:a16="http://schemas.microsoft.com/office/drawing/2014/main" id="{3311B9AC-CF88-4F55-ADD8-DF77705B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" y="3843285"/>
            <a:ext cx="1098252" cy="109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3433BD1-5D75-45BE-843E-6CCC29534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274" y="3032329"/>
            <a:ext cx="4067530" cy="327662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0AD4225-2C1B-41B3-90C8-8CEA3E814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2273" y="4796542"/>
            <a:ext cx="667850" cy="1151466"/>
          </a:xfrm>
          <a:prstGeom prst="rect">
            <a:avLst/>
          </a:prstGeom>
          <a:effectLst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3944A42-BA84-44C3-94CB-2C814972E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259" y="3850914"/>
            <a:ext cx="755801" cy="945628"/>
          </a:xfrm>
          <a:prstGeom prst="rect">
            <a:avLst/>
          </a:prstGeom>
          <a:effectLst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551E9F2-823F-4330-B7A3-FAC8333F7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26" y="3678075"/>
            <a:ext cx="753139" cy="1118467"/>
          </a:xfrm>
          <a:prstGeom prst="rect">
            <a:avLst/>
          </a:prstGeom>
          <a:effectLst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6C1A9DE-1787-4EBC-8B8C-EB9AFAAF8D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947" y="4796542"/>
            <a:ext cx="667850" cy="1151466"/>
          </a:xfrm>
          <a:prstGeom prst="rect">
            <a:avLst/>
          </a:prstGeom>
          <a:effectLst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4C4F8E8-DBDF-4A1B-8BCD-DA9C57801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52596" y="2889819"/>
            <a:ext cx="713461" cy="961095"/>
          </a:xfrm>
          <a:prstGeom prst="rect">
            <a:avLst/>
          </a:prstGeom>
          <a:effectLst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4580392-35CA-4A35-8DD2-1079EE023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944346" y="2668522"/>
            <a:ext cx="795759" cy="945628"/>
          </a:xfrm>
          <a:prstGeom prst="rect">
            <a:avLst/>
          </a:prstGeom>
          <a:effectLst/>
        </p:spPr>
      </p:pic>
      <p:sp>
        <p:nvSpPr>
          <p:cNvPr id="94" name="Right Arrow 15">
            <a:extLst>
              <a:ext uri="{FF2B5EF4-FFF2-40B4-BE49-F238E27FC236}">
                <a16:creationId xmlns:a16="http://schemas.microsoft.com/office/drawing/2014/main" id="{F24D6720-A72D-4C5A-A1C3-69CEFE93E843}"/>
              </a:ext>
            </a:extLst>
          </p:cNvPr>
          <p:cNvSpPr/>
          <p:nvPr/>
        </p:nvSpPr>
        <p:spPr>
          <a:xfrm>
            <a:off x="4893733" y="3314145"/>
            <a:ext cx="1160962" cy="1459189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45AD1D-46ED-408B-AA8F-69B7DB9B6D6B}"/>
              </a:ext>
            </a:extLst>
          </p:cNvPr>
          <p:cNvSpPr txBox="1"/>
          <p:nvPr/>
        </p:nvSpPr>
        <p:spPr>
          <a:xfrm>
            <a:off x="1092968" y="1334128"/>
            <a:ext cx="307443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/>
                <a:cs typeface="Gill Sans"/>
              </a:rPr>
              <a:t>Real-scale testing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9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"/>
    </mc:Choice>
    <mc:Fallback xmlns="">
      <p:transition spd="slow" advTm="178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BBD32-2B4D-4530-83B0-743E3FC8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FC5021-58F3-484B-9678-814B83DD01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2" y="4866019"/>
            <a:ext cx="2830198" cy="1573742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D7BF619E-E30F-442E-B67C-56EF98B3AD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541" y="4713617"/>
            <a:ext cx="2819620" cy="1573742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BBD703-675C-444C-BA45-8E5B49C24BF6}"/>
              </a:ext>
            </a:extLst>
          </p:cNvPr>
          <p:cNvSpPr txBox="1"/>
          <p:nvPr/>
        </p:nvSpPr>
        <p:spPr>
          <a:xfrm>
            <a:off x="498580" y="6287359"/>
            <a:ext cx="275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Gill Sans"/>
                <a:ea typeface="Calibri" charset="0"/>
                <a:cs typeface="Gill Sans"/>
              </a:rPr>
              <a:t>http://ucare.cs.uchicago.edu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281D1B-CCEA-48E1-8CBB-922BD91232EC}"/>
              </a:ext>
            </a:extLst>
          </p:cNvPr>
          <p:cNvSpPr txBox="1"/>
          <p:nvPr/>
        </p:nvSpPr>
        <p:spPr>
          <a:xfrm>
            <a:off x="9257406" y="6287359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Gill Sans"/>
                <a:ea typeface="Calibri" charset="0"/>
                <a:cs typeface="Gill Sans"/>
              </a:rPr>
              <a:t>https://ceres.uchicago.edu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5DA63750-CDEF-4B74-AD47-8AED54C5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103" y="1723165"/>
            <a:ext cx="5815236" cy="1771650"/>
          </a:xfrm>
        </p:spPr>
        <p:txBody>
          <a:bodyPr/>
          <a:lstStyle/>
          <a:p>
            <a:pPr algn="ctr"/>
            <a:r>
              <a:rPr lang="en-US" sz="5400" dirty="0"/>
              <a:t>Thank you!</a:t>
            </a:r>
            <a:br>
              <a:rPr lang="en-US" sz="5400" dirty="0"/>
            </a:br>
            <a:r>
              <a:rPr lang="en-US" sz="5400" dirty="0"/>
              <a:t>Questions?</a:t>
            </a:r>
          </a:p>
        </p:txBody>
      </p:sp>
      <p:pic>
        <p:nvPicPr>
          <p:cNvPr id="22" name="Picture 21" descr="text-white.jpg">
            <a:extLst>
              <a:ext uri="{FF2B5EF4-FFF2-40B4-BE49-F238E27FC236}">
                <a16:creationId xmlns:a16="http://schemas.microsoft.com/office/drawing/2014/main" id="{CFA4900F-2F34-4F1B-A600-D3BD99BE09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79" y="5012887"/>
            <a:ext cx="3626683" cy="12800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923511-4ACC-4547-8547-CAFCD1F1E6A9}"/>
              </a:ext>
            </a:extLst>
          </p:cNvPr>
          <p:cNvSpPr txBox="1"/>
          <p:nvPr/>
        </p:nvSpPr>
        <p:spPr>
          <a:xfrm>
            <a:off x="4884567" y="6255093"/>
            <a:ext cx="230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Gill Sans"/>
                <a:ea typeface="Calibri" charset="0"/>
                <a:cs typeface="Gill Sans"/>
              </a:rPr>
              <a:t>http://cs.uchicago.edu</a:t>
            </a:r>
          </a:p>
        </p:txBody>
      </p:sp>
    </p:spTree>
    <p:extLst>
      <p:ext uri="{BB962C8B-B14F-4D97-AF65-F5344CB8AC3E}">
        <p14:creationId xmlns:p14="http://schemas.microsoft.com/office/powerpoint/2010/main" val="27260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8629C4-A951-4DD4-9505-4C106DC73C50}"/>
              </a:ext>
            </a:extLst>
          </p:cNvPr>
          <p:cNvCxnSpPr>
            <a:cxnSpLocks/>
          </p:cNvCxnSpPr>
          <p:nvPr/>
        </p:nvCxnSpPr>
        <p:spPr>
          <a:xfrm flipV="1">
            <a:off x="3943350" y="4896053"/>
            <a:ext cx="2705100" cy="91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0046720-9826-405E-BA7E-322441A7B547}"/>
              </a:ext>
            </a:extLst>
          </p:cNvPr>
          <p:cNvSpPr/>
          <p:nvPr/>
        </p:nvSpPr>
        <p:spPr>
          <a:xfrm>
            <a:off x="3943350" y="3133725"/>
            <a:ext cx="4276725" cy="1990229"/>
          </a:xfrm>
          <a:custGeom>
            <a:avLst/>
            <a:gdLst>
              <a:gd name="connsiteX0" fmla="*/ 0 w 4276725"/>
              <a:gd name="connsiteY0" fmla="*/ 1828800 h 1990229"/>
              <a:gd name="connsiteX1" fmla="*/ 2609850 w 4276725"/>
              <a:gd name="connsiteY1" fmla="*/ 1809750 h 1990229"/>
              <a:gd name="connsiteX2" fmla="*/ 4276725 w 4276725"/>
              <a:gd name="connsiteY2" fmla="*/ 0 h 1990229"/>
              <a:gd name="connsiteX3" fmla="*/ 4276725 w 4276725"/>
              <a:gd name="connsiteY3" fmla="*/ 0 h 199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6725" h="1990229">
                <a:moveTo>
                  <a:pt x="0" y="1828800"/>
                </a:moveTo>
                <a:cubicBezTo>
                  <a:pt x="948531" y="1971675"/>
                  <a:pt x="1897063" y="2114550"/>
                  <a:pt x="2609850" y="1809750"/>
                </a:cubicBezTo>
                <a:cubicBezTo>
                  <a:pt x="3322637" y="1504950"/>
                  <a:pt x="4276725" y="0"/>
                  <a:pt x="4276725" y="0"/>
                </a:cubicBezTo>
                <a:lnTo>
                  <a:pt x="4276725" y="0"/>
                </a:ln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Scalability</a:t>
            </a:r>
            <a:r>
              <a:rPr lang="en-US" dirty="0"/>
              <a:t> </a:t>
            </a:r>
            <a:r>
              <a:rPr lang="en-US" b="0" dirty="0"/>
              <a:t>Bugs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99A59-1EF1-4B91-9630-3F72180CD4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05" t="14721" b="11510"/>
          <a:stretch/>
        </p:blipFill>
        <p:spPr>
          <a:xfrm>
            <a:off x="7810817" y="5670491"/>
            <a:ext cx="1408101" cy="8757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C98B02-E211-4EBD-876B-8E7A6C27CA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36" t="24338" r="19416" b="52125"/>
          <a:stretch/>
        </p:blipFill>
        <p:spPr>
          <a:xfrm>
            <a:off x="3704252" y="5649105"/>
            <a:ext cx="592496" cy="3740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0242E6-5656-4092-BF8B-C7C76D79C679}"/>
              </a:ext>
            </a:extLst>
          </p:cNvPr>
          <p:cNvSpPr txBox="1"/>
          <p:nvPr/>
        </p:nvSpPr>
        <p:spPr>
          <a:xfrm>
            <a:off x="450051" y="1514627"/>
            <a:ext cx="114161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Gill Sans"/>
                <a:cs typeface="Gill Sans"/>
              </a:rPr>
              <a:t>Latent bugs whose symptoms </a:t>
            </a:r>
            <a:r>
              <a:rPr lang="en-US" sz="2400" b="1" i="1" dirty="0">
                <a:solidFill>
                  <a:srgbClr val="C00000"/>
                </a:solidFill>
                <a:latin typeface="Gill Sans"/>
                <a:cs typeface="Gill Sans"/>
              </a:rPr>
              <a:t>surface in large-scale deployments</a:t>
            </a:r>
            <a:r>
              <a:rPr lang="en-US" sz="2400" i="1" dirty="0">
                <a:solidFill>
                  <a:schemeClr val="bg1"/>
                </a:solidFill>
                <a:latin typeface="Gill Sans"/>
                <a:cs typeface="Gill Sans"/>
              </a:rPr>
              <a:t>, but not necessarily in small/medium-scale deployments 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EAFAFD15-8D40-44CF-BB78-B5E81F1C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618AAAF-7441-47F0-BF91-745E78106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167" y="3895174"/>
            <a:ext cx="802826" cy="83662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B19C7B-6C61-4FC9-943B-BB7576B48F9C}"/>
              </a:ext>
            </a:extLst>
          </p:cNvPr>
          <p:cNvSpPr txBox="1"/>
          <p:nvPr/>
        </p:nvSpPr>
        <p:spPr>
          <a:xfrm>
            <a:off x="5727331" y="5659610"/>
            <a:ext cx="12040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/>
                <a:cs typeface="Gill Sans"/>
              </a:rPr>
              <a:t>#Nodes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63AA73-27DA-4FE2-A0C1-64E88ECD4EE0}"/>
              </a:ext>
            </a:extLst>
          </p:cNvPr>
          <p:cNvSpPr txBox="1"/>
          <p:nvPr/>
        </p:nvSpPr>
        <p:spPr>
          <a:xfrm rot="16200000">
            <a:off x="2660510" y="3737624"/>
            <a:ext cx="17333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ill Sans"/>
                <a:cs typeface="Gill Sans"/>
              </a:rPr>
              <a:t>Symptom</a:t>
            </a:r>
          </a:p>
        </p:txBody>
      </p:sp>
      <p:pic>
        <p:nvPicPr>
          <p:cNvPr id="18" name="Picture 17" descr="Resultado de imagen para software bug">
            <a:extLst>
              <a:ext uri="{FF2B5EF4-FFF2-40B4-BE49-F238E27FC236}">
                <a16:creationId xmlns:a16="http://schemas.microsoft.com/office/drawing/2014/main" id="{33D40DF7-FA01-486C-8471-EFF58BC3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4187" flipH="1">
            <a:off x="7189205" y="2682374"/>
            <a:ext cx="899690" cy="7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D2B6E8D-4AF3-44C8-A020-CEE4CF8FBED5}"/>
              </a:ext>
            </a:extLst>
          </p:cNvPr>
          <p:cNvGrpSpPr/>
          <p:nvPr/>
        </p:nvGrpSpPr>
        <p:grpSpPr>
          <a:xfrm>
            <a:off x="3902982" y="2925019"/>
            <a:ext cx="4720054" cy="2549390"/>
            <a:chOff x="3938154" y="1288473"/>
            <a:chExt cx="4720054" cy="254939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1A8391D-1627-4C83-A827-4B2AAC833EFC}"/>
                </a:ext>
              </a:extLst>
            </p:cNvPr>
            <p:cNvCxnSpPr>
              <a:cxnSpLocks/>
            </p:cNvCxnSpPr>
            <p:nvPr/>
          </p:nvCxnSpPr>
          <p:spPr>
            <a:xfrm>
              <a:off x="3938154" y="3837863"/>
              <a:ext cx="4720054" cy="0"/>
            </a:xfrm>
            <a:prstGeom prst="straightConnector1">
              <a:avLst/>
            </a:prstGeom>
            <a:ln w="76200" cmpd="sng">
              <a:solidFill>
                <a:schemeClr val="bg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FBA8D9F-857B-4A6B-B6DB-0311E399765D}"/>
                </a:ext>
              </a:extLst>
            </p:cNvPr>
            <p:cNvCxnSpPr>
              <a:cxnSpLocks/>
            </p:cNvCxnSpPr>
            <p:nvPr/>
          </p:nvCxnSpPr>
          <p:spPr>
            <a:xfrm>
              <a:off x="3969327" y="1288473"/>
              <a:ext cx="0" cy="2549390"/>
            </a:xfrm>
            <a:prstGeom prst="straightConnector1">
              <a:avLst/>
            </a:prstGeom>
            <a:ln w="76200" cmpd="sng">
              <a:solidFill>
                <a:schemeClr val="bg1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201AD1A-E5CD-4E57-8B38-714AC744C909}"/>
              </a:ext>
            </a:extLst>
          </p:cNvPr>
          <p:cNvSpPr/>
          <p:nvPr/>
        </p:nvSpPr>
        <p:spPr>
          <a:xfrm rot="5400000">
            <a:off x="7077213" y="2201787"/>
            <a:ext cx="2549384" cy="3450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2CA68C-298B-4B7F-B767-3AC5AF19AE6F}"/>
              </a:ext>
            </a:extLst>
          </p:cNvPr>
          <p:cNvSpPr/>
          <p:nvPr/>
        </p:nvSpPr>
        <p:spPr>
          <a:xfrm rot="5400000">
            <a:off x="5577751" y="3319874"/>
            <a:ext cx="458636" cy="36639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B711F6-F478-410B-A0BC-9451B8D45BB5}"/>
              </a:ext>
            </a:extLst>
          </p:cNvPr>
          <p:cNvSpPr/>
          <p:nvPr/>
        </p:nvSpPr>
        <p:spPr>
          <a:xfrm rot="5400000">
            <a:off x="4383501" y="3167441"/>
            <a:ext cx="1855980" cy="26739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8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"/>
    </mc:Choice>
    <mc:Fallback xmlns="">
      <p:transition spd="slow" advTm="1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8" y="274638"/>
            <a:ext cx="11495833" cy="1143000"/>
          </a:xfrm>
        </p:spPr>
        <p:txBody>
          <a:bodyPr/>
          <a:lstStyle/>
          <a:p>
            <a:r>
              <a:rPr lang="en-US" b="0" dirty="0"/>
              <a:t>An Example: Cassandra Bug #3831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6326612-ABBA-4273-9FAB-6E5EFED7DA17}"/>
              </a:ext>
            </a:extLst>
          </p:cNvPr>
          <p:cNvSpPr/>
          <p:nvPr/>
        </p:nvSpPr>
        <p:spPr>
          <a:xfrm>
            <a:off x="3758292" y="2726292"/>
            <a:ext cx="3765675" cy="3212687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34" name="Picture 33" descr="server.png">
            <a:extLst>
              <a:ext uri="{FF2B5EF4-FFF2-40B4-BE49-F238E27FC236}">
                <a16:creationId xmlns:a16="http://schemas.microsoft.com/office/drawing/2014/main" id="{9E22DB34-B748-4047-B54C-C468258387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95" y="3730470"/>
            <a:ext cx="1237309" cy="1034112"/>
          </a:xfrm>
          <a:prstGeom prst="rect">
            <a:avLst/>
          </a:prstGeom>
          <a:effectLst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C287691-1A8E-4EDF-A0BC-F4068DEC5342}"/>
              </a:ext>
            </a:extLst>
          </p:cNvPr>
          <p:cNvSpPr txBox="1"/>
          <p:nvPr/>
        </p:nvSpPr>
        <p:spPr>
          <a:xfrm>
            <a:off x="5176766" y="6234083"/>
            <a:ext cx="144836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/>
                <a:cs typeface="Gill Sans"/>
              </a:rPr>
              <a:t>N=6</a:t>
            </a:r>
          </a:p>
        </p:txBody>
      </p:sp>
      <p:pic>
        <p:nvPicPr>
          <p:cNvPr id="36" name="Picture 35" descr="server.png">
            <a:extLst>
              <a:ext uri="{FF2B5EF4-FFF2-40B4-BE49-F238E27FC236}">
                <a16:creationId xmlns:a16="http://schemas.microsoft.com/office/drawing/2014/main" id="{A9A552AB-64EC-4C93-B412-69374352C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78" y="5069894"/>
            <a:ext cx="1237309" cy="1034112"/>
          </a:xfrm>
          <a:prstGeom prst="rect">
            <a:avLst/>
          </a:prstGeom>
          <a:effectLst/>
        </p:spPr>
      </p:pic>
      <p:pic>
        <p:nvPicPr>
          <p:cNvPr id="37" name="Picture 36" descr="server.png">
            <a:extLst>
              <a:ext uri="{FF2B5EF4-FFF2-40B4-BE49-F238E27FC236}">
                <a16:creationId xmlns:a16="http://schemas.microsoft.com/office/drawing/2014/main" id="{C0354115-F35F-44D6-962F-6B438C671C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115" y="2506851"/>
            <a:ext cx="1237309" cy="1034112"/>
          </a:xfrm>
          <a:prstGeom prst="rect">
            <a:avLst/>
          </a:prstGeom>
          <a:effectLst/>
        </p:spPr>
      </p:pic>
      <p:pic>
        <p:nvPicPr>
          <p:cNvPr id="38" name="Picture 37" descr="server.png">
            <a:extLst>
              <a:ext uri="{FF2B5EF4-FFF2-40B4-BE49-F238E27FC236}">
                <a16:creationId xmlns:a16="http://schemas.microsoft.com/office/drawing/2014/main" id="{7516B41D-9D14-4E15-9EAE-1FA5432E0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64" y="2561265"/>
            <a:ext cx="1237309" cy="1034112"/>
          </a:xfrm>
          <a:prstGeom prst="rect">
            <a:avLst/>
          </a:prstGeom>
          <a:effectLst/>
        </p:spPr>
      </p:pic>
      <p:pic>
        <p:nvPicPr>
          <p:cNvPr id="39" name="Picture 38" descr="server.png">
            <a:extLst>
              <a:ext uri="{FF2B5EF4-FFF2-40B4-BE49-F238E27FC236}">
                <a16:creationId xmlns:a16="http://schemas.microsoft.com/office/drawing/2014/main" id="{EC6B5910-B6CC-44C7-A00B-A1A9C3FBE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71" y="3590000"/>
            <a:ext cx="1237309" cy="1034112"/>
          </a:xfrm>
          <a:prstGeom prst="rect">
            <a:avLst/>
          </a:prstGeom>
          <a:effectLst/>
        </p:spPr>
      </p:pic>
      <p:pic>
        <p:nvPicPr>
          <p:cNvPr id="40" name="Picture 39" descr="server.png">
            <a:extLst>
              <a:ext uri="{FF2B5EF4-FFF2-40B4-BE49-F238E27FC236}">
                <a16:creationId xmlns:a16="http://schemas.microsoft.com/office/drawing/2014/main" id="{830A1094-2470-48F6-8AD4-0D28CA1144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7" y="5069894"/>
            <a:ext cx="1237309" cy="1034112"/>
          </a:xfrm>
          <a:prstGeom prst="rect">
            <a:avLst/>
          </a:prstGeom>
          <a:effectLst/>
        </p:spPr>
      </p:pic>
      <p:pic>
        <p:nvPicPr>
          <p:cNvPr id="41" name="Picture 40" descr="server.png">
            <a:extLst>
              <a:ext uri="{FF2B5EF4-FFF2-40B4-BE49-F238E27FC236}">
                <a16:creationId xmlns:a16="http://schemas.microsoft.com/office/drawing/2014/main" id="{778AE8F6-AC61-42CA-B246-096CC0361F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496" y="1780069"/>
            <a:ext cx="864941" cy="722896"/>
          </a:xfrm>
          <a:prstGeom prst="rect">
            <a:avLst/>
          </a:prstGeom>
          <a:effectLst/>
        </p:spPr>
      </p:pic>
      <p:sp>
        <p:nvSpPr>
          <p:cNvPr id="42" name="Right Arrow 28">
            <a:extLst>
              <a:ext uri="{FF2B5EF4-FFF2-40B4-BE49-F238E27FC236}">
                <a16:creationId xmlns:a16="http://schemas.microsoft.com/office/drawing/2014/main" id="{67400F0F-2581-43CB-BD34-F5C2E232A7BA}"/>
              </a:ext>
            </a:extLst>
          </p:cNvPr>
          <p:cNvSpPr/>
          <p:nvPr/>
        </p:nvSpPr>
        <p:spPr>
          <a:xfrm rot="19179052">
            <a:off x="6649178" y="2493879"/>
            <a:ext cx="573182" cy="247668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9323FA8-CFA2-4751-8A60-27EAD8D2DB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56552" y="5417740"/>
            <a:ext cx="825249" cy="81634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126C7D2-4948-43BA-A125-63043FA72EA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370133" y="3794624"/>
            <a:ext cx="825249" cy="81634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F2A1DD4-237A-4A69-98AD-C785D8FCFF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07175" y="5454570"/>
            <a:ext cx="825249" cy="8163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C979CAF-1109-4651-B511-B4BDBD2D74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22543" y="3953430"/>
            <a:ext cx="825249" cy="81634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C940665-A501-4CBE-91E2-64068FE1C7A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18454" y="2442216"/>
            <a:ext cx="825249" cy="81634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2E6EDC1-8ADA-4DDD-9221-6217DF19F5CD}"/>
              </a:ext>
            </a:extLst>
          </p:cNvPr>
          <p:cNvSpPr txBox="1"/>
          <p:nvPr/>
        </p:nvSpPr>
        <p:spPr>
          <a:xfrm>
            <a:off x="8224191" y="1672402"/>
            <a:ext cx="24264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Decommissioning</a:t>
            </a:r>
          </a:p>
        </p:txBody>
      </p:sp>
      <p:sp>
        <p:nvSpPr>
          <p:cNvPr id="89" name="Footer Placeholder 5">
            <a:extLst>
              <a:ext uri="{FF2B5EF4-FFF2-40B4-BE49-F238E27FC236}">
                <a16:creationId xmlns:a16="http://schemas.microsoft.com/office/drawing/2014/main" id="{3FA87DEA-F3C8-4A00-A410-9D21CF0F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70127C-59E9-48F1-AABB-31F3F97F0C8A}"/>
              </a:ext>
            </a:extLst>
          </p:cNvPr>
          <p:cNvGrpSpPr/>
          <p:nvPr/>
        </p:nvGrpSpPr>
        <p:grpSpPr>
          <a:xfrm>
            <a:off x="4454204" y="3595377"/>
            <a:ext cx="2375067" cy="1991573"/>
            <a:chOff x="4454204" y="3595377"/>
            <a:chExt cx="2375067" cy="199157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343A552-3442-4B68-971E-1833C3D1E653}"/>
                </a:ext>
              </a:extLst>
            </p:cNvPr>
            <p:cNvGrpSpPr/>
            <p:nvPr/>
          </p:nvGrpSpPr>
          <p:grpSpPr>
            <a:xfrm>
              <a:off x="4572919" y="3595377"/>
              <a:ext cx="2052214" cy="1991573"/>
              <a:chOff x="4572919" y="3595377"/>
              <a:chExt cx="2052214" cy="1991573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27C67DF-ED4B-4B40-823A-209D139F96AC}"/>
                  </a:ext>
                </a:extLst>
              </p:cNvPr>
              <p:cNvCxnSpPr>
                <a:cxnSpLocks/>
                <a:stCxn id="38" idx="2"/>
                <a:endCxn id="36" idx="0"/>
              </p:cNvCxnSpPr>
              <p:nvPr/>
            </p:nvCxnSpPr>
            <p:spPr>
              <a:xfrm>
                <a:off x="4572919" y="3595377"/>
                <a:ext cx="2052214" cy="1474517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500BB449-A639-4F69-BDBA-446312280C39}"/>
                  </a:ext>
                </a:extLst>
              </p:cNvPr>
              <p:cNvCxnSpPr>
                <a:cxnSpLocks/>
                <a:stCxn id="36" idx="1"/>
                <a:endCxn id="40" idx="3"/>
              </p:cNvCxnSpPr>
              <p:nvPr/>
            </p:nvCxnSpPr>
            <p:spPr>
              <a:xfrm flipH="1">
                <a:off x="5176766" y="5586950"/>
                <a:ext cx="829712" cy="0"/>
              </a:xfrm>
              <a:prstGeom prst="line">
                <a:avLst/>
              </a:prstGeom>
              <a:ln w="38100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E245F58-2703-4DA0-81D4-B8A34D82E0DE}"/>
                  </a:ext>
                </a:extLst>
              </p:cNvPr>
              <p:cNvSpPr txBox="1"/>
              <p:nvPr/>
            </p:nvSpPr>
            <p:spPr>
              <a:xfrm>
                <a:off x="4853348" y="4723908"/>
                <a:ext cx="14573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Gill Sans"/>
                  </a:rPr>
                  <a:t>Update Ring</a:t>
                </a: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20C5007-3144-458E-A293-DF782F1B6D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4204" y="4243581"/>
              <a:ext cx="2375067" cy="14047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59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"/>
    </mc:Choice>
    <mc:Fallback xmlns="">
      <p:transition spd="slow" advTm="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6809-B007-44C1-AE24-6216EC9B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 Example: Cassandra Bug #3831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79FA6A-21DA-4F2D-8864-DD0114744C36}"/>
              </a:ext>
            </a:extLst>
          </p:cNvPr>
          <p:cNvGrpSpPr/>
          <p:nvPr/>
        </p:nvGrpSpPr>
        <p:grpSpPr>
          <a:xfrm>
            <a:off x="4523185" y="1445732"/>
            <a:ext cx="6219050" cy="5222505"/>
            <a:chOff x="2607711" y="1384354"/>
            <a:chExt cx="6490970" cy="55459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326612-ABBA-4273-9FAB-6E5EFED7DA17}"/>
                </a:ext>
              </a:extLst>
            </p:cNvPr>
            <p:cNvSpPr/>
            <p:nvPr/>
          </p:nvSpPr>
          <p:spPr>
            <a:xfrm>
              <a:off x="3135813" y="1825479"/>
              <a:ext cx="5271218" cy="4788933"/>
            </a:xfrm>
            <a:prstGeom prst="ellipse">
              <a:avLst/>
            </a:prstGeom>
            <a:noFill/>
            <a:ln w="571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Arial Narrow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8A976DE-23B0-4FB3-A9A6-0E3FAB470A8A}"/>
                </a:ext>
              </a:extLst>
            </p:cNvPr>
            <p:cNvGrpSpPr/>
            <p:nvPr/>
          </p:nvGrpSpPr>
          <p:grpSpPr>
            <a:xfrm>
              <a:off x="2607711" y="1384354"/>
              <a:ext cx="6490970" cy="5545931"/>
              <a:chOff x="2731536" y="1184329"/>
              <a:chExt cx="6490970" cy="5545931"/>
            </a:xfrm>
          </p:grpSpPr>
          <p:pic>
            <p:nvPicPr>
              <p:cNvPr id="34" name="Picture 33" descr="server.png">
                <a:extLst>
                  <a:ext uri="{FF2B5EF4-FFF2-40B4-BE49-F238E27FC236}">
                    <a16:creationId xmlns:a16="http://schemas.microsoft.com/office/drawing/2014/main" id="{9E22DB34-B748-4047-B54C-C46825838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058" y="391525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6" name="Picture 35" descr="server.png">
                <a:extLst>
                  <a:ext uri="{FF2B5EF4-FFF2-40B4-BE49-F238E27FC236}">
                    <a16:creationId xmlns:a16="http://schemas.microsoft.com/office/drawing/2014/main" id="{A9A552AB-64EC-4C93-B412-69374352C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5681" y="549016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7" name="Picture 36" descr="server.png">
                <a:extLst>
                  <a:ext uri="{FF2B5EF4-FFF2-40B4-BE49-F238E27FC236}">
                    <a16:creationId xmlns:a16="http://schemas.microsoft.com/office/drawing/2014/main" id="{C0354115-F35F-44D6-962F-6B438C671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179" y="569614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8" name="Picture 37" descr="server.png">
                <a:extLst>
                  <a:ext uri="{FF2B5EF4-FFF2-40B4-BE49-F238E27FC236}">
                    <a16:creationId xmlns:a16="http://schemas.microsoft.com/office/drawing/2014/main" id="{7516B41D-9D14-4E15-9EAE-1FA5432E0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3191" y="5490161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9" name="Picture 38" descr="server.png">
                <a:extLst>
                  <a:ext uri="{FF2B5EF4-FFF2-40B4-BE49-F238E27FC236}">
                    <a16:creationId xmlns:a16="http://schemas.microsoft.com/office/drawing/2014/main" id="{EC6B5910-B6CC-44C7-A00B-A1A9C3FBE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73999" y="485410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0" name="Picture 39" descr="server.png">
                <a:extLst>
                  <a:ext uri="{FF2B5EF4-FFF2-40B4-BE49-F238E27FC236}">
                    <a16:creationId xmlns:a16="http://schemas.microsoft.com/office/drawing/2014/main" id="{830A1094-2470-48F6-8AD4-0D28CA114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536" y="2989872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1" name="Picture 40" descr="server.png">
                <a:extLst>
                  <a:ext uri="{FF2B5EF4-FFF2-40B4-BE49-F238E27FC236}">
                    <a16:creationId xmlns:a16="http://schemas.microsoft.com/office/drawing/2014/main" id="{778AE8F6-AC61-42CA-B246-096CC036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9208" y="5696148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29" name="Picture 28" descr="server.png">
                <a:extLst>
                  <a:ext uri="{FF2B5EF4-FFF2-40B4-BE49-F238E27FC236}">
                    <a16:creationId xmlns:a16="http://schemas.microsoft.com/office/drawing/2014/main" id="{8669DABA-DC80-465E-B1C1-527FB993D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6594" y="2064487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0" name="Picture 29" descr="server.png">
                <a:extLst>
                  <a:ext uri="{FF2B5EF4-FFF2-40B4-BE49-F238E27FC236}">
                    <a16:creationId xmlns:a16="http://schemas.microsoft.com/office/drawing/2014/main" id="{3413565E-A349-4685-B566-86FA213D4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9230" y="485410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1" name="Picture 30" descr="server.png">
                <a:extLst>
                  <a:ext uri="{FF2B5EF4-FFF2-40B4-BE49-F238E27FC236}">
                    <a16:creationId xmlns:a16="http://schemas.microsoft.com/office/drawing/2014/main" id="{D71FCA62-528D-4D33-92AC-FC2EE4BFF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5961" y="134698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32" name="Picture 31" descr="server.png">
                <a:extLst>
                  <a:ext uri="{FF2B5EF4-FFF2-40B4-BE49-F238E27FC236}">
                    <a16:creationId xmlns:a16="http://schemas.microsoft.com/office/drawing/2014/main" id="{B9ADB130-0415-41C3-8305-75242060C2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9312" y="1184329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3" name="Picture 42" descr="server.png">
                <a:extLst>
                  <a:ext uri="{FF2B5EF4-FFF2-40B4-BE49-F238E27FC236}">
                    <a16:creationId xmlns:a16="http://schemas.microsoft.com/office/drawing/2014/main" id="{3B1E11F0-EB89-454C-9897-B0D75BF12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9035" y="1748406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5" name="Picture 44" descr="server.png">
                <a:extLst>
                  <a:ext uri="{FF2B5EF4-FFF2-40B4-BE49-F238E27FC236}">
                    <a16:creationId xmlns:a16="http://schemas.microsoft.com/office/drawing/2014/main" id="{FE0B3667-1F4B-4ABD-B437-545E42EBB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4536" y="1287323"/>
                <a:ext cx="1237309" cy="1034112"/>
              </a:xfrm>
              <a:prstGeom prst="rect">
                <a:avLst/>
              </a:prstGeom>
              <a:effectLst/>
            </p:spPr>
          </p:pic>
          <p:pic>
            <p:nvPicPr>
              <p:cNvPr id="46" name="Picture 45" descr="server.png">
                <a:extLst>
                  <a:ext uri="{FF2B5EF4-FFF2-40B4-BE49-F238E27FC236}">
                    <a16:creationId xmlns:a16="http://schemas.microsoft.com/office/drawing/2014/main" id="{AACF5814-7379-4E6C-8906-01A82C243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5197" y="3613918"/>
                <a:ext cx="1237309" cy="1034112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486451D-FAFE-44DC-B334-4D269C22E808}"/>
              </a:ext>
            </a:extLst>
          </p:cNvPr>
          <p:cNvSpPr txBox="1"/>
          <p:nvPr/>
        </p:nvSpPr>
        <p:spPr>
          <a:xfrm>
            <a:off x="9988378" y="6094873"/>
            <a:ext cx="147187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sz="3200" dirty="0">
                <a:solidFill>
                  <a:schemeClr val="bg1"/>
                </a:solidFill>
                <a:latin typeface="Gill Sans"/>
                <a:cs typeface="Gill Sans"/>
              </a:rPr>
              <a:t> &gt; 200</a:t>
            </a:r>
          </a:p>
        </p:txBody>
      </p:sp>
      <p:pic>
        <p:nvPicPr>
          <p:cNvPr id="64" name="Picture 63" descr="server.png">
            <a:extLst>
              <a:ext uri="{FF2B5EF4-FFF2-40B4-BE49-F238E27FC236}">
                <a16:creationId xmlns:a16="http://schemas.microsoft.com/office/drawing/2014/main" id="{D66612CF-66A5-48F2-842D-B5E02B3372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56" y="2181040"/>
            <a:ext cx="928093" cy="775677"/>
          </a:xfrm>
          <a:prstGeom prst="rect">
            <a:avLst/>
          </a:prstGeom>
          <a:effectLst/>
        </p:spPr>
      </p:pic>
      <p:sp>
        <p:nvSpPr>
          <p:cNvPr id="65" name="Right Arrow 28">
            <a:extLst>
              <a:ext uri="{FF2B5EF4-FFF2-40B4-BE49-F238E27FC236}">
                <a16:creationId xmlns:a16="http://schemas.microsoft.com/office/drawing/2014/main" id="{B6C507C4-6C59-4756-89B0-D302E830FF1C}"/>
              </a:ext>
            </a:extLst>
          </p:cNvPr>
          <p:cNvSpPr/>
          <p:nvPr/>
        </p:nvSpPr>
        <p:spPr>
          <a:xfrm rot="19179052">
            <a:off x="9944458" y="2847944"/>
            <a:ext cx="574438" cy="321025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90DC78-4B58-4AE3-9405-7CE0524CD5F6}"/>
              </a:ext>
            </a:extLst>
          </p:cNvPr>
          <p:cNvSpPr txBox="1"/>
          <p:nvPr/>
        </p:nvSpPr>
        <p:spPr>
          <a:xfrm>
            <a:off x="10138690" y="3758870"/>
            <a:ext cx="195919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A: “ B is dead”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A8B0D5-9249-4145-9D4E-FE9C94715E5B}"/>
              </a:ext>
            </a:extLst>
          </p:cNvPr>
          <p:cNvSpPr txBox="1"/>
          <p:nvPr/>
        </p:nvSpPr>
        <p:spPr>
          <a:xfrm>
            <a:off x="10144737" y="4137188"/>
            <a:ext cx="191289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A: “ B is alive”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BB43F05-DECA-4849-8A9E-436C1BB24D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15374" y="4842032"/>
            <a:ext cx="787613" cy="78761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B02D940-0348-435E-AEE0-60FCAC1390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015375" y="5250025"/>
            <a:ext cx="541233" cy="535392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B56EDBE-3355-4D07-93B4-414537D50C82}"/>
              </a:ext>
            </a:extLst>
          </p:cNvPr>
          <p:cNvSpPr txBox="1"/>
          <p:nvPr/>
        </p:nvSpPr>
        <p:spPr>
          <a:xfrm>
            <a:off x="5109640" y="5779268"/>
            <a:ext cx="351378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B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387A84-64BA-49F1-B8EA-570BB627011C}"/>
              </a:ext>
            </a:extLst>
          </p:cNvPr>
          <p:cNvGrpSpPr/>
          <p:nvPr/>
        </p:nvGrpSpPr>
        <p:grpSpPr>
          <a:xfrm>
            <a:off x="5448209" y="4291630"/>
            <a:ext cx="4547812" cy="1917203"/>
            <a:chOff x="5198825" y="4291630"/>
            <a:chExt cx="4547812" cy="191720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42DF0F-3F5B-4DF1-8682-F7FABC9DCE1E}"/>
                </a:ext>
              </a:extLst>
            </p:cNvPr>
            <p:cNvGrpSpPr/>
            <p:nvPr/>
          </p:nvGrpSpPr>
          <p:grpSpPr>
            <a:xfrm>
              <a:off x="5198825" y="4291630"/>
              <a:ext cx="4547812" cy="1917203"/>
              <a:chOff x="5198825" y="4291630"/>
              <a:chExt cx="4547812" cy="1917203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4E411D85-2DDD-4804-A404-3D11826372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98825" y="5598609"/>
                <a:ext cx="1440531" cy="610224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2AA542E9-E9D9-406D-901C-F4FD65DC32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82587" y="4291630"/>
                <a:ext cx="264050" cy="1053496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8CD2505-3AED-4C80-8E0B-BA0B1FB99C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31876" y="6192056"/>
                <a:ext cx="1315429" cy="0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6479718E-F7A3-4A40-9C0B-63F66C4D32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55362" y="5330565"/>
                <a:ext cx="1550779" cy="872893"/>
              </a:xfrm>
              <a:prstGeom prst="straightConnector1">
                <a:avLst/>
              </a:prstGeom>
              <a:ln w="57150" cmpd="sng">
                <a:solidFill>
                  <a:srgbClr val="FF0000"/>
                </a:solidFill>
                <a:prstDash val="sysDash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16FBF8E-2261-4649-854E-4CC0C10B3CA1}"/>
                </a:ext>
              </a:extLst>
            </p:cNvPr>
            <p:cNvSpPr txBox="1"/>
            <p:nvPr/>
          </p:nvSpPr>
          <p:spPr>
            <a:xfrm>
              <a:off x="6628245" y="5370334"/>
              <a:ext cx="142379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Gill Sans"/>
                  <a:cs typeface="Gill Sans"/>
                </a:rPr>
                <a:t>Late Gossip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A31FB938-87E4-4AC2-ABC8-A0659BAF58BF}"/>
              </a:ext>
            </a:extLst>
          </p:cNvPr>
          <p:cNvSpPr txBox="1"/>
          <p:nvPr/>
        </p:nvSpPr>
        <p:spPr>
          <a:xfrm>
            <a:off x="964729" y="3246296"/>
            <a:ext cx="2165016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CPU intensive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 0.1 – 4 seconds</a:t>
            </a:r>
          </a:p>
        </p:txBody>
      </p:sp>
      <p:cxnSp>
        <p:nvCxnSpPr>
          <p:cNvPr id="87" name="Curved Connector 123">
            <a:extLst>
              <a:ext uri="{FF2B5EF4-FFF2-40B4-BE49-F238E27FC236}">
                <a16:creationId xmlns:a16="http://schemas.microsoft.com/office/drawing/2014/main" id="{A82AC86E-483F-4D0E-B588-0C560B7E953D}"/>
              </a:ext>
            </a:extLst>
          </p:cNvPr>
          <p:cNvCxnSpPr/>
          <p:nvPr/>
        </p:nvCxnSpPr>
        <p:spPr>
          <a:xfrm rot="10800000" flipH="1" flipV="1">
            <a:off x="4946193" y="5261834"/>
            <a:ext cx="15510" cy="272990"/>
          </a:xfrm>
          <a:prstGeom prst="curvedConnector3">
            <a:avLst>
              <a:gd name="adj1" fmla="val -3210916"/>
            </a:avLst>
          </a:prstGeom>
          <a:ln w="28575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54F62A4-B6FA-419D-8FA6-39641CC1749D}"/>
              </a:ext>
            </a:extLst>
          </p:cNvPr>
          <p:cNvSpPr txBox="1"/>
          <p:nvPr/>
        </p:nvSpPr>
        <p:spPr>
          <a:xfrm>
            <a:off x="3386334" y="4913052"/>
            <a:ext cx="108876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Gill Sans"/>
                <a:cs typeface="Gill Sans"/>
              </a:rPr>
              <a:t>Flapping</a:t>
            </a:r>
          </a:p>
        </p:txBody>
      </p:sp>
      <p:cxnSp>
        <p:nvCxnSpPr>
          <p:cNvPr id="89" name="Curved Connector 123">
            <a:extLst>
              <a:ext uri="{FF2B5EF4-FFF2-40B4-BE49-F238E27FC236}">
                <a16:creationId xmlns:a16="http://schemas.microsoft.com/office/drawing/2014/main" id="{38BAF1D7-76C5-46C6-B4E5-5773CB45D53D}"/>
              </a:ext>
            </a:extLst>
          </p:cNvPr>
          <p:cNvCxnSpPr/>
          <p:nvPr/>
        </p:nvCxnSpPr>
        <p:spPr>
          <a:xfrm rot="10800000" flipH="1" flipV="1">
            <a:off x="10177414" y="4036142"/>
            <a:ext cx="15510" cy="272990"/>
          </a:xfrm>
          <a:prstGeom prst="curvedConnector3">
            <a:avLst>
              <a:gd name="adj1" fmla="val -3210916"/>
            </a:avLst>
          </a:prstGeom>
          <a:ln w="28575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F855136-4AEA-42C2-9D7B-DE926C8EEDDE}"/>
              </a:ext>
            </a:extLst>
          </p:cNvPr>
          <p:cNvSpPr txBox="1"/>
          <p:nvPr/>
        </p:nvSpPr>
        <p:spPr>
          <a:xfrm>
            <a:off x="428886" y="4156803"/>
            <a:ext cx="323407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ill Sans"/>
                <a:cs typeface="Gill Sans"/>
              </a:rPr>
              <a:t>In all nodes!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Gill Sans"/>
                <a:cs typeface="Gill Sans"/>
              </a:rPr>
              <a:t>(unstable cluster)</a:t>
            </a:r>
          </a:p>
        </p:txBody>
      </p:sp>
      <p:sp>
        <p:nvSpPr>
          <p:cNvPr id="92" name="Footer Placeholder 5">
            <a:extLst>
              <a:ext uri="{FF2B5EF4-FFF2-40B4-BE49-F238E27FC236}">
                <a16:creationId xmlns:a16="http://schemas.microsoft.com/office/drawing/2014/main" id="{CDC5F61D-FF3E-47AD-8597-E6F69E90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D7F9AD-E308-4691-930B-6DA8A5BE8778}"/>
              </a:ext>
            </a:extLst>
          </p:cNvPr>
          <p:cNvGrpSpPr/>
          <p:nvPr/>
        </p:nvGrpSpPr>
        <p:grpSpPr>
          <a:xfrm>
            <a:off x="343166" y="1702197"/>
            <a:ext cx="3635696" cy="1428139"/>
            <a:chOff x="497471" y="1702197"/>
            <a:chExt cx="3635696" cy="1428139"/>
          </a:xfrm>
        </p:grpSpPr>
        <p:sp>
          <p:nvSpPr>
            <p:cNvPr id="56" name="Folded Corner 1">
              <a:extLst>
                <a:ext uri="{FF2B5EF4-FFF2-40B4-BE49-F238E27FC236}">
                  <a16:creationId xmlns:a16="http://schemas.microsoft.com/office/drawing/2014/main" id="{4E9A1ED2-53B0-4F4B-88CE-5DB7CDA6D897}"/>
                </a:ext>
              </a:extLst>
            </p:cNvPr>
            <p:cNvSpPr/>
            <p:nvPr/>
          </p:nvSpPr>
          <p:spPr>
            <a:xfrm>
              <a:off x="497471" y="1702197"/>
              <a:ext cx="3546797" cy="1428139"/>
            </a:xfrm>
            <a:prstGeom prst="foldedCorner">
              <a:avLst>
                <a:gd name="adj" fmla="val 0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bg1"/>
                  </a:solidFill>
                  <a:latin typeface="Gill Sans"/>
                  <a:cs typeface="Gill Sans"/>
                </a:rPr>
                <a:t>In every node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for(</a:t>
              </a:r>
              <a:r>
                <a:rPr lang="en-US" sz="2000" dirty="0" err="1">
                  <a:solidFill>
                    <a:schemeClr val="bg1"/>
                  </a:solidFill>
                  <a:latin typeface="Gill Sans"/>
                  <a:cs typeface="Gill Sans"/>
                </a:rPr>
                <a:t>i</a:t>
              </a:r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=0 to </a:t>
              </a:r>
              <a:r>
                <a:rPr lang="en-US" sz="2000" b="1" dirty="0">
                  <a:solidFill>
                    <a:schemeClr val="bg1"/>
                  </a:solidFill>
                  <a:latin typeface="Gill Sans"/>
                  <a:cs typeface="Gill Sans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)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    for(j=0 to </a:t>
              </a:r>
              <a:r>
                <a:rPr lang="en-US" sz="2000" b="1" dirty="0">
                  <a:solidFill>
                    <a:schemeClr val="bg1"/>
                  </a:solidFill>
                  <a:latin typeface="Gill Sans"/>
                  <a:cs typeface="Gill Sans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)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        for(k=0 to </a:t>
              </a:r>
              <a:r>
                <a:rPr lang="en-US" sz="2000" b="1" dirty="0">
                  <a:solidFill>
                    <a:schemeClr val="bg1"/>
                  </a:solidFill>
                  <a:latin typeface="Gill Sans"/>
                  <a:cs typeface="Gill Sans"/>
                </a:rPr>
                <a:t>N</a:t>
              </a:r>
              <a:r>
                <a:rPr lang="en-US" sz="2000" dirty="0">
                  <a:solidFill>
                    <a:schemeClr val="bg1"/>
                  </a:solidFill>
                  <a:latin typeface="Gill Sans"/>
                  <a:cs typeface="Gill Sans"/>
                </a:rPr>
                <a:t>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B7BF905-D9A7-47B1-A5C4-3A3EC128CA83}"/>
                    </a:ext>
                  </a:extLst>
                </p:cNvPr>
                <p:cNvSpPr txBox="1"/>
                <p:nvPr/>
              </p:nvSpPr>
              <p:spPr>
                <a:xfrm>
                  <a:off x="2861216" y="2276222"/>
                  <a:ext cx="1271951" cy="532966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Gill Sans"/>
                    <a:cs typeface="Gill Sans"/>
                  </a:endParaRP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BB7BF905-D9A7-47B1-A5C4-3A3EC128CA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216" y="2276222"/>
                  <a:ext cx="1271951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980" b="-18605"/>
                  </a:stretch>
                </a:blipFill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5593D999-EC71-4B0F-8E65-40D64A1C130B}"/>
                </a:ext>
              </a:extLst>
            </p:cNvPr>
            <p:cNvSpPr/>
            <p:nvPr/>
          </p:nvSpPr>
          <p:spPr>
            <a:xfrm>
              <a:off x="2592514" y="2119791"/>
              <a:ext cx="277928" cy="798578"/>
            </a:xfrm>
            <a:prstGeom prst="rightBrac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861071C-B884-4630-9CC4-D3A95C01088C}"/>
              </a:ext>
            </a:extLst>
          </p:cNvPr>
          <p:cNvGrpSpPr/>
          <p:nvPr/>
        </p:nvGrpSpPr>
        <p:grpSpPr>
          <a:xfrm>
            <a:off x="5871818" y="2932474"/>
            <a:ext cx="3280095" cy="2055047"/>
            <a:chOff x="4011645" y="3265280"/>
            <a:chExt cx="3280095" cy="205504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0A2735C-7F32-4E46-AFF0-0688C65490BF}"/>
                </a:ext>
              </a:extLst>
            </p:cNvPr>
            <p:cNvCxnSpPr>
              <a:cxnSpLocks/>
            </p:cNvCxnSpPr>
            <p:nvPr/>
          </p:nvCxnSpPr>
          <p:spPr>
            <a:xfrm>
              <a:off x="4088538" y="3513216"/>
              <a:ext cx="3203202" cy="1807111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6DC684F-1D83-4926-8851-6BB468C6EE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1645" y="3265280"/>
              <a:ext cx="2969257" cy="2053611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E7D48A1-892A-4D38-9F36-793453705835}"/>
                </a:ext>
              </a:extLst>
            </p:cNvPr>
            <p:cNvSpPr txBox="1"/>
            <p:nvPr/>
          </p:nvSpPr>
          <p:spPr>
            <a:xfrm>
              <a:off x="4832035" y="4897494"/>
              <a:ext cx="14573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Gill Sans"/>
                </a:rPr>
                <a:t>Update Ring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47CF6C9-63E3-434E-B3FB-FA67018CDF86}"/>
              </a:ext>
            </a:extLst>
          </p:cNvPr>
          <p:cNvCxnSpPr>
            <a:cxnSpLocks/>
          </p:cNvCxnSpPr>
          <p:nvPr/>
        </p:nvCxnSpPr>
        <p:spPr>
          <a:xfrm flipH="1">
            <a:off x="5623364" y="2472416"/>
            <a:ext cx="1446054" cy="180758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25EAD20-2694-4FF4-A456-B9F7DDFEA05A}"/>
              </a:ext>
            </a:extLst>
          </p:cNvPr>
          <p:cNvCxnSpPr>
            <a:cxnSpLocks/>
          </p:cNvCxnSpPr>
          <p:nvPr/>
        </p:nvCxnSpPr>
        <p:spPr>
          <a:xfrm>
            <a:off x="8383720" y="2620936"/>
            <a:ext cx="1040971" cy="1368766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DD7A518-9DF5-463E-B6C8-0676D94F8CB4}"/>
              </a:ext>
            </a:extLst>
          </p:cNvPr>
          <p:cNvCxnSpPr>
            <a:cxnSpLocks/>
          </p:cNvCxnSpPr>
          <p:nvPr/>
        </p:nvCxnSpPr>
        <p:spPr>
          <a:xfrm>
            <a:off x="7474264" y="2502574"/>
            <a:ext cx="1241064" cy="2848814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E91231B-AE01-4416-AD77-53C2551D6DB8}"/>
              </a:ext>
            </a:extLst>
          </p:cNvPr>
          <p:cNvCxnSpPr>
            <a:cxnSpLocks/>
          </p:cNvCxnSpPr>
          <p:nvPr/>
        </p:nvCxnSpPr>
        <p:spPr>
          <a:xfrm>
            <a:off x="5609632" y="3785711"/>
            <a:ext cx="644442" cy="162311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E9B082-3F8E-42C4-BB8E-C2F860C66A06}"/>
              </a:ext>
            </a:extLst>
          </p:cNvPr>
          <p:cNvGrpSpPr/>
          <p:nvPr/>
        </p:nvGrpSpPr>
        <p:grpSpPr>
          <a:xfrm>
            <a:off x="6034516" y="1593605"/>
            <a:ext cx="553397" cy="1130253"/>
            <a:chOff x="6034516" y="1593605"/>
            <a:chExt cx="553397" cy="113025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8E5B19B-5097-46A9-AA1C-55BFE024F245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81BC045-EE41-4AE5-88A4-B269C6607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81786B2-E022-4C2D-92CE-8F6EC9958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21378BC-11CC-42EA-8DE2-A67E4AD4CC1E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F86975EC-7EF6-4497-8300-C7702191C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13B818B4-672D-43C9-90CC-FAC3951DC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9434543-E1AA-4EFE-B469-0EB29F93B2B0}"/>
              </a:ext>
            </a:extLst>
          </p:cNvPr>
          <p:cNvGrpSpPr/>
          <p:nvPr/>
        </p:nvGrpSpPr>
        <p:grpSpPr>
          <a:xfrm>
            <a:off x="8016313" y="1569384"/>
            <a:ext cx="553397" cy="1130253"/>
            <a:chOff x="6034516" y="1593605"/>
            <a:chExt cx="553397" cy="1130253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61F27E7-FA67-45B2-A0DA-244BF0D8D89B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5BBC6A23-FC96-45F8-BE18-5D3D98E4E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7012659B-592A-413C-86FA-49C8C3832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BF20B68-0D4E-4FEC-AFDF-A6351EA3F7D0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363DFAB2-05C7-41B4-B241-4FD6B69ED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38112D36-4382-4818-B4A1-6B36A35D8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A2B9221-683A-4344-890D-4CBA979C0739}"/>
              </a:ext>
            </a:extLst>
          </p:cNvPr>
          <p:cNvGrpSpPr/>
          <p:nvPr/>
        </p:nvGrpSpPr>
        <p:grpSpPr>
          <a:xfrm>
            <a:off x="8578013" y="5451900"/>
            <a:ext cx="553397" cy="1130253"/>
            <a:chOff x="6034516" y="1593605"/>
            <a:chExt cx="553397" cy="113025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1CE89EF0-D789-453F-9133-E79A4D2DFE8B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6694476A-C0C3-4FCE-A5F2-55C541867A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981D1CBD-C54F-4F99-97D7-1A073BCE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2FC988F-ED12-4D8E-AC9D-70C8F63504E1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1CA76C1E-59D6-4200-83B5-2C26CA98B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A92D01CB-0EF1-4B50-BB8A-FA7C7B71C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531ED81-EF4A-4C49-A77C-DD5F311450F9}"/>
              </a:ext>
            </a:extLst>
          </p:cNvPr>
          <p:cNvGrpSpPr/>
          <p:nvPr/>
        </p:nvGrpSpPr>
        <p:grpSpPr>
          <a:xfrm>
            <a:off x="4729473" y="3090282"/>
            <a:ext cx="553397" cy="1130253"/>
            <a:chOff x="6034516" y="1593605"/>
            <a:chExt cx="553397" cy="113025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B7D11C83-4314-4ED7-8DBB-B29CE0154F23}"/>
                </a:ext>
              </a:extLst>
            </p:cNvPr>
            <p:cNvGrpSpPr/>
            <p:nvPr/>
          </p:nvGrpSpPr>
          <p:grpSpPr>
            <a:xfrm>
              <a:off x="6034516" y="1593605"/>
              <a:ext cx="543985" cy="707209"/>
              <a:chOff x="5785132" y="1832598"/>
              <a:chExt cx="543985" cy="707209"/>
            </a:xfrm>
          </p:grpSpPr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B534A906-BDC1-43EF-BDC3-45F143868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5CD534B-534E-4048-8150-F726CC3BC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6B89D283-12FC-4178-8F10-9644253A734F}"/>
                </a:ext>
              </a:extLst>
            </p:cNvPr>
            <p:cNvGrpSpPr/>
            <p:nvPr/>
          </p:nvGrpSpPr>
          <p:grpSpPr>
            <a:xfrm>
              <a:off x="6043928" y="2016649"/>
              <a:ext cx="543985" cy="707209"/>
              <a:chOff x="5785132" y="1832598"/>
              <a:chExt cx="543985" cy="707209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E45D5A70-8E67-4FBC-8B9B-76E5A1026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duotone>
                  <a:prstClr val="black"/>
                  <a:srgbClr val="FF00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5132" y="1832598"/>
                <a:ext cx="514420" cy="514420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CA7E2D65-BCE5-4A2B-A7FC-6BA950EDD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FF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>
                <a:off x="5787884" y="2004415"/>
                <a:ext cx="541233" cy="535392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67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0"/>
    </mc:Choice>
    <mc:Fallback xmlns="">
      <p:transition spd="slow" advTm="4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86" grpId="0"/>
      <p:bldP spid="88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D7199F4E-200E-41F3-BDAA-4FFF7A496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356" y="1583750"/>
            <a:ext cx="6286500" cy="46672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4F856CC-C0C4-4DD7-BB57-CF07C923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615A9C-FC43-4C53-A804-A84E0C3F3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6065" y="2676528"/>
            <a:ext cx="1952625" cy="3619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D249F8-C938-4508-9BD1-D1DEC8D84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992" y="5161253"/>
            <a:ext cx="247650" cy="27622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48752EB-074E-4B69-AFB3-2F3E2A140568}"/>
              </a:ext>
            </a:extLst>
          </p:cNvPr>
          <p:cNvGrpSpPr/>
          <p:nvPr/>
        </p:nvGrpSpPr>
        <p:grpSpPr>
          <a:xfrm>
            <a:off x="3068863" y="5182035"/>
            <a:ext cx="1053379" cy="276225"/>
            <a:chOff x="2424621" y="4953433"/>
            <a:chExt cx="1053379" cy="27622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803CEAC-80D5-4FC6-A211-000168735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4075" y="4953433"/>
              <a:ext cx="923925" cy="2762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515A33D-9687-4EBF-8606-B5DA2D277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4621" y="5043053"/>
              <a:ext cx="276225" cy="762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FBF0825-C03E-4E3A-A4B4-3D63ECBF0FD4}"/>
              </a:ext>
            </a:extLst>
          </p:cNvPr>
          <p:cNvGrpSpPr/>
          <p:nvPr/>
        </p:nvGrpSpPr>
        <p:grpSpPr>
          <a:xfrm>
            <a:off x="4111494" y="5182035"/>
            <a:ext cx="1082820" cy="276225"/>
            <a:chOff x="3467252" y="4953433"/>
            <a:chExt cx="1082820" cy="27622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5E1516-1162-46C4-9CEF-32FFF57C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6147" y="4953433"/>
              <a:ext cx="923925" cy="2762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23D1EF9-5E0D-4EBE-8560-683B4D591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67252" y="5036124"/>
              <a:ext cx="276225" cy="762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FBF76A5-2C47-4D7B-A6D6-AA9A452C6DB1}"/>
              </a:ext>
            </a:extLst>
          </p:cNvPr>
          <p:cNvGrpSpPr/>
          <p:nvPr/>
        </p:nvGrpSpPr>
        <p:grpSpPr>
          <a:xfrm>
            <a:off x="5132422" y="3470998"/>
            <a:ext cx="1209675" cy="1801880"/>
            <a:chOff x="4488180" y="3242396"/>
            <a:chExt cx="1209675" cy="180188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983AC47-8A54-46C1-A538-B89881F28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88180" y="3242396"/>
              <a:ext cx="1209675" cy="17526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D0520A6-BC54-43D9-8583-466AAB45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8155277">
              <a:off x="4467951" y="4868064"/>
              <a:ext cx="276225" cy="76200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943B3E29-3368-4E92-88A5-20469F5A7BC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35" y="387272"/>
            <a:ext cx="4309765" cy="32004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A2DF12C-5FCA-45DD-9534-49DE8971EB3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11" y="3567112"/>
            <a:ext cx="4309765" cy="3200400"/>
          </a:xfrm>
          <a:prstGeom prst="rect">
            <a:avLst/>
          </a:prstGeom>
        </p:spPr>
      </p:pic>
      <p:sp>
        <p:nvSpPr>
          <p:cNvPr id="60" name="Oval Callout 19">
            <a:extLst>
              <a:ext uri="{FF2B5EF4-FFF2-40B4-BE49-F238E27FC236}">
                <a16:creationId xmlns:a16="http://schemas.microsoft.com/office/drawing/2014/main" id="{F9EC76E5-3BF3-4933-9692-5E9CC325BFDA}"/>
              </a:ext>
            </a:extLst>
          </p:cNvPr>
          <p:cNvSpPr/>
          <p:nvPr/>
        </p:nvSpPr>
        <p:spPr>
          <a:xfrm>
            <a:off x="252637" y="5462591"/>
            <a:ext cx="1592854" cy="809137"/>
          </a:xfrm>
          <a:prstGeom prst="wedgeEllipseCallout">
            <a:avLst>
              <a:gd name="adj1" fmla="val 17674"/>
              <a:gd name="adj2" fmla="val -101448"/>
            </a:avLst>
          </a:prstGeom>
          <a:solidFill>
            <a:schemeClr val="tx1">
              <a:alpha val="50000"/>
            </a:schemeClr>
          </a:solidFill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The bug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ill Sans"/>
                <a:cs typeface="Gill Sans"/>
              </a:rPr>
              <a:t>symptom</a:t>
            </a:r>
          </a:p>
        </p:txBody>
      </p:sp>
      <p:pic>
        <p:nvPicPr>
          <p:cNvPr id="65" name="Picture 16" descr="Resultado de imagen para software bug">
            <a:extLst>
              <a:ext uri="{FF2B5EF4-FFF2-40B4-BE49-F238E27FC236}">
                <a16:creationId xmlns:a16="http://schemas.microsoft.com/office/drawing/2014/main" id="{6D39D4E6-B570-4D42-948D-560E176F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5781831" y="3193808"/>
            <a:ext cx="801996" cy="7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Resultado de imagen para software bug">
            <a:extLst>
              <a:ext uri="{FF2B5EF4-FFF2-40B4-BE49-F238E27FC236}">
                <a16:creationId xmlns:a16="http://schemas.microsoft.com/office/drawing/2014/main" id="{549475B3-8030-4189-80D2-3DD011658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10821427" y="950124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Resultado de imagen para software bug">
            <a:extLst>
              <a:ext uri="{FF2B5EF4-FFF2-40B4-BE49-F238E27FC236}">
                <a16:creationId xmlns:a16="http://schemas.microsoft.com/office/drawing/2014/main" id="{4D86615D-A89D-460C-9B51-DBED5CFD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10173727" y="2217132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Resultado de imagen para software bug">
            <a:extLst>
              <a:ext uri="{FF2B5EF4-FFF2-40B4-BE49-F238E27FC236}">
                <a16:creationId xmlns:a16="http://schemas.microsoft.com/office/drawing/2014/main" id="{7AF8B436-8842-4403-9B5E-D556A753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9367800" y="2369533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6" descr="Resultado de imagen para software bug">
            <a:extLst>
              <a:ext uri="{FF2B5EF4-FFF2-40B4-BE49-F238E27FC236}">
                <a16:creationId xmlns:a16="http://schemas.microsoft.com/office/drawing/2014/main" id="{C668AE1E-96BE-41CD-9FFF-DC8E3FE8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7444" flipH="1">
            <a:off x="10915875" y="4182592"/>
            <a:ext cx="547879" cy="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itle 1">
            <a:extLst>
              <a:ext uri="{FF2B5EF4-FFF2-40B4-BE49-F238E27FC236}">
                <a16:creationId xmlns:a16="http://schemas.microsoft.com/office/drawing/2014/main" id="{21206FAE-85EE-4A9F-AA08-440C8EDD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09" y="274638"/>
            <a:ext cx="6872056" cy="1143000"/>
          </a:xfrm>
        </p:spPr>
        <p:txBody>
          <a:bodyPr/>
          <a:lstStyle/>
          <a:p>
            <a:r>
              <a:rPr lang="en-US" b="0" dirty="0"/>
              <a:t>The “Flapping” Bug(s)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9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"/>
    </mc:Choice>
    <mc:Fallback xmlns="">
      <p:transition spd="slow" advTm="1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Folded Corner 7">
            <a:extLst>
              <a:ext uri="{FF2B5EF4-FFF2-40B4-BE49-F238E27FC236}">
                <a16:creationId xmlns:a16="http://schemas.microsoft.com/office/drawing/2014/main" id="{591D80B2-D4F7-4734-9111-48955B908DD3}"/>
              </a:ext>
            </a:extLst>
          </p:cNvPr>
          <p:cNvSpPr/>
          <p:nvPr/>
        </p:nvSpPr>
        <p:spPr>
          <a:xfrm>
            <a:off x="4829175" y="677863"/>
            <a:ext cx="7069175" cy="5965971"/>
          </a:xfrm>
          <a:prstGeom prst="foldedCorner">
            <a:avLst>
              <a:gd name="adj" fmla="val 10734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“For Apache Hadoop, 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testing at thousand-node scale 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has been one of the most effective ways of finding bugs, </a:t>
            </a: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but it’s both 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difficult</a:t>
            </a:r>
            <a:r>
              <a:rPr lang="en-US" sz="2000" b="1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and 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expensive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.  It takes considerable</a:t>
            </a:r>
            <a:r>
              <a:rPr lang="en-US" sz="2000" b="1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expertise</a:t>
            </a:r>
            <a:r>
              <a:rPr lang="en-US" sz="2000" b="1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to deploy and operate a large-scale cluster, much less debug the issues. </a:t>
            </a: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Running such a cluster also costs thousands of dollars an hour, making scale testing </a:t>
            </a:r>
            <a:r>
              <a:rPr lang="en-US" sz="2000" b="1" dirty="0">
                <a:solidFill>
                  <a:srgbClr val="C00000"/>
                </a:solidFill>
                <a:latin typeface="Gill Sans"/>
                <a:cs typeface="Gill Sans"/>
              </a:rPr>
              <a:t>impossible for the solo contributor</a:t>
            </a:r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dirty="0">
                <a:solidFill>
                  <a:schemeClr val="bg1"/>
                </a:solidFill>
                <a:latin typeface="Gill Sans"/>
                <a:cs typeface="Gill Sans"/>
              </a:rPr>
              <a:t>As it stands, we are heavily reliant on test clusters operated by large companies to do scale testing. </a:t>
            </a:r>
          </a:p>
          <a:p>
            <a:endParaRPr lang="en-US" sz="2000" b="1" i="1" dirty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sz="2000" b="1" i="1" dirty="0">
                <a:solidFill>
                  <a:srgbClr val="C00000"/>
                </a:solidFill>
                <a:latin typeface="Gill Sans"/>
                <a:cs typeface="Gill Sans"/>
              </a:rPr>
              <a:t>A way of finding scalability bugs without requiring running a large-scale cluster would be extremely useful</a:t>
            </a:r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</a:rPr>
              <a:t>” </a:t>
            </a:r>
          </a:p>
          <a:p>
            <a:endParaRPr lang="en-US" sz="2000" b="1" dirty="0">
              <a:solidFill>
                <a:schemeClr val="bg1"/>
              </a:solidFill>
              <a:latin typeface="Gill Sans"/>
              <a:cs typeface="Gill Sans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Gill Sans"/>
                <a:cs typeface="Gill Sans"/>
              </a:rPr>
              <a:t>— Andrew Wang (Cloudera and Apache Hadoop PMC Member and Committer)</a:t>
            </a:r>
          </a:p>
          <a:p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6279A6-D145-49FE-97C8-730DB2EEE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02" y="656198"/>
            <a:ext cx="2825374" cy="5855430"/>
          </a:xfrm>
          <a:prstGeom prst="rect">
            <a:avLst/>
          </a:prstGeom>
        </p:spPr>
      </p:pic>
      <p:sp>
        <p:nvSpPr>
          <p:cNvPr id="33" name="Footer Placeholder 5">
            <a:extLst>
              <a:ext uri="{FF2B5EF4-FFF2-40B4-BE49-F238E27FC236}">
                <a16:creationId xmlns:a16="http://schemas.microsoft.com/office/drawing/2014/main" id="{CF38C0FE-4B51-47F8-9AFB-2C3BC10E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E463B6A-60A5-4268-B910-AC83B63973D2}"/>
              </a:ext>
            </a:extLst>
          </p:cNvPr>
          <p:cNvGrpSpPr/>
          <p:nvPr/>
        </p:nvGrpSpPr>
        <p:grpSpPr>
          <a:xfrm>
            <a:off x="3228976" y="1620427"/>
            <a:ext cx="5029200" cy="1920240"/>
            <a:chOff x="3433720" y="1842960"/>
            <a:chExt cx="3793463" cy="1447157"/>
          </a:xfrm>
        </p:grpSpPr>
        <p:sp>
          <p:nvSpPr>
            <p:cNvPr id="46" name="Rounded Rectangle 8">
              <a:extLst>
                <a:ext uri="{FF2B5EF4-FFF2-40B4-BE49-F238E27FC236}">
                  <a16:creationId xmlns:a16="http://schemas.microsoft.com/office/drawing/2014/main" id="{1B07B6D7-5E68-40A1-8BBD-3C56A54C3E87}"/>
                </a:ext>
              </a:extLst>
            </p:cNvPr>
            <p:cNvSpPr/>
            <p:nvPr/>
          </p:nvSpPr>
          <p:spPr>
            <a:xfrm>
              <a:off x="3433720" y="1998389"/>
              <a:ext cx="3793463" cy="1291728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Gill Sans"/>
                  <a:cs typeface="Gill Sans"/>
                </a:rPr>
                <a:t>What are the </a:t>
              </a:r>
              <a:r>
                <a:rPr lang="en-US" sz="2800" b="1" dirty="0">
                  <a:solidFill>
                    <a:schemeClr val="tx1"/>
                  </a:solidFill>
                  <a:latin typeface="Gill Sans"/>
                  <a:cs typeface="Gill Sans"/>
                </a:rPr>
                <a:t>root causes </a:t>
              </a:r>
              <a:r>
                <a:rPr lang="en-US" sz="2800" dirty="0">
                  <a:solidFill>
                    <a:schemeClr val="tx1"/>
                  </a:solidFill>
                  <a:latin typeface="Gill Sans"/>
                  <a:cs typeface="Gill Sans"/>
                </a:rPr>
                <a:t>of scalability bugs?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92093EE-C62D-46E2-BA93-46804B37E050}"/>
                </a:ext>
              </a:extLst>
            </p:cNvPr>
            <p:cNvSpPr/>
            <p:nvPr/>
          </p:nvSpPr>
          <p:spPr>
            <a:xfrm>
              <a:off x="5047957" y="1842960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5D24A55-7158-400A-A701-0397277D1E40}"/>
                </a:ext>
              </a:extLst>
            </p:cNvPr>
            <p:cNvSpPr txBox="1"/>
            <p:nvPr/>
          </p:nvSpPr>
          <p:spPr>
            <a:xfrm>
              <a:off x="5039013" y="1961455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/>
                  <a:cs typeface="Arial Black"/>
                </a:rPr>
                <a:t>Q1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0441E3-EE5B-4A91-896F-03D827B597E4}"/>
              </a:ext>
            </a:extLst>
          </p:cNvPr>
          <p:cNvGrpSpPr/>
          <p:nvPr/>
        </p:nvGrpSpPr>
        <p:grpSpPr>
          <a:xfrm>
            <a:off x="3201519" y="3798572"/>
            <a:ext cx="5024359" cy="2457261"/>
            <a:chOff x="3433720" y="1842960"/>
            <a:chExt cx="3793463" cy="1773141"/>
          </a:xfrm>
        </p:grpSpPr>
        <p:sp>
          <p:nvSpPr>
            <p:cNvPr id="50" name="Rounded Rectangle 8">
              <a:extLst>
                <a:ext uri="{FF2B5EF4-FFF2-40B4-BE49-F238E27FC236}">
                  <a16:creationId xmlns:a16="http://schemas.microsoft.com/office/drawing/2014/main" id="{B18E771B-1C0C-48E6-81FD-C196FC5C4DEC}"/>
                </a:ext>
              </a:extLst>
            </p:cNvPr>
            <p:cNvSpPr/>
            <p:nvPr/>
          </p:nvSpPr>
          <p:spPr>
            <a:xfrm>
              <a:off x="3433720" y="1998388"/>
              <a:ext cx="3793463" cy="1617713"/>
            </a:xfrm>
            <a:prstGeom prst="roundRect">
              <a:avLst/>
            </a:prstGeom>
            <a:solidFill>
              <a:srgbClr val="800000"/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Gill Sans"/>
                  <a:cs typeface="Gill Sans"/>
                </a:rPr>
                <a:t>Can we </a:t>
              </a:r>
              <a:r>
                <a:rPr lang="en-US" sz="2800" b="1" dirty="0">
                  <a:solidFill>
                    <a:schemeClr val="tx1"/>
                  </a:solidFill>
                  <a:latin typeface="Gill Sans"/>
                  <a:cs typeface="Gill Sans"/>
                </a:rPr>
                <a:t>do large-scale testing easily</a:t>
              </a:r>
              <a:r>
                <a:rPr lang="en-US" sz="2800" dirty="0">
                  <a:solidFill>
                    <a:schemeClr val="tx1"/>
                  </a:solidFill>
                  <a:latin typeface="Gill Sans"/>
                  <a:cs typeface="Gill Sans"/>
                </a:rPr>
                <a:t>, e.g. in one machine?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8DCCF63-728A-479C-9259-4C7355BEFC79}"/>
                </a:ext>
              </a:extLst>
            </p:cNvPr>
            <p:cNvSpPr/>
            <p:nvPr/>
          </p:nvSpPr>
          <p:spPr>
            <a:xfrm>
              <a:off x="5047957" y="1842960"/>
              <a:ext cx="570036" cy="531388"/>
            </a:xfrm>
            <a:prstGeom prst="ellipse">
              <a:avLst/>
            </a:prstGeom>
            <a:solidFill>
              <a:srgbClr val="800000"/>
            </a:solidFill>
            <a:ln w="28575" cmpd="sng">
              <a:solidFill>
                <a:srgbClr val="8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endParaRPr lang="en-US" sz="1400" b="1" baseline="-25000" dirty="0">
                <a:solidFill>
                  <a:schemeClr val="tx1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419BCF4-9243-423A-81CC-8F5895116A60}"/>
                </a:ext>
              </a:extLst>
            </p:cNvPr>
            <p:cNvSpPr txBox="1"/>
            <p:nvPr/>
          </p:nvSpPr>
          <p:spPr>
            <a:xfrm>
              <a:off x="5039013" y="1961455"/>
              <a:ext cx="606436" cy="276999"/>
            </a:xfrm>
            <a:prstGeom prst="rect">
              <a:avLst/>
            </a:prstGeom>
            <a:noFill/>
            <a:effectLst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dirty="0">
                  <a:latin typeface="Arial Black"/>
                  <a:cs typeface="Arial Black"/>
                </a:rPr>
                <a:t>Q2</a:t>
              </a:r>
              <a:endParaRPr lang="en-US" baseline="-25000" dirty="0">
                <a:latin typeface="Arial Black"/>
                <a:cs typeface="Arial Black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2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5"/>
    </mc:Choice>
    <mc:Fallback xmlns="">
      <p:transition spd="slow" advTm="3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4CA43-6147-4889-93BA-AB2E0744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02/28/19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D5D16-2B73-4285-8D63-8EF2DC22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84F856CC-C0C4-4DD7-BB57-CF07C923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1823" y="47770"/>
            <a:ext cx="4346436" cy="266092"/>
          </a:xfrm>
        </p:spPr>
        <p:txBody>
          <a:bodyPr/>
          <a:lstStyle/>
          <a:p>
            <a:r>
              <a:rPr lang="en-US" dirty="0"/>
              <a:t>ScaleCheck @ FAST ’19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D5E542-7823-4F33-8692-998D8DE23574}"/>
              </a:ext>
            </a:extLst>
          </p:cNvPr>
          <p:cNvSpPr txBox="1"/>
          <p:nvPr/>
        </p:nvSpPr>
        <p:spPr>
          <a:xfrm>
            <a:off x="6384507" y="1292125"/>
            <a:ext cx="471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ill Sans"/>
              </a:rPr>
              <a:t>Discovering</a:t>
            </a:r>
            <a:r>
              <a:rPr lang="en-US" sz="2800" dirty="0">
                <a:solidFill>
                  <a:schemeClr val="bg1"/>
                </a:solidFill>
                <a:latin typeface="Gill Sans"/>
              </a:rPr>
              <a:t> scalability bugs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1A88A9-BC6B-4308-AA22-EA7F14297A48}"/>
              </a:ext>
            </a:extLst>
          </p:cNvPr>
          <p:cNvSpPr txBox="1"/>
          <p:nvPr/>
        </p:nvSpPr>
        <p:spPr>
          <a:xfrm>
            <a:off x="5873728" y="1822766"/>
            <a:ext cx="555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ill Sans"/>
              </a:rPr>
              <a:t>Democratizing</a:t>
            </a:r>
            <a:r>
              <a:rPr lang="en-US" sz="2800" dirty="0">
                <a:solidFill>
                  <a:schemeClr val="bg1"/>
                </a:solidFill>
                <a:latin typeface="Gill Sans"/>
              </a:rPr>
              <a:t> large scale testing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05A5035-995D-44E0-8DA2-2E125C06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80" y="364190"/>
            <a:ext cx="3906317" cy="971535"/>
          </a:xfrm>
        </p:spPr>
        <p:txBody>
          <a:bodyPr/>
          <a:lstStyle/>
          <a:p>
            <a:r>
              <a:rPr lang="en-US" sz="6000" b="0" dirty="0"/>
              <a:t>ScaleCheck</a:t>
            </a:r>
            <a:endParaRPr lang="en-US" sz="6000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395D61C-84AB-4F63-91A5-D0C7E940E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26" y="2257043"/>
            <a:ext cx="3842470" cy="344746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3A4C514-5129-46F9-8D88-FDE2474EC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03" y="5052992"/>
            <a:ext cx="753139" cy="1118467"/>
          </a:xfrm>
          <a:prstGeom prst="rect">
            <a:avLst/>
          </a:prstGeom>
          <a:effectLst/>
        </p:spPr>
      </p:pic>
      <p:pic>
        <p:nvPicPr>
          <p:cNvPr id="86" name="Picture 4" descr="Resultado de imagen para lupa png">
            <a:extLst>
              <a:ext uri="{FF2B5EF4-FFF2-40B4-BE49-F238E27FC236}">
                <a16:creationId xmlns:a16="http://schemas.microsoft.com/office/drawing/2014/main" id="{3311B9AC-CF88-4F55-ADD8-DF77705B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0" y="3843285"/>
            <a:ext cx="1098252" cy="109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3433BD1-5D75-45BE-843E-6CCC29534B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274" y="3032329"/>
            <a:ext cx="4067530" cy="327662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0AD4225-2C1B-41B3-90C8-8CEA3E814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2273" y="4796542"/>
            <a:ext cx="667850" cy="1151466"/>
          </a:xfrm>
          <a:prstGeom prst="rect">
            <a:avLst/>
          </a:prstGeom>
          <a:effectLst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3944A42-BA84-44C3-94CB-2C814972E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8259" y="3850914"/>
            <a:ext cx="755801" cy="945628"/>
          </a:xfrm>
          <a:prstGeom prst="rect">
            <a:avLst/>
          </a:prstGeom>
          <a:effectLst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551E9F2-823F-4330-B7A3-FAC8333F7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2226" y="3678075"/>
            <a:ext cx="753139" cy="1118467"/>
          </a:xfrm>
          <a:prstGeom prst="rect">
            <a:avLst/>
          </a:prstGeom>
          <a:effectLst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6C1A9DE-1787-4EBC-8B8C-EB9AFAAF8D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3947" y="4796542"/>
            <a:ext cx="667850" cy="1151466"/>
          </a:xfrm>
          <a:prstGeom prst="rect">
            <a:avLst/>
          </a:prstGeom>
          <a:effectLst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4C4F8E8-DBDF-4A1B-8BCD-DA9C57801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752596" y="2889819"/>
            <a:ext cx="713461" cy="961095"/>
          </a:xfrm>
          <a:prstGeom prst="rect">
            <a:avLst/>
          </a:prstGeom>
          <a:effectLst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4580392-35CA-4A35-8DD2-1079EE023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944346" y="2668522"/>
            <a:ext cx="795759" cy="945628"/>
          </a:xfrm>
          <a:prstGeom prst="rect">
            <a:avLst/>
          </a:prstGeom>
          <a:effectLst/>
        </p:spPr>
      </p:pic>
      <p:sp>
        <p:nvSpPr>
          <p:cNvPr id="94" name="Right Arrow 15">
            <a:extLst>
              <a:ext uri="{FF2B5EF4-FFF2-40B4-BE49-F238E27FC236}">
                <a16:creationId xmlns:a16="http://schemas.microsoft.com/office/drawing/2014/main" id="{F24D6720-A72D-4C5A-A1C3-69CEFE93E843}"/>
              </a:ext>
            </a:extLst>
          </p:cNvPr>
          <p:cNvSpPr/>
          <p:nvPr/>
        </p:nvSpPr>
        <p:spPr>
          <a:xfrm>
            <a:off x="4893733" y="3314145"/>
            <a:ext cx="1160962" cy="1459189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A45AD1D-46ED-408B-AA8F-69B7DB9B6D6B}"/>
              </a:ext>
            </a:extLst>
          </p:cNvPr>
          <p:cNvSpPr txBox="1"/>
          <p:nvPr/>
        </p:nvSpPr>
        <p:spPr>
          <a:xfrm>
            <a:off x="1092968" y="1334128"/>
            <a:ext cx="307443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ill Sans"/>
                <a:cs typeface="Gill Sans"/>
              </a:rPr>
              <a:t>Real-scale testing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8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5"/>
    </mc:Choice>
    <mc:Fallback xmlns="">
      <p:transition spd="slow" advTm="1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1.4|1.9|1.1|6|9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3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1.4|1.9|1.1|6|9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1.4|1.9|1.1|6|9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1|0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1|0.1|0.3|0.4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6|0.3|0.9|0.4|0.1|0.3|0.5|0.2|0.4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50089</TotalTime>
  <Words>1813</Words>
  <Application>Microsoft Macintosh PowerPoint</Application>
  <PresentationFormat>Widescreen</PresentationFormat>
  <Paragraphs>580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Arial Narrow</vt:lpstr>
      <vt:lpstr>Calibri</vt:lpstr>
      <vt:lpstr>Cambria Math</vt:lpstr>
      <vt:lpstr>Gill Sans</vt:lpstr>
      <vt:lpstr>Lucida Grande</vt:lpstr>
      <vt:lpstr>Wingdings</vt:lpstr>
      <vt:lpstr>Horizon</vt:lpstr>
      <vt:lpstr>ScaleCheck A Single-Machine Approach for Discovering Scalability Bugs in Large Distributed Systems</vt:lpstr>
      <vt:lpstr>New Class of Bugs?</vt:lpstr>
      <vt:lpstr>Scalability Bugs?</vt:lpstr>
      <vt:lpstr>Scalability Bugs</vt:lpstr>
      <vt:lpstr>An Example: Cassandra Bug #3831</vt:lpstr>
      <vt:lpstr>An Example: Cassandra Bug #3831</vt:lpstr>
      <vt:lpstr>The “Flapping” Bug(s)</vt:lpstr>
      <vt:lpstr>PowerPoint Presentation</vt:lpstr>
      <vt:lpstr>ScaleCheck</vt:lpstr>
      <vt:lpstr>ScaleCheck</vt:lpstr>
      <vt:lpstr>ScaleCheck</vt:lpstr>
      <vt:lpstr>Our Results</vt:lpstr>
      <vt:lpstr>Outline</vt:lpstr>
      <vt:lpstr>Our Frequent Root Cause…</vt:lpstr>
      <vt:lpstr>PowerPoint Presentation</vt:lpstr>
      <vt:lpstr>PowerPoint Presentation</vt:lpstr>
      <vt:lpstr>Finding many scale-dep data structures</vt:lpstr>
      <vt:lpstr>Prioritizing Scale-Testing </vt:lpstr>
      <vt:lpstr>Outline</vt:lpstr>
      <vt:lpstr>Democratizing Large Scale Testing with STest</vt:lpstr>
      <vt:lpstr>Try #1: Naïve Packing (NP)</vt:lpstr>
      <vt:lpstr>Try #2: Single Process Cluster (SPC)</vt:lpstr>
      <vt:lpstr>Per-Node Services</vt:lpstr>
      <vt:lpstr>Try #3: Global Event Driven Architecture (GEDA)</vt:lpstr>
      <vt:lpstr>Using our Framework for HDFS-9188</vt:lpstr>
      <vt:lpstr>But Meanwhile in CASS-3831…</vt:lpstr>
      <vt:lpstr>CPU Contention…</vt:lpstr>
      <vt:lpstr>(Easy) CPU intensive blocks</vt:lpstr>
      <vt:lpstr>(Hard) CPU intensive blocks</vt:lpstr>
      <vt:lpstr>How about now?</vt:lpstr>
      <vt:lpstr>Outline</vt:lpstr>
      <vt:lpstr>Reproducing 8 known bugs accurately</vt:lpstr>
      <vt:lpstr>Finding New Bugs</vt:lpstr>
      <vt:lpstr>Finding New Bugs</vt:lpstr>
      <vt:lpstr>Colocation Factor</vt:lpstr>
      <vt:lpstr>Limitations and Future Work</vt:lpstr>
      <vt:lpstr>Conclusions          ScaleCheck:</vt:lpstr>
      <vt:lpstr>Thank you! Questions?</vt:lpstr>
    </vt:vector>
  </TitlesOfParts>
  <Company>UC Berkeley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G;Cesar</dc:creator>
  <cp:lastModifiedBy>Jeffrey Ferrari</cp:lastModifiedBy>
  <cp:revision>1288</cp:revision>
  <cp:lastPrinted>2019-02-18T16:26:47Z</cp:lastPrinted>
  <dcterms:created xsi:type="dcterms:W3CDTF">2010-10-14T08:11:44Z</dcterms:created>
  <dcterms:modified xsi:type="dcterms:W3CDTF">2019-04-10T19:27:17Z</dcterms:modified>
</cp:coreProperties>
</file>