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28" r:id="rId1"/>
  </p:sldMasterIdLst>
  <p:notesMasterIdLst>
    <p:notesMasterId r:id="rId36"/>
  </p:notesMasterIdLst>
  <p:handoutMasterIdLst>
    <p:handoutMasterId r:id="rId37"/>
  </p:handoutMasterIdLst>
  <p:sldIdLst>
    <p:sldId id="356" r:id="rId2"/>
    <p:sldId id="304" r:id="rId3"/>
    <p:sldId id="323" r:id="rId4"/>
    <p:sldId id="322" r:id="rId5"/>
    <p:sldId id="307" r:id="rId6"/>
    <p:sldId id="300" r:id="rId7"/>
    <p:sldId id="308" r:id="rId8"/>
    <p:sldId id="299" r:id="rId9"/>
    <p:sldId id="310" r:id="rId10"/>
    <p:sldId id="324" r:id="rId11"/>
    <p:sldId id="325" r:id="rId12"/>
    <p:sldId id="326" r:id="rId13"/>
    <p:sldId id="327" r:id="rId14"/>
    <p:sldId id="328" r:id="rId15"/>
    <p:sldId id="329" r:id="rId16"/>
    <p:sldId id="333" r:id="rId17"/>
    <p:sldId id="334" r:id="rId18"/>
    <p:sldId id="335" r:id="rId19"/>
    <p:sldId id="353" r:id="rId20"/>
    <p:sldId id="337" r:id="rId21"/>
    <p:sldId id="339" r:id="rId22"/>
    <p:sldId id="340" r:id="rId23"/>
    <p:sldId id="341" r:id="rId24"/>
    <p:sldId id="342" r:id="rId25"/>
    <p:sldId id="343" r:id="rId26"/>
    <p:sldId id="354" r:id="rId27"/>
    <p:sldId id="345" r:id="rId28"/>
    <p:sldId id="346" r:id="rId29"/>
    <p:sldId id="347" r:id="rId30"/>
    <p:sldId id="350" r:id="rId31"/>
    <p:sldId id="349" r:id="rId32"/>
    <p:sldId id="352" r:id="rId33"/>
    <p:sldId id="319" r:id="rId34"/>
    <p:sldId id="357" r:id="rId3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30A5F0A-C8CC-EA48-8CCD-F569BBD65DA4}">
          <p14:sldIdLst>
            <p14:sldId id="356"/>
            <p14:sldId id="304"/>
            <p14:sldId id="323"/>
            <p14:sldId id="322"/>
            <p14:sldId id="307"/>
            <p14:sldId id="300"/>
            <p14:sldId id="308"/>
            <p14:sldId id="299"/>
            <p14:sldId id="310"/>
          </p14:sldIdLst>
        </p14:section>
        <p14:section name="Root cause" id="{B08D2428-CF48-2549-A7DB-3183549EB552}">
          <p14:sldIdLst>
            <p14:sldId id="324"/>
            <p14:sldId id="325"/>
            <p14:sldId id="326"/>
            <p14:sldId id="327"/>
            <p14:sldId id="328"/>
            <p14:sldId id="329"/>
            <p14:sldId id="333"/>
          </p14:sldIdLst>
        </p14:section>
        <p14:section name="(2) Faults convert" id="{57DA50A7-81F3-E646-99FD-752045AD4A72}">
          <p14:sldIdLst>
            <p14:sldId id="334"/>
            <p14:sldId id="335"/>
            <p14:sldId id="353"/>
          </p14:sldIdLst>
        </p14:section>
        <p14:section name="(3) Symptoms" id="{3A5F01C5-F113-D44F-AD10-49FB5B77495D}">
          <p14:sldIdLst>
            <p14:sldId id="337"/>
            <p14:sldId id="339"/>
            <p14:sldId id="340"/>
            <p14:sldId id="341"/>
          </p14:sldIdLst>
        </p14:section>
        <p14:section name="(4) Cascading" id="{B502343A-D388-B944-A7FE-18DFE1D6D250}">
          <p14:sldIdLst>
            <p14:sldId id="342"/>
            <p14:sldId id="343"/>
            <p14:sldId id="354"/>
          </p14:sldIdLst>
        </p14:section>
        <p14:section name="5. Rare" id="{A50B3973-C6F7-7746-96E1-28E6D1289BFC}">
          <p14:sldIdLst>
            <p14:sldId id="345"/>
            <p14:sldId id="346"/>
            <p14:sldId id="347"/>
          </p14:sldIdLst>
        </p14:section>
        <p14:section name="Extra" id="{FC1721E5-0D2C-994E-8A2D-3D608BF619DF}">
          <p14:sldIdLst>
            <p14:sldId id="350"/>
            <p14:sldId id="349"/>
            <p14:sldId id="352"/>
            <p14:sldId id="319"/>
            <p14:sldId id="35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763A1"/>
    <a:srgbClr val="600A18"/>
    <a:srgbClr val="66CCFF"/>
    <a:srgbClr val="FF00FF"/>
    <a:srgbClr val="00FFFF"/>
    <a:srgbClr val="00FF00"/>
    <a:srgbClr val="00008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2" autoAdjust="0"/>
    <p:restoredTop sz="68596" autoAdjust="0"/>
  </p:normalViewPr>
  <p:slideViewPr>
    <p:cSldViewPr snapToGrid="0" snapToObjects="1">
      <p:cViewPr varScale="1">
        <p:scale>
          <a:sx n="128" d="100"/>
          <a:sy n="128" d="100"/>
        </p:scale>
        <p:origin x="-104" y="-15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056C4-132D-C044-83DA-36C771DBAF7F}" type="datetimeFigureOut">
              <a:rPr lang="en-US" smtClean="0"/>
              <a:t>3/30/18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73C46-BCD4-C841-8A7D-7E7696BA48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5979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C84F0-E1B3-A84D-B080-A5EC3A2F89D8}" type="datetimeFigureOut">
              <a:rPr lang="en-US" smtClean="0"/>
              <a:t>3/30/18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85528-96B8-1144-A84C-245ACA11C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094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536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698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698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698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698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698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698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698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698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6985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698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0827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6985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6985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6985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6985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6985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6985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698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038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917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66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859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698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698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698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Fail-slow at Scale @ FAST ’18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266408"/>
            <a:ext cx="9144000" cy="2269061"/>
          </a:xfrm>
          <a:prstGeom prst="rect">
            <a:avLst/>
          </a:prstGeom>
          <a:solidFill>
            <a:srgbClr val="600A18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0063"/>
            <a:ext cx="7772400" cy="1102519"/>
          </a:xfrm>
        </p:spPr>
        <p:txBody>
          <a:bodyPr/>
          <a:lstStyle>
            <a:lvl1pPr algn="ctr">
              <a:defRPr sz="480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92243"/>
            <a:ext cx="9144000" cy="358646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85850"/>
            <a:ext cx="2971800" cy="82296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085850"/>
            <a:ext cx="3419856" cy="260604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910919"/>
            <a:ext cx="2971800" cy="18038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Fail-slow at Scale @ FAST ’18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Fail-slow at Scale @ FAST ’18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Fail-slow at Scale @ FAST ’18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14" y="205979"/>
            <a:ext cx="8621875" cy="857250"/>
          </a:xfrm>
        </p:spPr>
        <p:txBody>
          <a:bodyPr/>
          <a:lstStyle>
            <a:lvl1pPr>
              <a:defRPr>
                <a:ln w="12700" cmpd="sng">
                  <a:solidFill>
                    <a:schemeClr val="bg1"/>
                  </a:solidFill>
                  <a:prstDash val="solid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Fail-slow at Scale @ FAST ’18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77814" y="1200150"/>
            <a:ext cx="8621875" cy="383731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Fail-slow at Scale @ FAST ’18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22464" y="362857"/>
            <a:ext cx="8880929" cy="4674611"/>
          </a:xfrm>
        </p:spPr>
        <p:txBody>
          <a:bodyPr/>
          <a:lstStyle>
            <a:lvl1pPr marL="411480" indent="-411480">
              <a:spcBef>
                <a:spcPts val="500"/>
              </a:spcBef>
              <a:buSzPct val="85000"/>
              <a:buFont typeface="+mj-ea"/>
              <a:buAutoNum type="circleNumDbPlain"/>
              <a:defRPr>
                <a:solidFill>
                  <a:srgbClr val="000000"/>
                </a:solidFill>
              </a:defRPr>
            </a:lvl1pPr>
            <a:lvl2pPr marL="822960" indent="-365760">
              <a:spcBef>
                <a:spcPts val="0"/>
              </a:spcBef>
              <a:buFont typeface="Lucida Grande"/>
              <a:buChar char="-"/>
              <a:defRPr sz="2000">
                <a:solidFill>
                  <a:srgbClr val="000000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000000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000000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807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9" y="3721894"/>
            <a:ext cx="7885113" cy="1021556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9" y="2596756"/>
            <a:ext cx="7885113" cy="1125140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Fail-slow at Scale @ FAST ’18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68676" y="1200154"/>
            <a:ext cx="4174733" cy="3792673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200150"/>
            <a:ext cx="4168532" cy="3792672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76" y="205979"/>
            <a:ext cx="8800465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Fail-slow at Scale @ FAST ’18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57350"/>
            <a:ext cx="3733800" cy="26289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57350"/>
            <a:ext cx="3733800" cy="26289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0151"/>
            <a:ext cx="3733800" cy="431006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00151"/>
            <a:ext cx="3733800" cy="431006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Fail-slow at Scale @ FAST ’18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648" y="205979"/>
            <a:ext cx="852266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Fail-slow at Scale @ FAST ’18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Fail-slow at Scale @ FAST ’18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085850"/>
            <a:ext cx="46482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085850"/>
            <a:ext cx="2971800" cy="82296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1910919"/>
            <a:ext cx="2971800" cy="23753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Fail-slow at Scale @ FAST ’18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532" y="0"/>
            <a:ext cx="9144531" cy="249786"/>
          </a:xfrm>
          <a:prstGeom prst="rect">
            <a:avLst/>
          </a:prstGeom>
          <a:solidFill>
            <a:srgbClr val="600A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7413" y="276615"/>
            <a:ext cx="8562346" cy="6688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413" y="1059826"/>
            <a:ext cx="8562346" cy="402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Test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4614" y="35830"/>
            <a:ext cx="1636910" cy="199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2088" y="19667"/>
            <a:ext cx="3259827" cy="1995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cap="none" spc="6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Fail-slow at Scale @ FAST ’18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1524" y="-7441"/>
            <a:ext cx="8026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uchicago-maroon.png"/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3" y="11632"/>
            <a:ext cx="1064413" cy="223766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40" r:id="rId3"/>
    <p:sldLayoutId id="2147484731" r:id="rId4"/>
    <p:sldLayoutId id="2147484732" r:id="rId5"/>
    <p:sldLayoutId id="2147484733" r:id="rId6"/>
    <p:sldLayoutId id="2147484734" r:id="rId7"/>
    <p:sldLayoutId id="2147484735" r:id="rId8"/>
    <p:sldLayoutId id="2147484736" r:id="rId9"/>
    <p:sldLayoutId id="2147484737" r:id="rId10"/>
    <p:sldLayoutId id="2147484738" r:id="rId11"/>
    <p:sldLayoutId id="2147484739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none" spc="50" baseline="0">
          <a:ln w="12700" cmpd="sng">
            <a:solidFill>
              <a:schemeClr val="bg1"/>
            </a:solidFill>
            <a:prstDash val="solid"/>
          </a:ln>
          <a:solidFill>
            <a:srgbClr val="600A18"/>
          </a:solidFill>
          <a:effectLst/>
          <a:latin typeface="Gill Sans"/>
          <a:ea typeface="+mj-ea"/>
          <a:cs typeface="Gill San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2000"/>
        </a:spcBef>
        <a:spcAft>
          <a:spcPts val="0"/>
        </a:spcAft>
        <a:buClr>
          <a:srgbClr val="800000"/>
        </a:buClr>
        <a:buSzPct val="75000"/>
        <a:buFont typeface="Wingdings" charset="2"/>
        <a:buChar char="q"/>
        <a:defRPr sz="2800" kern="1200" spc="30" baseline="0">
          <a:solidFill>
            <a:srgbClr val="000000"/>
          </a:solidFill>
          <a:latin typeface="Gill Sans"/>
          <a:ea typeface="+mn-ea"/>
          <a:cs typeface="Gill San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Font typeface="Wingdings" charset="2"/>
        <a:buChar char="§"/>
        <a:defRPr sz="2200" kern="1200" spc="30" baseline="0">
          <a:solidFill>
            <a:srgbClr val="000000"/>
          </a:solidFill>
          <a:latin typeface="Gill Sans"/>
          <a:ea typeface="+mn-ea"/>
          <a:cs typeface="Gill San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SzPct val="75000"/>
        <a:buFont typeface="Lucida Grande"/>
        <a:buChar char="-"/>
        <a:defRPr sz="1800" kern="1200" spc="30" baseline="0">
          <a:solidFill>
            <a:srgbClr val="000000"/>
          </a:solidFill>
          <a:latin typeface="Gill Sans"/>
          <a:ea typeface="+mn-ea"/>
          <a:cs typeface="Gill San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Font typeface="Arial" pitchFamily="34" charset="0"/>
        <a:buChar char="•"/>
        <a:defRPr sz="1600" kern="1200" spc="30" baseline="0">
          <a:solidFill>
            <a:srgbClr val="000000"/>
          </a:solidFill>
          <a:latin typeface="Gill Sans"/>
          <a:ea typeface="+mn-ea"/>
          <a:cs typeface="Gill San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Font typeface="Arial" pitchFamily="34" charset="0"/>
        <a:buChar char="•"/>
        <a:defRPr sz="1400" kern="1200" spc="30" baseline="0">
          <a:solidFill>
            <a:srgbClr val="000000"/>
          </a:solidFill>
          <a:latin typeface="Gill Sans"/>
          <a:ea typeface="+mn-ea"/>
          <a:cs typeface="Gill San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tiff"/><Relationship Id="rId12" Type="http://schemas.openxmlformats.org/officeDocument/2006/relationships/image" Target="../media/image12.tiff"/><Relationship Id="rId13" Type="http://schemas.openxmlformats.org/officeDocument/2006/relationships/image" Target="../media/image13.tiff"/><Relationship Id="rId14" Type="http://schemas.openxmlformats.org/officeDocument/2006/relationships/image" Target="../media/image1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4.tiff"/><Relationship Id="rId5" Type="http://schemas.openxmlformats.org/officeDocument/2006/relationships/image" Target="../media/image5.tiff"/><Relationship Id="rId6" Type="http://schemas.openxmlformats.org/officeDocument/2006/relationships/image" Target="../media/image6.tiff"/><Relationship Id="rId7" Type="http://schemas.openxmlformats.org/officeDocument/2006/relationships/image" Target="../media/image7.tiff"/><Relationship Id="rId8" Type="http://schemas.openxmlformats.org/officeDocument/2006/relationships/image" Target="../media/image8.tiff"/><Relationship Id="rId9" Type="http://schemas.openxmlformats.org/officeDocument/2006/relationships/image" Target="../media/image9.tiff"/><Relationship Id="rId10" Type="http://schemas.openxmlformats.org/officeDocument/2006/relationships/image" Target="../media/image10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hyperlink" Target="https://www.anandtech.com/show/8550/samsung-acknowledges-the-ssd-840-evo-read-performance-bug-fix-is-on-the-way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31.png"/><Relationship Id="rId5" Type="http://schemas.openxmlformats.org/officeDocument/2006/relationships/image" Target="../media/image36.png"/><Relationship Id="rId6" Type="http://schemas.openxmlformats.org/officeDocument/2006/relationships/image" Target="../media/image47.png"/><Relationship Id="rId7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3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46.png"/><Relationship Id="rId8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39.png"/><Relationship Id="rId6" Type="http://schemas.openxmlformats.org/officeDocument/2006/relationships/image" Target="../media/image51.png"/><Relationship Id="rId7" Type="http://schemas.openxmlformats.org/officeDocument/2006/relationships/image" Target="../media/image48.png"/><Relationship Id="rId8" Type="http://schemas.openxmlformats.org/officeDocument/2006/relationships/image" Target="../media/image46.png"/><Relationship Id="rId9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48144"/>
            <a:ext cx="7772400" cy="2136338"/>
          </a:xfrm>
        </p:spPr>
        <p:txBody>
          <a:bodyPr>
            <a:normAutofit/>
          </a:bodyPr>
          <a:lstStyle/>
          <a:p>
            <a:r>
              <a:rPr lang="en-US" dirty="0"/>
              <a:t>Fail-Slow at Scale</a:t>
            </a:r>
            <a:r>
              <a:rPr lang="en-US" sz="7200" dirty="0"/>
              <a:t/>
            </a:r>
            <a:br>
              <a:rPr lang="en-US" sz="7200" dirty="0"/>
            </a:br>
            <a:r>
              <a:rPr lang="en-US" sz="3200" b="0" dirty="0"/>
              <a:t>Evidence of Hardware Performance Faults</a:t>
            </a:r>
            <a:br>
              <a:rPr lang="en-US" sz="3200" b="0" dirty="0"/>
            </a:br>
            <a:r>
              <a:rPr lang="en-US" sz="3200" b="0" dirty="0"/>
              <a:t>in Large Production Systems</a:t>
            </a:r>
          </a:p>
        </p:txBody>
      </p:sp>
      <p:pic>
        <p:nvPicPr>
          <p:cNvPr id="32" name="Picture 31" descr="text-wh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612" y="3867117"/>
            <a:ext cx="1543411" cy="5447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D9737F76-A658-4446-AEC6-6C5449B406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2228" y="3997809"/>
            <a:ext cx="1411756" cy="32563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1FB1DDD1-F623-ED4F-A69F-0AA0D5FF6B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7283" y="4071446"/>
            <a:ext cx="765389" cy="23167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E3D85A13-B440-9049-8087-78D588506C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1091" y="4107182"/>
            <a:ext cx="1035825" cy="20101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53F29D34-27EB-674A-9287-9230EF5156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848" y="4069928"/>
            <a:ext cx="1053313" cy="24829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8268A18B-32EB-9A47-A666-9C726CCCD3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20" y="4085359"/>
            <a:ext cx="1361440" cy="25261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B79936B-4A91-8A47-A131-BF4C7A1AB72B}"/>
              </a:ext>
            </a:extLst>
          </p:cNvPr>
          <p:cNvSpPr txBox="1"/>
          <p:nvPr/>
        </p:nvSpPr>
        <p:spPr>
          <a:xfrm>
            <a:off x="178605" y="3874698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EE0490A-0029-F548-880E-33D374959505}"/>
              </a:ext>
            </a:extLst>
          </p:cNvPr>
          <p:cNvSpPr txBox="1"/>
          <p:nvPr/>
        </p:nvSpPr>
        <p:spPr>
          <a:xfrm>
            <a:off x="2057282" y="3963941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B7A13CEB-ED7C-4642-B878-70B5E166E74B}"/>
              </a:ext>
            </a:extLst>
          </p:cNvPr>
          <p:cNvSpPr txBox="1"/>
          <p:nvPr/>
        </p:nvSpPr>
        <p:spPr>
          <a:xfrm>
            <a:off x="3727917" y="4023934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6B6E37D8-E87C-484F-B733-CE37EA037160}"/>
              </a:ext>
            </a:extLst>
          </p:cNvPr>
          <p:cNvSpPr txBox="1"/>
          <p:nvPr/>
        </p:nvSpPr>
        <p:spPr>
          <a:xfrm>
            <a:off x="4772879" y="399762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FB5E1B5F-2474-8147-BE9B-910CD10C0309}"/>
              </a:ext>
            </a:extLst>
          </p:cNvPr>
          <p:cNvSpPr txBox="1"/>
          <p:nvPr/>
        </p:nvSpPr>
        <p:spPr>
          <a:xfrm>
            <a:off x="6091915" y="4044341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F105C6CB-BE3C-D847-A771-863DBC064FCB}"/>
              </a:ext>
            </a:extLst>
          </p:cNvPr>
          <p:cNvSpPr txBox="1"/>
          <p:nvPr/>
        </p:nvSpPr>
        <p:spPr>
          <a:xfrm>
            <a:off x="7360837" y="400411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30D9C1D0-D0EB-6E40-8062-5E2D06944F6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297" y="4486902"/>
            <a:ext cx="1085539" cy="48976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13632831-CFFF-4A44-9E23-AECDFDB6662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612" y="4412678"/>
            <a:ext cx="1216252" cy="55819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8E2A419-3969-2743-973B-F120AE8FA2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0149" y="4600081"/>
            <a:ext cx="1018183" cy="27664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8727932B-FBF6-C54F-82C4-E4DBC44C5E3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7198" y="4606160"/>
            <a:ext cx="1039717" cy="27136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45EDA757-9FE8-7F47-B70C-05372FBB915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1411" y="4600081"/>
            <a:ext cx="1065145" cy="29349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CA53137B-5410-854F-80A7-7D906E049E0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1051" y="4626208"/>
            <a:ext cx="1796634" cy="25803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CD2B7A46-0F06-9640-A9F9-5F6CD8118C81}"/>
              </a:ext>
            </a:extLst>
          </p:cNvPr>
          <p:cNvSpPr txBox="1"/>
          <p:nvPr/>
        </p:nvSpPr>
        <p:spPr>
          <a:xfrm>
            <a:off x="6763129" y="4473507"/>
            <a:ext cx="390876" cy="2954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14BE94C9-353B-9D47-AE4B-BF2A6533F672}"/>
              </a:ext>
            </a:extLst>
          </p:cNvPr>
          <p:cNvSpPr txBox="1"/>
          <p:nvPr/>
        </p:nvSpPr>
        <p:spPr>
          <a:xfrm>
            <a:off x="4081257" y="4491576"/>
            <a:ext cx="390876" cy="2954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A230516-4917-4E43-B65F-032C389866EC}"/>
              </a:ext>
            </a:extLst>
          </p:cNvPr>
          <p:cNvSpPr txBox="1"/>
          <p:nvPr/>
        </p:nvSpPr>
        <p:spPr>
          <a:xfrm>
            <a:off x="5444270" y="4459845"/>
            <a:ext cx="390876" cy="2954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36648A9-F87C-3C41-8249-B00C385305D5}"/>
              </a:ext>
            </a:extLst>
          </p:cNvPr>
          <p:cNvSpPr txBox="1"/>
          <p:nvPr/>
        </p:nvSpPr>
        <p:spPr>
          <a:xfrm>
            <a:off x="175461" y="4475634"/>
            <a:ext cx="306238" cy="2954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6E2563B-DD24-CD4F-89F7-DFED350F2204}"/>
              </a:ext>
            </a:extLst>
          </p:cNvPr>
          <p:cNvSpPr txBox="1"/>
          <p:nvPr/>
        </p:nvSpPr>
        <p:spPr>
          <a:xfrm>
            <a:off x="1545863" y="4514149"/>
            <a:ext cx="306238" cy="2954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975F40B-9AD2-EA4D-B8C6-9E306060B613}"/>
              </a:ext>
            </a:extLst>
          </p:cNvPr>
          <p:cNvSpPr txBox="1"/>
          <p:nvPr/>
        </p:nvSpPr>
        <p:spPr>
          <a:xfrm>
            <a:off x="2815527" y="4436997"/>
            <a:ext cx="306238" cy="2954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5" name="Subtitle 3">
            <a:extLst>
              <a:ext uri="{FF2B5EF4-FFF2-40B4-BE49-F238E27FC236}">
                <a16:creationId xmlns:a16="http://schemas.microsoft.com/office/drawing/2014/main" xmlns="" id="{D63477BA-8238-A445-BE94-63448E4DD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605" y="2555324"/>
            <a:ext cx="8690234" cy="1314450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sz="1700" b="1" dirty="0">
                <a:solidFill>
                  <a:srgbClr val="FF0000"/>
                </a:solidFill>
              </a:rPr>
              <a:t>Haryadi S. Gunawi</a:t>
            </a:r>
            <a:r>
              <a:rPr lang="en-US" sz="17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700" dirty="0"/>
              <a:t>, </a:t>
            </a:r>
            <a:r>
              <a:rPr lang="en-US" sz="1700" dirty="0">
                <a:solidFill>
                  <a:srgbClr val="FF0000"/>
                </a:solidFill>
              </a:rPr>
              <a:t>Riza O. Suminto</a:t>
            </a:r>
            <a:r>
              <a:rPr lang="en-US" sz="17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700" dirty="0"/>
              <a:t>, </a:t>
            </a:r>
            <a:r>
              <a:rPr lang="en-US" sz="1700" dirty="0">
                <a:solidFill>
                  <a:srgbClr val="FF0000"/>
                </a:solidFill>
              </a:rPr>
              <a:t>Russell Sears</a:t>
            </a:r>
            <a:r>
              <a:rPr lang="en-US" sz="17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700" dirty="0"/>
              <a:t>, Casey Golliher</a:t>
            </a:r>
            <a:r>
              <a:rPr lang="en-US" sz="17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700" dirty="0"/>
              <a:t>, </a:t>
            </a:r>
            <a:r>
              <a:rPr lang="en-US" sz="1700" dirty="0">
                <a:solidFill>
                  <a:srgbClr val="FF0000"/>
                </a:solidFill>
              </a:rPr>
              <a:t>Swaminathan Sundararaman</a:t>
            </a:r>
            <a:r>
              <a:rPr lang="en-US" sz="17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700" dirty="0"/>
              <a:t>, </a:t>
            </a:r>
            <a:r>
              <a:rPr lang="en-US" sz="1700" dirty="0">
                <a:solidFill>
                  <a:srgbClr val="FF0000"/>
                </a:solidFill>
              </a:rPr>
              <a:t>Xing Lin</a:t>
            </a:r>
            <a:r>
              <a:rPr lang="en-US" sz="17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700" dirty="0"/>
              <a:t>, Tim Emami</a:t>
            </a:r>
            <a:r>
              <a:rPr lang="en-US" sz="17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700" dirty="0"/>
              <a:t>, </a:t>
            </a:r>
            <a:r>
              <a:rPr lang="en-US" sz="1700" dirty="0" err="1"/>
              <a:t>Weiguang</a:t>
            </a:r>
            <a:r>
              <a:rPr lang="en-US" sz="1700" dirty="0"/>
              <a:t> Sheng</a:t>
            </a:r>
            <a:r>
              <a:rPr lang="en-US" sz="17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700" dirty="0"/>
              <a:t>, </a:t>
            </a:r>
            <a:r>
              <a:rPr lang="en-US" sz="1700" dirty="0" err="1"/>
              <a:t>Nematollah</a:t>
            </a:r>
            <a:r>
              <a:rPr lang="en-US" sz="1700" dirty="0"/>
              <a:t> Bidokhti</a:t>
            </a:r>
            <a:r>
              <a:rPr lang="en-US" sz="17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700" dirty="0"/>
              <a:t>, </a:t>
            </a:r>
            <a:r>
              <a:rPr lang="en-US" sz="1700" dirty="0" err="1"/>
              <a:t>Caitie</a:t>
            </a:r>
            <a:r>
              <a:rPr lang="en-US" sz="1700" dirty="0"/>
              <a:t> McCaffrey</a:t>
            </a:r>
            <a:r>
              <a:rPr lang="en-US" sz="17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700" dirty="0"/>
              <a:t>, Gary Grider</a:t>
            </a:r>
            <a:r>
              <a:rPr lang="en-US" sz="1700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700" dirty="0"/>
              <a:t>, Parks M. Fields</a:t>
            </a:r>
            <a:r>
              <a:rPr lang="en-US" sz="1700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700" dirty="0"/>
              <a:t>, Kevin Harms</a:t>
            </a:r>
            <a:r>
              <a:rPr lang="en-US" sz="1700" baseline="30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700" dirty="0"/>
              <a:t>, Robert B. Ross</a:t>
            </a:r>
            <a:r>
              <a:rPr lang="en-US" sz="1700" baseline="30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700" dirty="0"/>
              <a:t>, Andree Jacobson</a:t>
            </a:r>
            <a:r>
              <a:rPr lang="en-US" sz="1700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700" dirty="0"/>
              <a:t>, Robert Ricci</a:t>
            </a:r>
            <a:r>
              <a:rPr lang="en-US" sz="1700" baseline="30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700" dirty="0"/>
              <a:t>, Kirk Webb</a:t>
            </a:r>
            <a:r>
              <a:rPr lang="en-US" sz="1700" baseline="30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700" dirty="0"/>
              <a:t>, Peter Alvaro</a:t>
            </a:r>
            <a:r>
              <a:rPr lang="en-US" sz="1700" baseline="300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1700" dirty="0"/>
              <a:t>, H. </a:t>
            </a:r>
            <a:r>
              <a:rPr lang="en-US" sz="1700" dirty="0" err="1"/>
              <a:t>Birali</a:t>
            </a:r>
            <a:r>
              <a:rPr lang="en-US" sz="1700" dirty="0"/>
              <a:t> Runesha</a:t>
            </a:r>
            <a:r>
              <a:rPr lang="en-US" sz="1700" baseline="30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1700" dirty="0"/>
              <a:t>, Mingzhe Hao</a:t>
            </a:r>
            <a:r>
              <a:rPr lang="en-US" sz="17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700" dirty="0"/>
              <a:t>, </a:t>
            </a:r>
            <a:r>
              <a:rPr lang="en-US" sz="1700" dirty="0" err="1">
                <a:solidFill>
                  <a:srgbClr val="FF0000"/>
                </a:solidFill>
              </a:rPr>
              <a:t>Huaicheng</a:t>
            </a:r>
            <a:r>
              <a:rPr lang="en-US" sz="1700" dirty="0">
                <a:solidFill>
                  <a:srgbClr val="FF0000"/>
                </a:solidFill>
              </a:rPr>
              <a:t> Li</a:t>
            </a:r>
            <a:r>
              <a:rPr lang="en-US" sz="17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1860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Fail-slow at Scale @ FAST ’18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Varying root causes</a:t>
            </a:r>
          </a:p>
        </p:txBody>
      </p:sp>
      <p:sp>
        <p:nvSpPr>
          <p:cNvPr id="7" name="Right Brace 6"/>
          <p:cNvSpPr/>
          <p:nvPr/>
        </p:nvSpPr>
        <p:spPr>
          <a:xfrm flipH="1">
            <a:off x="1251468" y="2316406"/>
            <a:ext cx="497859" cy="535019"/>
          </a:xfrm>
          <a:prstGeom prst="rightBrace">
            <a:avLst>
              <a:gd name="adj1" fmla="val 8333"/>
              <a:gd name="adj2" fmla="val 50859"/>
            </a:avLst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 flipH="1">
            <a:off x="1251468" y="3080361"/>
            <a:ext cx="497859" cy="1125281"/>
          </a:xfrm>
          <a:prstGeom prst="rightBrace">
            <a:avLst>
              <a:gd name="adj1" fmla="val 8333"/>
              <a:gd name="adj2" fmla="val 50859"/>
            </a:avLst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032" y="1908379"/>
            <a:ext cx="1203662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Arial"/>
                <a:cs typeface="Arial"/>
              </a:rPr>
              <a:t>Internal</a:t>
            </a:r>
          </a:p>
          <a:p>
            <a:r>
              <a:rPr lang="en-US" sz="2200" dirty="0">
                <a:solidFill>
                  <a:srgbClr val="FF0000"/>
                </a:solidFill>
                <a:latin typeface="Arial"/>
                <a:cs typeface="Arial"/>
              </a:rPr>
              <a:t>root</a:t>
            </a:r>
          </a:p>
          <a:p>
            <a:r>
              <a:rPr lang="en-US" sz="2200" dirty="0">
                <a:solidFill>
                  <a:srgbClr val="FF0000"/>
                </a:solidFill>
                <a:latin typeface="Arial"/>
                <a:cs typeface="Arial"/>
              </a:rPr>
              <a:t>causes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32" y="3163654"/>
            <a:ext cx="1298027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Arial"/>
                <a:cs typeface="Arial"/>
              </a:rPr>
              <a:t>External</a:t>
            </a:r>
          </a:p>
          <a:p>
            <a:r>
              <a:rPr lang="en-US" sz="2200" dirty="0">
                <a:solidFill>
                  <a:srgbClr val="FF0000"/>
                </a:solidFill>
                <a:latin typeface="Arial"/>
                <a:cs typeface="Arial"/>
              </a:rPr>
              <a:t>root</a:t>
            </a:r>
          </a:p>
          <a:p>
            <a:r>
              <a:rPr lang="en-US" sz="2200" dirty="0">
                <a:solidFill>
                  <a:srgbClr val="FF0000"/>
                </a:solidFill>
                <a:latin typeface="Arial"/>
                <a:cs typeface="Arial"/>
              </a:rPr>
              <a:t>causes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3310"/>
          <a:stretch/>
        </p:blipFill>
        <p:spPr>
          <a:xfrm>
            <a:off x="1749328" y="1455152"/>
            <a:ext cx="7371888" cy="307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08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Fail-slow at Scale @ FAST ’18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22464" y="362858"/>
            <a:ext cx="8880929" cy="2283186"/>
          </a:xfrm>
        </p:spPr>
        <p:txBody>
          <a:bodyPr/>
          <a:lstStyle/>
          <a:p>
            <a:r>
              <a:rPr lang="en-US" b="1" dirty="0"/>
              <a:t>Varying root causes</a:t>
            </a:r>
          </a:p>
          <a:p>
            <a:pPr lvl="1"/>
            <a:r>
              <a:rPr lang="en-US" b="1" dirty="0"/>
              <a:t>Internal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Device errors/</a:t>
            </a:r>
            <a:r>
              <a:rPr lang="en-US" b="1" dirty="0" err="1">
                <a:solidFill>
                  <a:srgbClr val="FF0000"/>
                </a:solidFill>
              </a:rPr>
              <a:t>wearouts</a:t>
            </a:r>
            <a:endParaRPr lang="en-US" b="1" dirty="0">
              <a:solidFill>
                <a:srgbClr val="FF0000"/>
              </a:solidFill>
            </a:endParaRPr>
          </a:p>
          <a:p>
            <a:pPr lvl="3"/>
            <a:r>
              <a:rPr lang="en-US" dirty="0">
                <a:solidFill>
                  <a:schemeClr val="bg1"/>
                </a:solidFill>
              </a:rPr>
              <a:t>Ex: SSD </a:t>
            </a:r>
            <a:r>
              <a:rPr lang="en-US" dirty="0">
                <a:solidFill>
                  <a:srgbClr val="FF0000"/>
                </a:solidFill>
              </a:rPr>
              <a:t>read disturb/retry + page reconstruction </a:t>
            </a:r>
            <a:r>
              <a:rPr lang="en-US" dirty="0">
                <a:solidFill>
                  <a:schemeClr val="bg1"/>
                </a:solidFill>
                <a:sym typeface="Wingdings"/>
              </a:rPr>
              <a:t> longer latency and more load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5933" y="3830747"/>
            <a:ext cx="3177435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Monaco"/>
                <a:cs typeface="Monaco"/>
              </a:rPr>
              <a:t>read(page X, </a:t>
            </a:r>
            <a:r>
              <a:rPr lang="en-US" sz="1600" b="1" dirty="0" err="1">
                <a:solidFill>
                  <a:srgbClr val="FF0000"/>
                </a:solidFill>
                <a:latin typeface="Monaco"/>
                <a:cs typeface="Monaco"/>
              </a:rPr>
              <a:t>Vth</a:t>
            </a:r>
            <a:r>
              <a:rPr lang="en-US" sz="1600" dirty="0">
                <a:solidFill>
                  <a:schemeClr val="bg1"/>
                </a:solidFill>
                <a:latin typeface="Monaco"/>
                <a:cs typeface="Monaco"/>
              </a:rPr>
              <a:t>=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v1</a:t>
            </a:r>
            <a:r>
              <a:rPr lang="en-US" sz="1600" dirty="0">
                <a:solidFill>
                  <a:schemeClr val="bg1"/>
                </a:solidFill>
                <a:latin typeface="Monaco"/>
                <a:cs typeface="Monaco"/>
              </a:rPr>
              <a:t>)</a:t>
            </a:r>
          </a:p>
          <a:p>
            <a:r>
              <a:rPr lang="en-US" sz="1600" dirty="0">
                <a:solidFill>
                  <a:schemeClr val="bg1"/>
                </a:solidFill>
                <a:latin typeface="Monaco"/>
                <a:cs typeface="Monaco"/>
              </a:rPr>
              <a:t>read(page X, </a:t>
            </a:r>
            <a:r>
              <a:rPr lang="en-US" sz="1600" b="1" dirty="0" err="1">
                <a:solidFill>
                  <a:srgbClr val="FF0000"/>
                </a:solidFill>
                <a:latin typeface="Monaco"/>
                <a:cs typeface="Monaco"/>
              </a:rPr>
              <a:t>Vth</a:t>
            </a:r>
            <a:r>
              <a:rPr lang="en-US" sz="1600" dirty="0">
                <a:solidFill>
                  <a:schemeClr val="bg1"/>
                </a:solidFill>
                <a:latin typeface="Monaco"/>
                <a:cs typeface="Monaco"/>
              </a:rPr>
              <a:t>=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v2</a:t>
            </a:r>
            <a:r>
              <a:rPr lang="en-US" sz="1600" dirty="0">
                <a:solidFill>
                  <a:schemeClr val="bg1"/>
                </a:solidFill>
                <a:latin typeface="Monaco"/>
                <a:cs typeface="Monaco"/>
              </a:rPr>
              <a:t>)</a:t>
            </a:r>
          </a:p>
          <a:p>
            <a:r>
              <a:rPr lang="en-US" sz="1600" dirty="0">
                <a:solidFill>
                  <a:schemeClr val="bg1"/>
                </a:solidFill>
                <a:latin typeface="Monaco"/>
                <a:cs typeface="Monaco"/>
              </a:rPr>
              <a:t>read(page X, </a:t>
            </a:r>
            <a:r>
              <a:rPr lang="en-US" sz="1600" b="1" dirty="0" err="1">
                <a:solidFill>
                  <a:srgbClr val="FF0000"/>
                </a:solidFill>
                <a:latin typeface="Monaco"/>
                <a:cs typeface="Monaco"/>
              </a:rPr>
              <a:t>Vth</a:t>
            </a:r>
            <a:r>
              <a:rPr lang="en-US" sz="1600" dirty="0">
                <a:solidFill>
                  <a:schemeClr val="bg1"/>
                </a:solidFill>
                <a:latin typeface="Monaco"/>
                <a:cs typeface="Monaco"/>
              </a:rPr>
              <a:t>=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v3</a:t>
            </a:r>
            <a:r>
              <a:rPr lang="en-US" sz="1600" dirty="0">
                <a:solidFill>
                  <a:schemeClr val="bg1"/>
                </a:solidFill>
                <a:latin typeface="Monaco"/>
                <a:cs typeface="Monaco"/>
              </a:rPr>
              <a:t>)</a:t>
            </a:r>
          </a:p>
          <a:p>
            <a:r>
              <a:rPr lang="en-US" sz="1600" dirty="0">
                <a:solidFill>
                  <a:schemeClr val="bg1"/>
                </a:solidFill>
                <a:latin typeface="Monaco"/>
                <a:cs typeface="Monaco"/>
              </a:rPr>
              <a:t>read(page X, </a:t>
            </a:r>
            <a:r>
              <a:rPr lang="en-US" sz="1600" b="1" dirty="0" err="1">
                <a:solidFill>
                  <a:srgbClr val="FF0000"/>
                </a:solidFill>
                <a:latin typeface="Monaco"/>
                <a:cs typeface="Monaco"/>
              </a:rPr>
              <a:t>Vth</a:t>
            </a:r>
            <a:r>
              <a:rPr lang="en-US" sz="1600" dirty="0">
                <a:solidFill>
                  <a:schemeClr val="bg1"/>
                </a:solidFill>
                <a:latin typeface="Monaco"/>
                <a:cs typeface="Monaco"/>
              </a:rPr>
              <a:t>=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v4</a:t>
            </a:r>
            <a:r>
              <a:rPr lang="en-US" sz="1600" dirty="0">
                <a:solidFill>
                  <a:schemeClr val="bg1"/>
                </a:solidFill>
                <a:latin typeface="Monaco"/>
                <a:cs typeface="Monaco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13355" y="4774168"/>
            <a:ext cx="117009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ill Sans"/>
                <a:cs typeface="Gill Sans"/>
              </a:rPr>
              <a:t>4x slower!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546152" y="3681538"/>
            <a:ext cx="4685673" cy="1225832"/>
            <a:chOff x="4546152" y="3681538"/>
            <a:chExt cx="4685673" cy="122583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9339" t="8890" b="58936"/>
            <a:stretch/>
          </p:blipFill>
          <p:spPr>
            <a:xfrm>
              <a:off x="5360490" y="3681538"/>
              <a:ext cx="3056091" cy="8565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546152" y="4538038"/>
              <a:ext cx="4685673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Gill Sans"/>
                  <a:cs typeface="Gill Sans"/>
                </a:rPr>
                <a:t>RAIN: Redundant Array of Independent NAND</a:t>
              </a:r>
            </a:p>
          </p:txBody>
        </p:sp>
      </p:grpSp>
      <p:sp>
        <p:nvSpPr>
          <p:cNvPr id="22" name="Right Arrow 21"/>
          <p:cNvSpPr/>
          <p:nvPr/>
        </p:nvSpPr>
        <p:spPr>
          <a:xfrm rot="5400000">
            <a:off x="6171967" y="3353189"/>
            <a:ext cx="682547" cy="466270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505" y="3873321"/>
            <a:ext cx="268056" cy="2680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201" y="4112766"/>
            <a:ext cx="268056" cy="26805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3355" y="4365739"/>
            <a:ext cx="268056" cy="2680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467" y="4564236"/>
            <a:ext cx="315579" cy="28275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645" y="2806753"/>
            <a:ext cx="364850" cy="36485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146741" y="2317683"/>
            <a:ext cx="98107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Gill Sans"/>
                <a:cs typeface="Gill Sans"/>
              </a:rPr>
              <a:t>read p1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37277" y="2813335"/>
            <a:ext cx="589324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  <a:latin typeface="Gill Sans"/>
                <a:cs typeface="Gill Sans"/>
              </a:rPr>
              <a:t>ECC </a:t>
            </a:r>
          </a:p>
          <a:p>
            <a:r>
              <a:rPr lang="en-US" sz="1600" i="1" dirty="0">
                <a:solidFill>
                  <a:srgbClr val="FF0000"/>
                </a:solidFill>
                <a:latin typeface="Gill Sans"/>
                <a:cs typeface="Gill Sans"/>
              </a:rPr>
              <a:t>error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91" y="1915878"/>
            <a:ext cx="3501877" cy="1815260"/>
            <a:chOff x="1491" y="1915878"/>
            <a:chExt cx="3501877" cy="1815260"/>
          </a:xfrm>
        </p:grpSpPr>
        <p:sp>
          <p:nvSpPr>
            <p:cNvPr id="2" name="Rectangle 1"/>
            <p:cNvSpPr/>
            <p:nvPr/>
          </p:nvSpPr>
          <p:spPr>
            <a:xfrm>
              <a:off x="325933" y="3515694"/>
              <a:ext cx="249299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65000"/>
                    </a:schemeClr>
                  </a:solidFill>
                  <a:latin typeface="Arial"/>
                  <a:cs typeface="Arial"/>
                </a:rPr>
                <a:t>Picture from http://</a:t>
              </a:r>
              <a:r>
                <a:rPr lang="en-US" sz="800" dirty="0" err="1">
                  <a:solidFill>
                    <a:schemeClr val="tx1">
                      <a:lumMod val="65000"/>
                    </a:schemeClr>
                  </a:solidFill>
                  <a:latin typeface="Arial"/>
                  <a:cs typeface="Arial"/>
                </a:rPr>
                <a:t>slideplayer.com</a:t>
              </a:r>
              <a:r>
                <a:rPr lang="en-US" sz="800" dirty="0">
                  <a:solidFill>
                    <a:schemeClr val="tx1">
                      <a:lumMod val="65000"/>
                    </a:schemeClr>
                  </a:solidFill>
                  <a:latin typeface="Arial"/>
                  <a:cs typeface="Arial"/>
                </a:rPr>
                <a:t>/slide/10095910/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91" y="1915878"/>
              <a:ext cx="3501877" cy="32575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464" y="2136132"/>
              <a:ext cx="3380904" cy="1401724"/>
            </a:xfrm>
            <a:prstGeom prst="rect">
              <a:avLst/>
            </a:prstGeom>
          </p:spPr>
        </p:pic>
        <p:sp>
          <p:nvSpPr>
            <p:cNvPr id="32" name="Right Arrow 31"/>
            <p:cNvSpPr/>
            <p:nvPr/>
          </p:nvSpPr>
          <p:spPr>
            <a:xfrm>
              <a:off x="1659702" y="2494671"/>
              <a:ext cx="1149765" cy="34774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Gill Sans"/>
                  <a:cs typeface="Gill Sans"/>
                </a:rPr>
                <a:t>Voltage shift</a:t>
              </a:r>
            </a:p>
          </p:txBody>
        </p:sp>
      </p:grpSp>
      <p:sp>
        <p:nvSpPr>
          <p:cNvPr id="33" name="Right Arrow 32"/>
          <p:cNvSpPr/>
          <p:nvPr/>
        </p:nvSpPr>
        <p:spPr>
          <a:xfrm rot="5400000">
            <a:off x="5445807" y="3353189"/>
            <a:ext cx="682547" cy="466270"/>
          </a:xfrm>
          <a:prstGeom prst="rightArrow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4" name="Right Arrow 33"/>
          <p:cNvSpPr/>
          <p:nvPr/>
        </p:nvSpPr>
        <p:spPr>
          <a:xfrm rot="5400000">
            <a:off x="6959644" y="3353189"/>
            <a:ext cx="682547" cy="466270"/>
          </a:xfrm>
          <a:prstGeom prst="rightArrow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5" name="Right Arrow 34"/>
          <p:cNvSpPr/>
          <p:nvPr/>
        </p:nvSpPr>
        <p:spPr>
          <a:xfrm rot="5400000">
            <a:off x="7698954" y="3353190"/>
            <a:ext cx="682547" cy="466270"/>
          </a:xfrm>
          <a:prstGeom prst="rightArrow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31784" y="2325377"/>
            <a:ext cx="98107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Gill Sans"/>
                <a:cs typeface="Gill Sans"/>
              </a:rPr>
              <a:t>read p0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99564" y="2309989"/>
            <a:ext cx="98107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Gill Sans"/>
                <a:cs typeface="Gill Sans"/>
              </a:rPr>
              <a:t>read p2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706224" y="2321804"/>
            <a:ext cx="98107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Gill Sans"/>
                <a:cs typeface="Gill Sans"/>
              </a:rPr>
              <a:t>read P</a:t>
            </a:r>
            <a:r>
              <a:rPr lang="en-US" sz="1200" dirty="0">
                <a:solidFill>
                  <a:schemeClr val="bg1"/>
                </a:solidFill>
                <a:latin typeface="Gill Sans"/>
                <a:cs typeface="Gill Sans"/>
              </a:rPr>
              <a:t>012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3666" y="1867528"/>
            <a:ext cx="2468294" cy="468868"/>
          </a:xfrm>
          <a:prstGeom prst="rect">
            <a:avLst/>
          </a:prstGeom>
        </p:spPr>
      </p:pic>
      <p:cxnSp>
        <p:nvCxnSpPr>
          <p:cNvPr id="40" name="Straight Arrow Connector 39"/>
          <p:cNvCxnSpPr/>
          <p:nvPr/>
        </p:nvCxnSpPr>
        <p:spPr>
          <a:xfrm>
            <a:off x="6151552" y="2512935"/>
            <a:ext cx="752823" cy="0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225428" y="2528027"/>
            <a:ext cx="98107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Gill Sans"/>
                <a:cs typeface="Gill Sans"/>
              </a:rPr>
              <a:t>read p0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893208" y="2512639"/>
            <a:ext cx="98107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Gill Sans"/>
                <a:cs typeface="Gill Sans"/>
              </a:rPr>
              <a:t>read p2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99868" y="2524454"/>
            <a:ext cx="98107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Gill Sans"/>
                <a:cs typeface="Gill Sans"/>
              </a:rPr>
              <a:t>read P</a:t>
            </a:r>
            <a:r>
              <a:rPr lang="en-US" sz="1200" dirty="0">
                <a:solidFill>
                  <a:schemeClr val="bg1"/>
                </a:solidFill>
                <a:latin typeface="Gill Sans"/>
                <a:cs typeface="Gill Sans"/>
              </a:rPr>
              <a:t>012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36595" y="2742350"/>
            <a:ext cx="98107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Gill Sans"/>
                <a:cs typeface="Gill Sans"/>
              </a:rPr>
              <a:t>read p0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904375" y="2726962"/>
            <a:ext cx="98107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Gill Sans"/>
                <a:cs typeface="Gill Sans"/>
              </a:rPr>
              <a:t>read p2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711035" y="2738777"/>
            <a:ext cx="98107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Gill Sans"/>
                <a:cs typeface="Gill Sans"/>
              </a:rPr>
              <a:t>read P</a:t>
            </a:r>
            <a:r>
              <a:rPr lang="en-US" sz="1200" dirty="0">
                <a:solidFill>
                  <a:schemeClr val="bg1"/>
                </a:solidFill>
                <a:latin typeface="Gill Sans"/>
                <a:cs typeface="Gill Sans"/>
              </a:rPr>
              <a:t>012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411478" y="2434574"/>
            <a:ext cx="806610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Gill Sans"/>
                <a:cs typeface="Gill Sans"/>
              </a:rPr>
              <a:t>read retries!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3364046" y="3065517"/>
            <a:ext cx="1113899" cy="1075860"/>
          </a:xfrm>
          <a:prstGeom prst="straightConnector1">
            <a:avLst/>
          </a:prstGeom>
          <a:ln w="19050" cmpd="sng">
            <a:solidFill>
              <a:srgbClr val="FF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289838" y="2524454"/>
            <a:ext cx="3391102" cy="3573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301005" y="2721178"/>
            <a:ext cx="3391102" cy="3573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427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30" grpId="0"/>
      <p:bldP spid="31" grpId="0"/>
      <p:bldP spid="33" grpId="0" animBg="1"/>
      <p:bldP spid="34" grpId="0" animBg="1"/>
      <p:bldP spid="35" grpId="0" animBg="1"/>
      <p:bldP spid="37" grpId="0"/>
      <p:bldP spid="38" grpId="0"/>
      <p:bldP spid="39" grpId="0"/>
      <p:bldP spid="42" grpId="0"/>
      <p:bldP spid="43" grpId="0"/>
      <p:bldP spid="44" grpId="0"/>
      <p:bldP spid="45" grpId="0"/>
      <p:bldP spid="46" grpId="0"/>
      <p:bldP spid="47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Fail-slow at Scale @ FAST ’18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Varying root causes</a:t>
            </a:r>
          </a:p>
          <a:p>
            <a:pPr lvl="1"/>
            <a:r>
              <a:rPr lang="en-US" b="1" dirty="0"/>
              <a:t>Internal</a:t>
            </a:r>
          </a:p>
          <a:p>
            <a:pPr lvl="2"/>
            <a:r>
              <a:rPr lang="en-US" dirty="0">
                <a:solidFill>
                  <a:srgbClr val="A6A6A6"/>
                </a:solidFill>
              </a:rPr>
              <a:t>Device errors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Firmware bugs</a:t>
            </a:r>
          </a:p>
          <a:p>
            <a:pPr lvl="3"/>
            <a:r>
              <a:rPr lang="en-US" dirty="0"/>
              <a:t>[No details, proprietary component]</a:t>
            </a:r>
          </a:p>
          <a:p>
            <a:pPr lvl="3"/>
            <a:r>
              <a:rPr lang="en-US" dirty="0"/>
              <a:t>SSD firmware bugs throttled </a:t>
            </a:r>
            <a:r>
              <a:rPr lang="el-GR" b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μ</a:t>
            </a:r>
            <a:r>
              <a:rPr lang="en-US" b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s</a:t>
            </a:r>
            <a:r>
              <a:rPr lang="en-US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 to </a:t>
            </a:r>
            <a:r>
              <a:rPr lang="en-US" b="1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ms</a:t>
            </a:r>
            <a:r>
              <a:rPr lang="en-US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 read performance</a:t>
            </a:r>
            <a:endParaRPr lang="en-US" dirty="0">
              <a:solidFill>
                <a:srgbClr val="FF0000"/>
              </a:solidFill>
            </a:endParaRPr>
          </a:p>
          <a:p>
            <a:pPr lvl="3"/>
            <a:r>
              <a:rPr lang="en-US" dirty="0"/>
              <a:t>Another example: 840 EVO firmware bugs [2014]</a:t>
            </a:r>
          </a:p>
          <a:p>
            <a:pPr lvl="4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102" y="2495714"/>
            <a:ext cx="3365577" cy="21183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72323" y="464704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Gill Sans"/>
                <a:cs typeface="Gill Sans"/>
                <a:hlinkClick r:id="rId4"/>
              </a:rPr>
              <a:t>https://www.anandtech.com/show/8550/samsung-acknowledges-the-ssd-840-evo-read-performance-bug-fix-is-on-the-way</a:t>
            </a:r>
            <a:endParaRPr lang="en-US" sz="1200" dirty="0">
              <a:latin typeface="Gill Sans"/>
              <a:cs typeface="Gill Sans"/>
            </a:endParaRPr>
          </a:p>
        </p:txBody>
      </p:sp>
      <p:sp>
        <p:nvSpPr>
          <p:cNvPr id="8" name="Right Arrow 7"/>
          <p:cNvSpPr/>
          <p:nvPr/>
        </p:nvSpPr>
        <p:spPr>
          <a:xfrm rot="1853852">
            <a:off x="5383209" y="3178546"/>
            <a:ext cx="1390302" cy="761957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Gill Sans"/>
                <a:cs typeface="Gill Sans"/>
              </a:rPr>
              <a:t>Throughput collapse</a:t>
            </a:r>
          </a:p>
        </p:txBody>
      </p:sp>
    </p:spTree>
    <p:extLst>
      <p:ext uri="{BB962C8B-B14F-4D97-AF65-F5344CB8AC3E}">
        <p14:creationId xmlns:p14="http://schemas.microsoft.com/office/powerpoint/2010/main" val="92103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Fail-slow at Scale @ FAST ’18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22464" y="362857"/>
            <a:ext cx="8880929" cy="1975479"/>
          </a:xfrm>
        </p:spPr>
        <p:txBody>
          <a:bodyPr>
            <a:normAutofit/>
          </a:bodyPr>
          <a:lstStyle/>
          <a:p>
            <a:r>
              <a:rPr lang="en-US" b="1" dirty="0"/>
              <a:t>Varying root causes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Internal </a:t>
            </a:r>
            <a:r>
              <a:rPr lang="en-US" sz="1200" dirty="0"/>
              <a:t>Device errors and </a:t>
            </a:r>
            <a:r>
              <a:rPr lang="en-US" sz="1200" dirty="0">
                <a:solidFill>
                  <a:schemeClr val="bg1"/>
                </a:solidFill>
              </a:rPr>
              <a:t>firmware bugs </a:t>
            </a:r>
            <a:r>
              <a:rPr lang="en-US" sz="1200" b="1" dirty="0">
                <a:solidFill>
                  <a:schemeClr val="bg1"/>
                </a:solidFill>
              </a:rPr>
              <a:t>[</a:t>
            </a:r>
            <a:r>
              <a:rPr lang="en-US" sz="1200" b="1" dirty="0">
                <a:solidFill>
                  <a:srgbClr val="FF0000"/>
                </a:solidFill>
              </a:rPr>
              <a:t>More details in paper</a:t>
            </a:r>
            <a:r>
              <a:rPr lang="en-US" sz="1200" b="1" dirty="0">
                <a:solidFill>
                  <a:schemeClr val="bg1"/>
                </a:solidFill>
              </a:rPr>
              <a:t>]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986020"/>
              </p:ext>
            </p:extLst>
          </p:nvPr>
        </p:nvGraphicFramePr>
        <p:xfrm>
          <a:off x="122464" y="1337394"/>
          <a:ext cx="8816505" cy="3545262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7633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33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633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33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633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48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ill Sans"/>
                          <a:cs typeface="Gill Sans"/>
                        </a:rPr>
                        <a:t>SSD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ill Sans"/>
                          <a:cs typeface="Gill Sans"/>
                        </a:rPr>
                        <a:t>Disk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ill Sans"/>
                          <a:cs typeface="Gill Sans"/>
                        </a:rPr>
                        <a:t>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ill Sans"/>
                          <a:cs typeface="Gill Sans"/>
                        </a:rPr>
                        <a:t>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ill Sans"/>
                          <a:cs typeface="Gill Sans"/>
                        </a:rPr>
                        <a:t>Processors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Firmware bugs (us to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ms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 read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 performance, internal metadata writes triggering assertion)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; Read retries with different voltages; RAIN/parity-based read reconstruction; Heavy GC in partially-failing SSD (not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 all chips are created equal)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; Broken parallelism by suboptimal wear-leveling; Hot temperature to wear-outs, repeated erases, and reduced space; Write amplification.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Firmware bugs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 (jitters, occasional timeouts, read retries, read-after-write mode)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; Device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wearouts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(disabling bad platters); Weak heads (gunk/dust accumulates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 between disk heads and platters)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; and other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 external factors such as temperature and vibration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.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  <a:p>
                      <a:endParaRPr lang="en-US" sz="12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Address errors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 causing expensive ECC checks and repairs; Reduced space causing more cache hits; Loose NVDIMM connection; SRAM control-path errors causing recurrent reboots (transient stop).</a:t>
                      </a:r>
                      <a:endParaRPr lang="en-US" sz="12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Firmware bugs (buggy routing algorithm, multicast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 bad performance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); NIC driver bugs; buggy switch-NIC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 auto-negotiation; Starving from electrons (bad design specification); bad VSCEL laser; </a:t>
                      </a:r>
                      <a:r>
                        <a:rPr lang="en-US" sz="1200" baseline="0" dirty="0" err="1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Bitflips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 in device buffer; Loss packets cause TCP retries and collapse.</a:t>
                      </a:r>
                      <a:endParaRPr lang="en-US" sz="12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Buggy BIOS firmware down-clocking CPUs;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 Other external causes such as hot temperature and lack of power.</a:t>
                      </a:r>
                      <a:endParaRPr lang="en-US" sz="12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177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Fail-slow at Scale @ FAST ’18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22464" y="362858"/>
            <a:ext cx="8880929" cy="2535578"/>
          </a:xfrm>
        </p:spPr>
        <p:txBody>
          <a:bodyPr/>
          <a:lstStyle/>
          <a:p>
            <a:r>
              <a:rPr lang="en-US" b="1" dirty="0"/>
              <a:t>Varying root causes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Internal </a:t>
            </a:r>
            <a:r>
              <a:rPr lang="en-US" sz="1200" dirty="0">
                <a:solidFill>
                  <a:srgbClr val="A6A6A6"/>
                </a:solidFill>
              </a:rPr>
              <a:t>[Device errors, firmware bugs]</a:t>
            </a:r>
          </a:p>
          <a:p>
            <a:pPr lvl="1"/>
            <a:r>
              <a:rPr lang="en-US" b="1" dirty="0"/>
              <a:t>External 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Temperature</a:t>
            </a:r>
          </a:p>
          <a:p>
            <a:pPr marL="1371600" lvl="3" indent="0">
              <a:buNone/>
            </a:pPr>
            <a:endParaRPr lang="en-US" dirty="0"/>
          </a:p>
          <a:p>
            <a:pPr lvl="4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57615" y="3692695"/>
            <a:ext cx="316891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Cold-air-under-the-floor system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238715" y="601860"/>
            <a:ext cx="2082809" cy="3071087"/>
            <a:chOff x="6238715" y="601860"/>
            <a:chExt cx="2082809" cy="307108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89389" y="2730402"/>
              <a:ext cx="332135" cy="94254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/>
            <a:srcRect l="5187"/>
            <a:stretch/>
          </p:blipFill>
          <p:spPr>
            <a:xfrm>
              <a:off x="6238715" y="601860"/>
              <a:ext cx="1798218" cy="2831905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57812" y="913471"/>
            <a:ext cx="922686" cy="9167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37650" y="2466773"/>
            <a:ext cx="920162" cy="92016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5004" y="2438355"/>
            <a:ext cx="867071" cy="86707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14575" y="2331492"/>
            <a:ext cx="2966102" cy="2285743"/>
            <a:chOff x="214575" y="2331492"/>
            <a:chExt cx="2966102" cy="2285743"/>
          </a:xfrm>
        </p:grpSpPr>
        <p:sp>
          <p:nvSpPr>
            <p:cNvPr id="8" name="TextBox 7"/>
            <p:cNvSpPr txBox="1"/>
            <p:nvPr/>
          </p:nvSpPr>
          <p:spPr>
            <a:xfrm>
              <a:off x="252203" y="3668625"/>
              <a:ext cx="184666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endParaRPr lang="en-US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2203" y="3786238"/>
              <a:ext cx="2628745" cy="83099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Gill Sans"/>
                  <a:cs typeface="Gill Sans"/>
                </a:rPr>
                <a:t>Hot temperature </a:t>
              </a:r>
            </a:p>
            <a:p>
              <a:r>
                <a:rPr lang="en-US" sz="1600" dirty="0">
                  <a:solidFill>
                    <a:srgbClr val="FF0000"/>
                  </a:solidFill>
                  <a:latin typeface="Gill Sans"/>
                  <a:cs typeface="Gill Sans"/>
                  <a:sym typeface="Wingdings"/>
                </a:rPr>
                <a:t> </a:t>
              </a:r>
              <a:r>
                <a:rPr lang="en-US" sz="1600" dirty="0">
                  <a:solidFill>
                    <a:srgbClr val="FF0000"/>
                  </a:solidFill>
                  <a:latin typeface="Gill Sans"/>
                  <a:cs typeface="Gill Sans"/>
                </a:rPr>
                <a:t>Corrupt packets</a:t>
              </a:r>
            </a:p>
            <a:p>
              <a:r>
                <a:rPr lang="en-US" sz="1600" dirty="0">
                  <a:solidFill>
                    <a:srgbClr val="FF0000"/>
                  </a:solidFill>
                  <a:latin typeface="Gill Sans"/>
                  <a:cs typeface="Gill Sans"/>
                  <a:sym typeface="Wingdings"/>
                </a:rPr>
                <a:t> Heavy TCP retransmission</a:t>
              </a:r>
              <a:endParaRPr lang="en-US" sz="1600" dirty="0">
                <a:solidFill>
                  <a:srgbClr val="FF0000"/>
                </a:solidFill>
                <a:latin typeface="Gill Sans"/>
                <a:cs typeface="Gill Sans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4575" y="2488213"/>
              <a:ext cx="381410" cy="115258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9"/>
            <a:srcRect l="8260" t="15722" b="37623"/>
            <a:stretch/>
          </p:blipFill>
          <p:spPr>
            <a:xfrm>
              <a:off x="678313" y="2938679"/>
              <a:ext cx="2502364" cy="55675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47641" y="2331492"/>
              <a:ext cx="1396499" cy="914864"/>
            </a:xfrm>
            <a:prstGeom prst="rect">
              <a:avLst/>
            </a:prstGeom>
          </p:spPr>
        </p:pic>
        <p:sp>
          <p:nvSpPr>
            <p:cNvPr id="30" name="Explosion 1 29"/>
            <p:cNvSpPr/>
            <p:nvPr/>
          </p:nvSpPr>
          <p:spPr>
            <a:xfrm>
              <a:off x="1498934" y="3257222"/>
              <a:ext cx="845206" cy="527839"/>
            </a:xfrm>
            <a:prstGeom prst="irregularSeal1">
              <a:avLst/>
            </a:prstGeom>
            <a:solidFill>
              <a:srgbClr val="FF0000"/>
            </a:solidFill>
            <a:ln w="190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96524" y="2490083"/>
            <a:ext cx="1844788" cy="2495307"/>
            <a:chOff x="3296524" y="2490083"/>
            <a:chExt cx="1844788" cy="2495307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11"/>
            <a:srcRect l="56254" t="7834" r="6011" b="10093"/>
            <a:stretch/>
          </p:blipFill>
          <p:spPr>
            <a:xfrm rot="16200000">
              <a:off x="3907210" y="2649588"/>
              <a:ext cx="683811" cy="929219"/>
            </a:xfrm>
            <a:prstGeom prst="rect">
              <a:avLst/>
            </a:prstGeom>
            <a:ln w="28575" cmpd="sng">
              <a:solidFill>
                <a:schemeClr val="tx1"/>
              </a:solidFill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3296524" y="3785061"/>
              <a:ext cx="1844788" cy="120032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Gill Sans"/>
                  <a:cs typeface="Gill Sans"/>
                </a:rPr>
                <a:t>Faster SSD</a:t>
              </a:r>
            </a:p>
            <a:p>
              <a:r>
                <a:rPr lang="en-US" dirty="0" err="1">
                  <a:solidFill>
                    <a:schemeClr val="bg1"/>
                  </a:solidFill>
                  <a:latin typeface="Gill Sans"/>
                  <a:cs typeface="Gill Sans"/>
                </a:rPr>
                <a:t>wearouts</a:t>
              </a:r>
              <a:r>
                <a:rPr lang="en-US" dirty="0">
                  <a:solidFill>
                    <a:schemeClr val="bg1"/>
                  </a:solidFill>
                  <a:latin typeface="Gill Sans"/>
                  <a:cs typeface="Gill Sans"/>
                </a:rPr>
                <a:t>, </a:t>
              </a:r>
            </a:p>
            <a:p>
              <a:r>
                <a:rPr lang="en-US" dirty="0">
                  <a:solidFill>
                    <a:srgbClr val="FF0000"/>
                  </a:solidFill>
                  <a:latin typeface="Gill Sans"/>
                  <a:cs typeface="Gill Sans"/>
                </a:rPr>
                <a:t>bad </a:t>
              </a:r>
              <a:r>
                <a:rPr lang="en-US" dirty="0" err="1">
                  <a:solidFill>
                    <a:srgbClr val="FF0000"/>
                  </a:solidFill>
                  <a:latin typeface="Gill Sans"/>
                  <a:cs typeface="Gill Sans"/>
                </a:rPr>
                <a:t>Vth</a:t>
              </a:r>
              <a:r>
                <a:rPr lang="en-US" dirty="0">
                  <a:solidFill>
                    <a:srgbClr val="FF0000"/>
                  </a:solidFill>
                  <a:latin typeface="Gill Sans"/>
                  <a:cs typeface="Gill Sans"/>
                </a:rPr>
                <a:t> </a:t>
              </a:r>
              <a:r>
                <a:rPr lang="en-US" dirty="0">
                  <a:solidFill>
                    <a:srgbClr val="FF0000"/>
                  </a:solidFill>
                  <a:latin typeface="Gill Sans"/>
                  <a:cs typeface="Gill Sans"/>
                  <a:sym typeface="Wingdings"/>
                </a:rPr>
                <a:t> </a:t>
              </a:r>
            </a:p>
            <a:p>
              <a:r>
                <a:rPr lang="en-US" dirty="0">
                  <a:solidFill>
                    <a:srgbClr val="FF0000"/>
                  </a:solidFill>
                  <a:latin typeface="Gill Sans"/>
                  <a:cs typeface="Gill Sans"/>
                  <a:sym typeface="Wingdings"/>
                </a:rPr>
                <a:t>more read retries</a:t>
              </a:r>
              <a:endParaRPr lang="en-US" dirty="0">
                <a:solidFill>
                  <a:srgbClr val="FF0000"/>
                </a:solidFill>
                <a:latin typeface="Gill Sans"/>
                <a:cs typeface="Gill Sans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074019" y="3162290"/>
              <a:ext cx="735390" cy="66629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03096" y="2490083"/>
              <a:ext cx="381410" cy="1152581"/>
            </a:xfrm>
            <a:prstGeom prst="rect">
              <a:avLst/>
            </a:prstGeom>
          </p:spPr>
        </p:pic>
      </p:grpSp>
      <p:sp>
        <p:nvSpPr>
          <p:cNvPr id="38" name="Rounded Rectangular Callout 37"/>
          <p:cNvSpPr/>
          <p:nvPr/>
        </p:nvSpPr>
        <p:spPr>
          <a:xfrm>
            <a:off x="7493000" y="362859"/>
            <a:ext cx="1631157" cy="1968634"/>
          </a:xfrm>
          <a:prstGeom prst="wedgeRoundRectCallout">
            <a:avLst>
              <a:gd name="adj1" fmla="val -62915"/>
              <a:gd name="adj2" fmla="val 66473"/>
              <a:gd name="adj3" fmla="val 16667"/>
            </a:avLst>
          </a:prstGeom>
          <a:solidFill>
            <a:schemeClr val="tx1">
              <a:lumMod val="8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Gill Sans"/>
                <a:cs typeface="Gill Sans"/>
              </a:rPr>
              <a:t>Slower</a:t>
            </a:r>
            <a:r>
              <a:rPr lang="en-US" dirty="0">
                <a:solidFill>
                  <a:srgbClr val="FF0000"/>
                </a:solidFill>
                <a:latin typeface="Gill Sans"/>
                <a:cs typeface="Gill Sans"/>
              </a:rPr>
              <a:t> disk performance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at bottom of the rack</a:t>
            </a:r>
          </a:p>
          <a:p>
            <a:pPr algn="ctr"/>
            <a:r>
              <a:rPr lang="en-US" i="1" dirty="0">
                <a:solidFill>
                  <a:srgbClr val="000000"/>
                </a:solidFill>
                <a:latin typeface="Gill Sans"/>
                <a:cs typeface="Gill Sans"/>
              </a:rPr>
              <a:t>(read-after-write mode) </a:t>
            </a:r>
          </a:p>
        </p:txBody>
      </p:sp>
    </p:spTree>
    <p:extLst>
      <p:ext uri="{BB962C8B-B14F-4D97-AF65-F5344CB8AC3E}">
        <p14:creationId xmlns:p14="http://schemas.microsoft.com/office/powerpoint/2010/main" val="1214419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Fail-slow at Scale @ FAST ’18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22464" y="362858"/>
            <a:ext cx="8880929" cy="2535578"/>
          </a:xfrm>
        </p:spPr>
        <p:txBody>
          <a:bodyPr/>
          <a:lstStyle/>
          <a:p>
            <a:r>
              <a:rPr lang="en-US" b="1" dirty="0"/>
              <a:t>Varying root causes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Internal </a:t>
            </a:r>
            <a:r>
              <a:rPr lang="en-US" sz="1200" dirty="0">
                <a:solidFill>
                  <a:srgbClr val="A6A6A6"/>
                </a:solidFill>
              </a:rPr>
              <a:t>[Device errors, firmware bugs]</a:t>
            </a:r>
          </a:p>
          <a:p>
            <a:pPr lvl="1"/>
            <a:r>
              <a:rPr lang="en-US" b="1" dirty="0"/>
              <a:t>External </a:t>
            </a:r>
          </a:p>
          <a:p>
            <a:pPr lvl="2"/>
            <a:r>
              <a:rPr lang="en-US" dirty="0">
                <a:solidFill>
                  <a:srgbClr val="A6A6A6"/>
                </a:solidFill>
              </a:rPr>
              <a:t>Temperature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Power</a:t>
            </a:r>
          </a:p>
          <a:p>
            <a:pPr lvl="4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45769" y="4265420"/>
            <a:ext cx="2897510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4 machines, 2 power supplies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745" t="25716" r="9754" b="36091"/>
          <a:stretch/>
        </p:blipFill>
        <p:spPr>
          <a:xfrm>
            <a:off x="68341" y="2283646"/>
            <a:ext cx="2531474" cy="18015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18542" b="17159"/>
          <a:stretch/>
        </p:blipFill>
        <p:spPr>
          <a:xfrm>
            <a:off x="2599815" y="2548619"/>
            <a:ext cx="1450795" cy="6996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t="18542" b="17159"/>
          <a:stretch/>
        </p:blipFill>
        <p:spPr>
          <a:xfrm>
            <a:off x="2599815" y="3239842"/>
            <a:ext cx="1450795" cy="699634"/>
          </a:xfrm>
          <a:prstGeom prst="rect">
            <a:avLst/>
          </a:prstGeom>
        </p:spPr>
      </p:pic>
      <p:sp>
        <p:nvSpPr>
          <p:cNvPr id="16" name="Explosion 1 15"/>
          <p:cNvSpPr/>
          <p:nvPr/>
        </p:nvSpPr>
        <p:spPr>
          <a:xfrm>
            <a:off x="2691720" y="2712003"/>
            <a:ext cx="845206" cy="527839"/>
          </a:xfrm>
          <a:prstGeom prst="irregularSeal1">
            <a:avLst/>
          </a:prstGeom>
          <a:solidFill>
            <a:srgbClr val="FF0000"/>
          </a:solidFill>
          <a:ln w="190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2634" y="2310159"/>
            <a:ext cx="631102" cy="181588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"/>
                <a:cs typeface="Gill Sans"/>
              </a:rPr>
              <a:t>100%</a:t>
            </a:r>
          </a:p>
          <a:p>
            <a:endParaRPr lang="en-US" sz="1600" dirty="0">
              <a:latin typeface="Gill Sans"/>
              <a:cs typeface="Gill Sans"/>
            </a:endParaRPr>
          </a:p>
          <a:p>
            <a:r>
              <a:rPr lang="en-US" sz="1600" dirty="0">
                <a:latin typeface="Gill Sans"/>
                <a:cs typeface="Gill Sans"/>
              </a:rPr>
              <a:t>100%</a:t>
            </a:r>
          </a:p>
          <a:p>
            <a:endParaRPr lang="en-US" sz="1600" dirty="0">
              <a:latin typeface="Gill Sans"/>
              <a:cs typeface="Gill Sans"/>
            </a:endParaRPr>
          </a:p>
          <a:p>
            <a:r>
              <a:rPr lang="en-US" sz="1600" dirty="0">
                <a:latin typeface="Gill Sans"/>
                <a:cs typeface="Gill Sans"/>
              </a:rPr>
              <a:t>100%</a:t>
            </a:r>
          </a:p>
          <a:p>
            <a:endParaRPr lang="en-US" sz="1600" dirty="0">
              <a:latin typeface="Gill Sans"/>
              <a:cs typeface="Gill Sans"/>
            </a:endParaRPr>
          </a:p>
          <a:p>
            <a:r>
              <a:rPr lang="en-US" sz="1600" dirty="0">
                <a:latin typeface="Gill Sans"/>
                <a:cs typeface="Gill Sans"/>
              </a:rPr>
              <a:t>100%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5769" y="4602486"/>
            <a:ext cx="3333703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1 dead power </a:t>
            </a:r>
            <a:r>
              <a:rPr lang="en-US" dirty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 </a:t>
            </a:r>
            <a:r>
              <a:rPr lang="en-US" dirty="0">
                <a:solidFill>
                  <a:srgbClr val="FF0000"/>
                </a:solidFill>
                <a:latin typeface="Gill Sans"/>
                <a:cs typeface="Gill Sans"/>
                <a:sym typeface="Wingdings"/>
              </a:rPr>
              <a:t>50% CPU speed</a:t>
            </a:r>
            <a:endParaRPr lang="en-US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18773" y="2294543"/>
            <a:ext cx="593031" cy="181588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Gill Sans"/>
                <a:cs typeface="Gill Sans"/>
              </a:rPr>
              <a:t>50%</a:t>
            </a:r>
          </a:p>
          <a:p>
            <a:endParaRPr lang="en-US" sz="1600" b="1" dirty="0">
              <a:solidFill>
                <a:srgbClr val="FF0000"/>
              </a:solidFill>
              <a:latin typeface="Gill Sans"/>
              <a:cs typeface="Gill Sans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Gill Sans"/>
                <a:cs typeface="Gill Sans"/>
              </a:rPr>
              <a:t>50%</a:t>
            </a:r>
          </a:p>
          <a:p>
            <a:endParaRPr lang="en-US" sz="1600" b="1" dirty="0">
              <a:solidFill>
                <a:srgbClr val="FF0000"/>
              </a:solidFill>
              <a:latin typeface="Gill Sans"/>
              <a:cs typeface="Gill Sans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Gill Sans"/>
                <a:cs typeface="Gill Sans"/>
              </a:rPr>
              <a:t>50%</a:t>
            </a:r>
          </a:p>
          <a:p>
            <a:endParaRPr lang="en-US" sz="1600" b="1" dirty="0">
              <a:solidFill>
                <a:srgbClr val="FF0000"/>
              </a:solidFill>
              <a:latin typeface="Gill Sans"/>
              <a:cs typeface="Gill Sans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Gill Sans"/>
                <a:cs typeface="Gill Sans"/>
              </a:rPr>
              <a:t>50%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161731" y="2281397"/>
            <a:ext cx="3982269" cy="2630354"/>
            <a:chOff x="5161731" y="2281397"/>
            <a:chExt cx="3982269" cy="2630354"/>
          </a:xfrm>
        </p:grpSpPr>
        <p:sp>
          <p:nvSpPr>
            <p:cNvPr id="21" name="TextBox 20"/>
            <p:cNvSpPr txBox="1"/>
            <p:nvPr/>
          </p:nvSpPr>
          <p:spPr>
            <a:xfrm>
              <a:off x="5596373" y="4265420"/>
              <a:ext cx="2926703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Gill Sans"/>
                  <a:cs typeface="Gill Sans"/>
                </a:rPr>
                <a:t>Power-hungry applications </a:t>
              </a:r>
              <a:r>
                <a:rPr lang="en-US" dirty="0">
                  <a:solidFill>
                    <a:schemeClr val="bg1"/>
                  </a:solidFill>
                  <a:latin typeface="Gill Sans"/>
                  <a:cs typeface="Gill Sans"/>
                  <a:sym typeface="Wingdings"/>
                </a:rPr>
                <a:t> </a:t>
              </a:r>
            </a:p>
            <a:p>
              <a:r>
                <a:rPr lang="en-US" dirty="0">
                  <a:solidFill>
                    <a:srgbClr val="FF0000"/>
                  </a:solidFill>
                  <a:latin typeface="Gill Sans"/>
                  <a:cs typeface="Gill Sans"/>
                  <a:sym typeface="Wingdings"/>
                </a:rPr>
                <a:t>throttling neighboring CPUs</a:t>
              </a:r>
              <a:endParaRPr lang="en-US" dirty="0">
                <a:solidFill>
                  <a:srgbClr val="FF0000"/>
                </a:solidFill>
                <a:latin typeface="Gill Sans"/>
                <a:cs typeface="Gill Sans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/>
            <a:srcRect l="9745" t="25716" r="9754" b="36091"/>
            <a:stretch/>
          </p:blipFill>
          <p:spPr>
            <a:xfrm>
              <a:off x="5161731" y="2281397"/>
              <a:ext cx="2531474" cy="180154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/>
            <a:srcRect t="18542" b="17159"/>
            <a:stretch/>
          </p:blipFill>
          <p:spPr>
            <a:xfrm>
              <a:off x="7693205" y="2546370"/>
              <a:ext cx="1450795" cy="699634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596373" y="2292294"/>
              <a:ext cx="1697901" cy="206210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Gill Sans"/>
                  <a:cs typeface="Gill Sans"/>
                </a:rPr>
                <a:t>throttled</a:t>
              </a:r>
            </a:p>
            <a:p>
              <a:endParaRPr lang="en-US" sz="1600" b="1" dirty="0">
                <a:solidFill>
                  <a:srgbClr val="FF0000"/>
                </a:solidFill>
                <a:latin typeface="Gill Sans"/>
                <a:cs typeface="Gill Sans"/>
              </a:endParaRPr>
            </a:p>
            <a:p>
              <a:r>
                <a:rPr lang="en-US" sz="1600" b="1" dirty="0">
                  <a:solidFill>
                    <a:srgbClr val="FFFFFF"/>
                  </a:solidFill>
                  <a:latin typeface="Gill Sans"/>
                  <a:cs typeface="Gill Sans"/>
                </a:rPr>
                <a:t>Power-hungry</a:t>
              </a:r>
            </a:p>
            <a:p>
              <a:endParaRPr lang="en-US" sz="1600" b="1" dirty="0">
                <a:solidFill>
                  <a:srgbClr val="FF0000"/>
                </a:solidFill>
                <a:latin typeface="Gill Sans"/>
                <a:cs typeface="Gill Sans"/>
              </a:endParaRPr>
            </a:p>
            <a:p>
              <a:r>
                <a:rPr lang="en-US" sz="1600" b="1" dirty="0">
                  <a:solidFill>
                    <a:srgbClr val="FF0000"/>
                  </a:solidFill>
                  <a:latin typeface="Gill Sans"/>
                  <a:cs typeface="Gill Sans"/>
                </a:rPr>
                <a:t>throttled</a:t>
              </a:r>
            </a:p>
            <a:p>
              <a:endParaRPr lang="en-US" sz="1600" b="1" dirty="0">
                <a:solidFill>
                  <a:srgbClr val="FF0000"/>
                </a:solidFill>
                <a:latin typeface="Gill Sans"/>
                <a:cs typeface="Gill Sans"/>
              </a:endParaRPr>
            </a:p>
            <a:p>
              <a:r>
                <a:rPr lang="en-US" sz="1600" b="1" dirty="0">
                  <a:solidFill>
                    <a:srgbClr val="FF0000"/>
                  </a:solidFill>
                  <a:latin typeface="Gill Sans"/>
                  <a:cs typeface="Gill Sans"/>
                </a:rPr>
                <a:t>throttled</a:t>
              </a:r>
            </a:p>
            <a:p>
              <a:endParaRPr lang="en-US" sz="1600" b="1" dirty="0">
                <a:solidFill>
                  <a:srgbClr val="FF0000"/>
                </a:solidFill>
                <a:latin typeface="Gill Sans"/>
                <a:cs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236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Fail-slow at Scale @ FAST ’18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22464" y="362857"/>
            <a:ext cx="8880929" cy="3748685"/>
          </a:xfrm>
        </p:spPr>
        <p:txBody>
          <a:bodyPr>
            <a:normAutofit/>
          </a:bodyPr>
          <a:lstStyle/>
          <a:p>
            <a:r>
              <a:rPr lang="en-US" b="1" dirty="0"/>
              <a:t>Varying root causes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Internal </a:t>
            </a:r>
            <a:r>
              <a:rPr lang="en-US" sz="1200" dirty="0">
                <a:solidFill>
                  <a:srgbClr val="A6A6A6"/>
                </a:solidFill>
              </a:rPr>
              <a:t>[Device errors, firmware bugs]</a:t>
            </a:r>
          </a:p>
          <a:p>
            <a:pPr lvl="1"/>
            <a:r>
              <a:rPr lang="en-US" b="1" dirty="0"/>
              <a:t>External </a:t>
            </a:r>
          </a:p>
          <a:p>
            <a:pPr lvl="2"/>
            <a:r>
              <a:rPr lang="en-US" dirty="0">
                <a:solidFill>
                  <a:srgbClr val="A6A6A6"/>
                </a:solidFill>
              </a:rPr>
              <a:t>Temperature</a:t>
            </a:r>
          </a:p>
          <a:p>
            <a:pPr lvl="2"/>
            <a:r>
              <a:rPr lang="en-US" dirty="0">
                <a:solidFill>
                  <a:srgbClr val="A6A6A6"/>
                </a:solidFill>
              </a:rPr>
              <a:t>Power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Environment</a:t>
            </a:r>
          </a:p>
          <a:p>
            <a:pPr lvl="3"/>
            <a:r>
              <a:rPr lang="en-US" dirty="0"/>
              <a:t>Altitude, pinched cables, etc.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Configuration</a:t>
            </a:r>
          </a:p>
          <a:p>
            <a:pPr lvl="3"/>
            <a:r>
              <a:rPr lang="en-US" dirty="0"/>
              <a:t>A BIOS incorrectly </a:t>
            </a:r>
            <a:r>
              <a:rPr lang="en-US" dirty="0" err="1"/>
              <a:t>downclocking</a:t>
            </a:r>
            <a:r>
              <a:rPr lang="en-US" dirty="0"/>
              <a:t> CPUs of new machines</a:t>
            </a:r>
          </a:p>
          <a:p>
            <a:pPr lvl="3"/>
            <a:r>
              <a:rPr lang="en-US" dirty="0"/>
              <a:t>Initialization code disabled processor cache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0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Fail-slow at Scale @ FAST ’18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22464" y="362858"/>
            <a:ext cx="8880929" cy="314620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Varying root causes </a:t>
            </a:r>
            <a:r>
              <a:rPr lang="en-US" sz="1200" dirty="0">
                <a:solidFill>
                  <a:schemeClr val="tx1">
                    <a:lumMod val="65000"/>
                  </a:schemeClr>
                </a:solidFill>
              </a:rPr>
              <a:t>Device errors, firmware, temperature, power, environment, configuration</a:t>
            </a:r>
            <a:r>
              <a:rPr lang="en-US" sz="1200" b="1" dirty="0">
                <a:solidFill>
                  <a:schemeClr val="tx1">
                    <a:lumMod val="65000"/>
                  </a:schemeClr>
                </a:solidFill>
              </a:rPr>
              <a:t> </a:t>
            </a:r>
          </a:p>
          <a:p>
            <a:r>
              <a:rPr lang="en-US" b="1" dirty="0">
                <a:solidFill>
                  <a:schemeClr val="bg1"/>
                </a:solidFill>
              </a:rPr>
              <a:t>Faults convert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sym typeface="Wingdings"/>
              </a:rPr>
              <a:t>Fail-transient  fail-slow</a:t>
            </a:r>
          </a:p>
          <a:p>
            <a:pPr lvl="2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26333" y="2145640"/>
            <a:ext cx="1553205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ill Sans"/>
                <a:cs typeface="Gill Sans"/>
              </a:rPr>
              <a:t>Bit flips </a:t>
            </a:r>
            <a:r>
              <a:rPr lang="en-US" dirty="0">
                <a:solidFill>
                  <a:srgbClr val="FF0000"/>
                </a:solidFill>
                <a:latin typeface="Gill Sans"/>
                <a:cs typeface="Gill Sans"/>
                <a:sym typeface="Wingdings"/>
              </a:rPr>
              <a:t></a:t>
            </a:r>
          </a:p>
          <a:p>
            <a:r>
              <a:rPr lang="en-US" dirty="0">
                <a:solidFill>
                  <a:srgbClr val="FF0000"/>
                </a:solidFill>
                <a:latin typeface="Gill Sans"/>
                <a:cs typeface="Gill Sans"/>
              </a:rPr>
              <a:t>ECC repair</a:t>
            </a:r>
          </a:p>
          <a:p>
            <a:r>
              <a:rPr lang="en-US" i="1" dirty="0">
                <a:solidFill>
                  <a:srgbClr val="FF0000"/>
                </a:solidFill>
                <a:latin typeface="Gill Sans"/>
                <a:cs typeface="Gill Sans"/>
              </a:rPr>
              <a:t>(error masking)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4917" b="8664"/>
          <a:stretch/>
        </p:blipFill>
        <p:spPr>
          <a:xfrm rot="5400000">
            <a:off x="1450804" y="3114774"/>
            <a:ext cx="2693928" cy="65712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267358" y="2278841"/>
            <a:ext cx="630788" cy="0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43188" y="2094175"/>
            <a:ext cx="598203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read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58948" y="2293601"/>
            <a:ext cx="630788" cy="0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2258948" y="2482706"/>
            <a:ext cx="639198" cy="1869501"/>
            <a:chOff x="1770944" y="2805682"/>
            <a:chExt cx="639198" cy="1869501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1779354" y="2805682"/>
              <a:ext cx="630788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770944" y="2915029"/>
              <a:ext cx="630788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779354" y="3067429"/>
              <a:ext cx="630788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770944" y="3210421"/>
              <a:ext cx="630788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779354" y="3362821"/>
              <a:ext cx="630788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770944" y="3472167"/>
              <a:ext cx="630788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779354" y="3624567"/>
              <a:ext cx="630788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770944" y="3754265"/>
              <a:ext cx="630788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779354" y="3906665"/>
              <a:ext cx="630788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770944" y="3999290"/>
              <a:ext cx="630788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779354" y="4151690"/>
              <a:ext cx="630788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770944" y="4252625"/>
              <a:ext cx="630788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1779354" y="4405025"/>
              <a:ext cx="630788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1770944" y="4522783"/>
              <a:ext cx="630788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779354" y="4675183"/>
              <a:ext cx="630788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4746768" y="2330306"/>
            <a:ext cx="133014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Okay if rare</a:t>
            </a:r>
            <a:endParaRPr lang="en-US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3051" y="3149191"/>
            <a:ext cx="511847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But, </a:t>
            </a:r>
            <a:r>
              <a:rPr lang="en-US" b="1" dirty="0">
                <a:solidFill>
                  <a:srgbClr val="FF0000"/>
                </a:solidFill>
                <a:latin typeface="Gill Sans"/>
                <a:cs typeface="Gill Sans"/>
              </a:rPr>
              <a:t>frequent</a:t>
            </a:r>
            <a:r>
              <a:rPr lang="en-US" dirty="0">
                <a:solidFill>
                  <a:srgbClr val="FF0000"/>
                </a:solidFill>
                <a:latin typeface="Gill Sans"/>
                <a:cs typeface="Gill Sans"/>
              </a:rPr>
              <a:t> errors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frequent error-masking/repair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repair latency becomes the </a:t>
            </a:r>
            <a:r>
              <a:rPr lang="en-US" i="1" dirty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common</a:t>
            </a:r>
            <a:r>
              <a:rPr lang="en-US" dirty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 case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74927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Fail-slow at Scale @ FAST ’18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22464" y="362858"/>
            <a:ext cx="8880929" cy="314620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Varying root causes </a:t>
            </a:r>
            <a:r>
              <a:rPr lang="en-US" sz="1200" dirty="0">
                <a:solidFill>
                  <a:schemeClr val="tx1">
                    <a:lumMod val="65000"/>
                  </a:schemeClr>
                </a:solidFill>
              </a:rPr>
              <a:t>Device errors, firmware, temperature, power, environment, configuration</a:t>
            </a:r>
            <a:r>
              <a:rPr lang="en-US" sz="1200" b="1" dirty="0">
                <a:solidFill>
                  <a:schemeClr val="tx1">
                    <a:lumMod val="65000"/>
                  </a:schemeClr>
                </a:solidFill>
              </a:rPr>
              <a:t> </a:t>
            </a:r>
          </a:p>
          <a:p>
            <a:r>
              <a:rPr lang="en-US" b="1" dirty="0">
                <a:solidFill>
                  <a:schemeClr val="bg1"/>
                </a:solidFill>
              </a:rPr>
              <a:t>Faults convert</a:t>
            </a:r>
          </a:p>
          <a:p>
            <a:pPr lvl="1"/>
            <a:r>
              <a:rPr lang="en-US" dirty="0">
                <a:solidFill>
                  <a:srgbClr val="A6A6A6"/>
                </a:solidFill>
                <a:sym typeface="Wingdings"/>
              </a:rPr>
              <a:t>Fail-transient  fail-slow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sym typeface="Wingdings"/>
              </a:rPr>
              <a:t>Fail-partial  fail-slow</a:t>
            </a:r>
          </a:p>
          <a:p>
            <a:pPr lvl="2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916748" y="4689468"/>
            <a:ext cx="30866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</a:schemeClr>
                </a:solidFill>
                <a:latin typeface="Arial"/>
                <a:cs typeface="Arial"/>
              </a:rPr>
              <a:t>Picture from  https://</a:t>
            </a:r>
            <a:r>
              <a:rPr lang="en-US" sz="800" dirty="0" err="1">
                <a:solidFill>
                  <a:schemeClr val="tx1">
                    <a:lumMod val="65000"/>
                  </a:schemeClr>
                </a:solidFill>
                <a:latin typeface="Arial"/>
                <a:cs typeface="Arial"/>
              </a:rPr>
              <a:t>flashdba.com</a:t>
            </a:r>
            <a:r>
              <a:rPr lang="en-US" sz="800" dirty="0">
                <a:solidFill>
                  <a:schemeClr val="tx1">
                    <a:lumMod val="65000"/>
                  </a:schemeClr>
                </a:solidFill>
                <a:latin typeface="Arial"/>
                <a:cs typeface="Arial"/>
              </a:rPr>
              <a:t>/2014/06/20/understanding-flash-blocks-pages-and-program-erases/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4731" y="2938170"/>
            <a:ext cx="364227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“Not all chips are created equal”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(some chips die faster)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727594" y="1429918"/>
            <a:ext cx="3054656" cy="2296281"/>
            <a:chOff x="4727594" y="1429918"/>
            <a:chExt cx="3054656" cy="229628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r="26687"/>
            <a:stretch/>
          </p:blipFill>
          <p:spPr>
            <a:xfrm>
              <a:off x="4727594" y="1429918"/>
              <a:ext cx="763664" cy="76542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/>
            <a:srcRect r="26687"/>
            <a:stretch/>
          </p:blipFill>
          <p:spPr>
            <a:xfrm>
              <a:off x="5491258" y="1429918"/>
              <a:ext cx="763664" cy="76542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/>
            <a:srcRect r="26687"/>
            <a:stretch/>
          </p:blipFill>
          <p:spPr>
            <a:xfrm>
              <a:off x="6254922" y="1429918"/>
              <a:ext cx="763664" cy="76542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/>
            <a:srcRect r="26687"/>
            <a:stretch/>
          </p:blipFill>
          <p:spPr>
            <a:xfrm>
              <a:off x="7018586" y="1429918"/>
              <a:ext cx="763664" cy="76542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/>
            <a:srcRect r="26687"/>
            <a:stretch/>
          </p:blipFill>
          <p:spPr>
            <a:xfrm>
              <a:off x="4727594" y="2195345"/>
              <a:ext cx="763664" cy="76542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/>
            <a:srcRect r="26687"/>
            <a:stretch/>
          </p:blipFill>
          <p:spPr>
            <a:xfrm>
              <a:off x="5491258" y="2195345"/>
              <a:ext cx="763664" cy="76542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/>
            <a:srcRect r="26687"/>
            <a:stretch/>
          </p:blipFill>
          <p:spPr>
            <a:xfrm>
              <a:off x="6254922" y="2195345"/>
              <a:ext cx="763664" cy="76542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/>
            <a:srcRect r="26687"/>
            <a:stretch/>
          </p:blipFill>
          <p:spPr>
            <a:xfrm>
              <a:off x="7018586" y="2195345"/>
              <a:ext cx="763664" cy="76542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/>
            <a:srcRect r="26687"/>
            <a:stretch/>
          </p:blipFill>
          <p:spPr>
            <a:xfrm>
              <a:off x="4727594" y="2960772"/>
              <a:ext cx="763664" cy="76542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/>
            <a:srcRect r="26687"/>
            <a:stretch/>
          </p:blipFill>
          <p:spPr>
            <a:xfrm>
              <a:off x="5491258" y="2960772"/>
              <a:ext cx="763664" cy="76542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/>
            <a:srcRect r="26687"/>
            <a:stretch/>
          </p:blipFill>
          <p:spPr>
            <a:xfrm>
              <a:off x="6254922" y="2960772"/>
              <a:ext cx="763664" cy="76542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3"/>
            <a:srcRect r="26687"/>
            <a:stretch/>
          </p:blipFill>
          <p:spPr>
            <a:xfrm>
              <a:off x="7018586" y="2960772"/>
              <a:ext cx="763664" cy="765427"/>
            </a:xfrm>
            <a:prstGeom prst="rect">
              <a:avLst/>
            </a:prstGeom>
          </p:spPr>
        </p:pic>
      </p:grpSp>
      <p:sp>
        <p:nvSpPr>
          <p:cNvPr id="10" name="Rounded Rectangle 9"/>
          <p:cNvSpPr/>
          <p:nvPr/>
        </p:nvSpPr>
        <p:spPr>
          <a:xfrm>
            <a:off x="4652602" y="1308395"/>
            <a:ext cx="3219354" cy="1652377"/>
          </a:xfrm>
          <a:prstGeom prst="roundRect">
            <a:avLst>
              <a:gd name="adj" fmla="val 6032"/>
            </a:avLst>
          </a:prstGeom>
          <a:solidFill>
            <a:srgbClr val="FF0000">
              <a:alpha val="25000"/>
            </a:srgbClr>
          </a:solidFill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Aggregate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exposed space (e.g. 1 TB)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641566" y="3001492"/>
            <a:ext cx="3226711" cy="724707"/>
          </a:xfrm>
          <a:prstGeom prst="roundRect">
            <a:avLst>
              <a:gd name="adj" fmla="val 14331"/>
            </a:avLst>
          </a:prstGeom>
          <a:solidFill>
            <a:srgbClr val="FF0000">
              <a:alpha val="25000"/>
            </a:srgbClr>
          </a:solidFill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Overprovisioned space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491258" y="3001492"/>
            <a:ext cx="2377019" cy="724707"/>
          </a:xfrm>
          <a:prstGeom prst="roundRect">
            <a:avLst>
              <a:gd name="adj" fmla="val 15344"/>
            </a:avLst>
          </a:prstGeom>
          <a:solidFill>
            <a:srgbClr val="FF0000">
              <a:alpha val="25000"/>
            </a:srgbClr>
          </a:solidFill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Gill Sans"/>
                <a:cs typeface="Gill Sans"/>
              </a:rPr>
              <a:t>Reduced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overprovisioned space</a:t>
            </a:r>
          </a:p>
        </p:txBody>
      </p:sp>
      <p:sp>
        <p:nvSpPr>
          <p:cNvPr id="30" name="Explosion 1 29"/>
          <p:cNvSpPr/>
          <p:nvPr/>
        </p:nvSpPr>
        <p:spPr>
          <a:xfrm>
            <a:off x="4493074" y="3029855"/>
            <a:ext cx="845206" cy="527839"/>
          </a:xfrm>
          <a:prstGeom prst="irregularSeal1">
            <a:avLst/>
          </a:prstGeom>
          <a:solidFill>
            <a:srgbClr val="FF0000"/>
          </a:solidFill>
          <a:ln w="190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010327" y="4043137"/>
            <a:ext cx="364227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en-US" dirty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Reduced overprovisioned space</a:t>
            </a:r>
          </a:p>
          <a:p>
            <a:pPr marL="285750" indent="-285750">
              <a:buFont typeface="Wingdings" charset="0"/>
              <a:buChar char="à"/>
            </a:pPr>
            <a:r>
              <a:rPr lang="en-US" i="1" dirty="0">
                <a:solidFill>
                  <a:srgbClr val="FF0000"/>
                </a:solidFill>
                <a:latin typeface="Gill Sans"/>
                <a:cs typeface="Gill Sans"/>
                <a:sym typeface="Wingdings"/>
              </a:rPr>
              <a:t>More frequent </a:t>
            </a:r>
            <a:r>
              <a:rPr lang="en-US" i="1" dirty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GCs </a:t>
            </a:r>
            <a:r>
              <a:rPr lang="en-US" dirty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 </a:t>
            </a:r>
            <a:r>
              <a:rPr lang="en-US" b="1" dirty="0">
                <a:solidFill>
                  <a:srgbClr val="FF0000"/>
                </a:solidFill>
                <a:latin typeface="Gill Sans"/>
                <a:cs typeface="Gill Sans"/>
                <a:sym typeface="Wingdings"/>
              </a:rPr>
              <a:t>Slow</a:t>
            </a:r>
            <a:r>
              <a:rPr lang="en-US" dirty="0">
                <a:solidFill>
                  <a:srgbClr val="FF0000"/>
                </a:solidFill>
                <a:latin typeface="Gill Sans"/>
                <a:cs typeface="Gill Sans"/>
                <a:sym typeface="Wingdings"/>
              </a:rPr>
              <a:t> SSD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24234" y="3673805"/>
            <a:ext cx="1495158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Gill Sans"/>
                <a:cs typeface="Gill Sans"/>
              </a:rPr>
              <a:t>Fail-partial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22679" y="1060586"/>
            <a:ext cx="1595907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SSD Internals</a:t>
            </a:r>
          </a:p>
        </p:txBody>
      </p:sp>
      <p:sp>
        <p:nvSpPr>
          <p:cNvPr id="36" name="Bent-Up Arrow 35"/>
          <p:cNvSpPr/>
          <p:nvPr/>
        </p:nvSpPr>
        <p:spPr>
          <a:xfrm rot="5400000" flipV="1">
            <a:off x="4513708" y="4110585"/>
            <a:ext cx="501190" cy="531647"/>
          </a:xfrm>
          <a:prstGeom prst="bentUpArrow">
            <a:avLst>
              <a:gd name="adj1" fmla="val 25000"/>
              <a:gd name="adj2" fmla="val 28327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2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 animBg="1"/>
      <p:bldP spid="28" grpId="1" animBg="1"/>
      <p:bldP spid="28" grpId="2" animBg="1"/>
      <p:bldP spid="29" grpId="0" animBg="1"/>
      <p:bldP spid="30" grpId="0" animBg="1"/>
      <p:bldP spid="31" grpId="0"/>
      <p:bldP spid="32" grpId="0"/>
      <p:bldP spid="38" grpId="0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Fail-slow at Scale @ FAST ’18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22464" y="362858"/>
            <a:ext cx="8880929" cy="314620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Varying root causes </a:t>
            </a:r>
            <a:r>
              <a:rPr lang="en-US" sz="1200" dirty="0">
                <a:solidFill>
                  <a:schemeClr val="tx1">
                    <a:lumMod val="65000"/>
                  </a:schemeClr>
                </a:solidFill>
              </a:rPr>
              <a:t>Device errors, firmware, temperature, power, environment, configuration</a:t>
            </a:r>
            <a:r>
              <a:rPr lang="en-US" sz="1200" b="1" dirty="0">
                <a:solidFill>
                  <a:schemeClr val="tx1">
                    <a:lumMod val="65000"/>
                  </a:schemeClr>
                </a:solidFill>
              </a:rPr>
              <a:t> </a:t>
            </a:r>
          </a:p>
          <a:p>
            <a:r>
              <a:rPr lang="en-US" b="1" dirty="0">
                <a:solidFill>
                  <a:schemeClr val="bg1"/>
                </a:solidFill>
              </a:rPr>
              <a:t>Faults convert</a:t>
            </a:r>
          </a:p>
          <a:p>
            <a:pPr lvl="1"/>
            <a:r>
              <a:rPr lang="en-US" dirty="0">
                <a:solidFill>
                  <a:srgbClr val="A6A6A6"/>
                </a:solidFill>
                <a:sym typeface="Wingdings"/>
              </a:rPr>
              <a:t>Fail-transient  fail-slow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sym typeface="Wingdings"/>
              </a:rPr>
              <a:t>Fail-partial  fail-slow</a:t>
            </a:r>
          </a:p>
          <a:p>
            <a:pPr lvl="2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79591" y="2585730"/>
            <a:ext cx="2288316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Custom memory chips that mask (hide) bad addresses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679275" y="2334489"/>
            <a:ext cx="888284" cy="2693929"/>
          </a:xfrm>
          <a:prstGeom prst="roundRect">
            <a:avLst>
              <a:gd name="adj" fmla="val 8253"/>
            </a:avLst>
          </a:prstGeom>
          <a:solidFill>
            <a:srgbClr val="FF0000">
              <a:alpha val="25000"/>
            </a:srgbClr>
          </a:solidFill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X GB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58075" y="2262564"/>
            <a:ext cx="958766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Gill Sans"/>
                <a:cs typeface="Gill Sans"/>
              </a:rPr>
              <a:t>Fail-</a:t>
            </a:r>
          </a:p>
          <a:p>
            <a:r>
              <a:rPr lang="en-US" b="1" dirty="0">
                <a:solidFill>
                  <a:srgbClr val="FF0000"/>
                </a:solidFill>
                <a:latin typeface="Gill Sans"/>
                <a:cs typeface="Gill Sans"/>
              </a:rPr>
              <a:t>partial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/>
          <a:srcRect t="14917" b="8664"/>
          <a:stretch/>
        </p:blipFill>
        <p:spPr>
          <a:xfrm rot="5400000">
            <a:off x="2753288" y="3352889"/>
            <a:ext cx="2693928" cy="657129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3872621" y="2982568"/>
            <a:ext cx="639198" cy="1869501"/>
            <a:chOff x="1770944" y="2805682"/>
            <a:chExt cx="639198" cy="1869501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1779354" y="2805682"/>
              <a:ext cx="630788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1770944" y="2915029"/>
              <a:ext cx="630788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1779354" y="3067429"/>
              <a:ext cx="630788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1770944" y="3210421"/>
              <a:ext cx="630788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1779354" y="3362821"/>
              <a:ext cx="630788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1770944" y="3472167"/>
              <a:ext cx="630788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1779354" y="3624567"/>
              <a:ext cx="630788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1770944" y="3754265"/>
              <a:ext cx="630788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1779354" y="3906665"/>
              <a:ext cx="630788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1770944" y="3999290"/>
              <a:ext cx="630788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1779354" y="4151690"/>
              <a:ext cx="630788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1770944" y="4252625"/>
              <a:ext cx="630788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1779354" y="4405025"/>
              <a:ext cx="630788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1770944" y="4522783"/>
              <a:ext cx="630788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1779354" y="4675183"/>
              <a:ext cx="630788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3877586" y="2630291"/>
            <a:ext cx="639198" cy="109347"/>
            <a:chOff x="5063426" y="1681708"/>
            <a:chExt cx="639198" cy="109347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5071836" y="1681708"/>
              <a:ext cx="630788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063426" y="1791055"/>
              <a:ext cx="630788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4428817" y="1928074"/>
            <a:ext cx="170557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Exposed space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5619766" y="2420558"/>
            <a:ext cx="888284" cy="2607860"/>
          </a:xfrm>
          <a:prstGeom prst="roundRect">
            <a:avLst>
              <a:gd name="adj" fmla="val 8253"/>
            </a:avLst>
          </a:prstGeom>
          <a:solidFill>
            <a:srgbClr val="FF0000">
              <a:alpha val="25000"/>
            </a:srgbClr>
          </a:solidFill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&lt;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X GB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558075" y="2982568"/>
            <a:ext cx="888284" cy="2045850"/>
          </a:xfrm>
          <a:prstGeom prst="roundRect">
            <a:avLst>
              <a:gd name="adj" fmla="val 8253"/>
            </a:avLst>
          </a:prstGeom>
          <a:solidFill>
            <a:srgbClr val="FF0000">
              <a:alpha val="25000"/>
            </a:srgbClr>
          </a:solidFill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&lt;&lt;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X GB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599812" y="2925642"/>
            <a:ext cx="1381095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ill Sans"/>
                <a:cs typeface="Gill Sans"/>
              </a:rPr>
              <a:t>Higher </a:t>
            </a:r>
          </a:p>
          <a:p>
            <a:r>
              <a:rPr lang="en-US" dirty="0">
                <a:solidFill>
                  <a:srgbClr val="FF0000"/>
                </a:solidFill>
                <a:latin typeface="Gill Sans"/>
                <a:cs typeface="Gill Sans"/>
              </a:rPr>
              <a:t>cache misses</a:t>
            </a:r>
          </a:p>
          <a:p>
            <a:r>
              <a:rPr lang="en-US" dirty="0">
                <a:solidFill>
                  <a:srgbClr val="FF0000"/>
                </a:solidFill>
                <a:latin typeface="Gill Sans"/>
                <a:cs typeface="Gill Sans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Gill Sans"/>
                <a:cs typeface="Gill Sans"/>
              </a:rPr>
              <a:t>fail-slow</a:t>
            </a:r>
            <a:r>
              <a:rPr lang="en-US" dirty="0">
                <a:solidFill>
                  <a:srgbClr val="FF0000"/>
                </a:solidFill>
                <a:latin typeface="Gill Sans"/>
                <a:cs typeface="Gill Sans"/>
              </a:rPr>
              <a:t>)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7599812" y="2625427"/>
            <a:ext cx="478324" cy="300215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242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2" grpId="0"/>
      <p:bldP spid="59" grpId="0" animBg="1"/>
      <p:bldP spid="60" grpId="0" animBg="1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1</a:t>
            </a:r>
            <a:r>
              <a:rPr lang="en-US" b="0" baseline="30000" dirty="0"/>
              <a:t>st</a:t>
            </a:r>
            <a:r>
              <a:rPr lang="en-US" b="0" dirty="0"/>
              <a:t> anecdote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>
                    <a:lumMod val="75000"/>
                  </a:srgbClr>
                </a:solidFill>
              </a:rPr>
              <a:t>Fail-slow at Scale @ FAST ’18</a:t>
            </a:r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2</a:t>
            </a:fld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06545" y="2035531"/>
            <a:ext cx="8513763" cy="301840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i="1" dirty="0"/>
              <a:t>“…a </a:t>
            </a:r>
            <a:r>
              <a:rPr lang="en-US" sz="2200" i="1" dirty="0">
                <a:solidFill>
                  <a:srgbClr val="00FF00"/>
                </a:solidFill>
              </a:rPr>
              <a:t>1Gb </a:t>
            </a:r>
            <a:r>
              <a:rPr lang="en-US" sz="2200" b="1" i="1" dirty="0">
                <a:solidFill>
                  <a:srgbClr val="00FF00"/>
                </a:solidFill>
              </a:rPr>
              <a:t>NIC card</a:t>
            </a:r>
            <a:r>
              <a:rPr lang="en-US" sz="2200" i="1" dirty="0">
                <a:solidFill>
                  <a:srgbClr val="00FF00"/>
                </a:solidFill>
              </a:rPr>
              <a:t> </a:t>
            </a:r>
            <a:r>
              <a:rPr lang="en-US" sz="2200" i="1" dirty="0"/>
              <a:t>on a machine that suddenly only transmits at </a:t>
            </a:r>
            <a:r>
              <a:rPr lang="en-US" sz="2200" i="1" dirty="0">
                <a:solidFill>
                  <a:srgbClr val="FF0000"/>
                </a:solidFill>
              </a:rPr>
              <a:t>1 kbps</a:t>
            </a:r>
            <a:r>
              <a:rPr lang="en-US" sz="2200" i="1" dirty="0"/>
              <a:t>, 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i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/>
              <a:t>this slow machine caused a chain reaction upstream 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i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/>
              <a:t>in such a way that the </a:t>
            </a:r>
            <a:r>
              <a:rPr lang="en-US" sz="2200" b="1" i="1" dirty="0">
                <a:solidFill>
                  <a:schemeClr val="tx2"/>
                </a:solidFill>
              </a:rPr>
              <a:t>100 node cluster</a:t>
            </a:r>
            <a:r>
              <a:rPr lang="en-US" sz="2200" i="1" dirty="0">
                <a:solidFill>
                  <a:schemeClr val="tx2"/>
                </a:solidFill>
              </a:rPr>
              <a:t> began to crawl at a snail's pace</a:t>
            </a:r>
            <a:r>
              <a:rPr lang="en-US" sz="2200" i="1" dirty="0"/>
              <a:t>.”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5502843" y="3851999"/>
            <a:ext cx="2953866" cy="1140532"/>
          </a:xfrm>
          <a:prstGeom prst="wedgeEllipseCallout">
            <a:avLst>
              <a:gd name="adj1" fmla="val -70320"/>
              <a:gd name="adj2" fmla="val -45662"/>
            </a:avLst>
          </a:prstGeom>
          <a:solidFill>
            <a:schemeClr val="tx2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3000" dirty="0">
                <a:solidFill>
                  <a:scrgbClr r="0" g="0" b="0"/>
                </a:solidFill>
                <a:latin typeface="Gill Sans"/>
                <a:cs typeface="Gill Sans"/>
              </a:rPr>
              <a:t>Cascading</a:t>
            </a:r>
          </a:p>
          <a:p>
            <a:pPr algn="ctr"/>
            <a:r>
              <a:rPr lang="en-US" sz="3000" dirty="0">
                <a:solidFill>
                  <a:scrgbClr r="0" g="0" b="0"/>
                </a:solidFill>
                <a:latin typeface="Gill Sans"/>
                <a:cs typeface="Gill Sans"/>
              </a:rPr>
              <a:t>impact!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5012425" y="559786"/>
            <a:ext cx="3372427" cy="1006886"/>
          </a:xfrm>
          <a:prstGeom prst="wedgeEllipseCallout">
            <a:avLst>
              <a:gd name="adj1" fmla="val 35456"/>
              <a:gd name="adj2" fmla="val 102808"/>
            </a:avLst>
          </a:prstGeom>
          <a:solidFill>
            <a:srgbClr val="FF0000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Gill Sans"/>
                <a:cs typeface="Gill Sans"/>
              </a:rPr>
              <a:t>Slow</a:t>
            </a:r>
            <a:r>
              <a:rPr lang="en-US" sz="3000" dirty="0">
                <a:solidFill>
                  <a:schemeClr val="bg1"/>
                </a:solidFill>
                <a:latin typeface="Gill Sans"/>
                <a:cs typeface="Gill Sans"/>
              </a:rPr>
              <a:t> hardware!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599570" y="766195"/>
            <a:ext cx="1547478" cy="1000175"/>
            <a:chOff x="3599570" y="766195"/>
            <a:chExt cx="1547478" cy="1000175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3599570" y="766196"/>
              <a:ext cx="1412855" cy="1000173"/>
            </a:xfrm>
            <a:prstGeom prst="straightConnector1">
              <a:avLst/>
            </a:prstGeom>
            <a:ln w="57150" cmpd="sng">
              <a:solidFill>
                <a:schemeClr val="bg1">
                  <a:lumMod val="75000"/>
                  <a:lumOff val="2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3599570" y="766196"/>
              <a:ext cx="1412855" cy="1000174"/>
            </a:xfrm>
            <a:prstGeom prst="straightConnector1">
              <a:avLst/>
            </a:prstGeom>
            <a:ln w="57150" cmpd="sng">
              <a:solidFill>
                <a:schemeClr val="bg1">
                  <a:lumMod val="75000"/>
                  <a:lumOff val="2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707261" y="766195"/>
              <a:ext cx="1439787" cy="92333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Gill Sans"/>
                  <a:cs typeface="Gill Sans"/>
                </a:rPr>
                <a:t>fail-stop</a:t>
              </a:r>
            </a:p>
            <a:p>
              <a:r>
                <a:rPr lang="en-US" dirty="0">
                  <a:solidFill>
                    <a:schemeClr val="bg1"/>
                  </a:solidFill>
                  <a:latin typeface="Gill Sans"/>
                  <a:cs typeface="Gill Sans"/>
                </a:rPr>
                <a:t>fail-partial</a:t>
              </a:r>
            </a:p>
            <a:p>
              <a:r>
                <a:rPr lang="en-US" dirty="0">
                  <a:solidFill>
                    <a:schemeClr val="bg1"/>
                  </a:solidFill>
                  <a:latin typeface="Gill Sans"/>
                  <a:cs typeface="Gill Sans"/>
                </a:rPr>
                <a:t>fail-transient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474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Fail-slow at Scale @ FAST ’18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22464" y="362858"/>
            <a:ext cx="8880929" cy="314620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Varying root causes </a:t>
            </a:r>
            <a:r>
              <a:rPr lang="en-US" sz="1200" dirty="0">
                <a:solidFill>
                  <a:schemeClr val="tx1">
                    <a:lumMod val="65000"/>
                  </a:schemeClr>
                </a:solidFill>
              </a:rPr>
              <a:t>Device errors, firmware, temperature, power, environment, configuration</a:t>
            </a:r>
            <a:r>
              <a:rPr lang="en-US" sz="1200" b="1" dirty="0">
                <a:solidFill>
                  <a:schemeClr val="tx1">
                    <a:lumMod val="65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Faults convert </a:t>
            </a:r>
            <a:r>
              <a:rPr lang="en-US" sz="1200" dirty="0">
                <a:solidFill>
                  <a:schemeClr val="tx1">
                    <a:lumMod val="65000"/>
                  </a:schemeClr>
                </a:solidFill>
              </a:rPr>
              <a:t>Fail-stop, -transient, -partial </a:t>
            </a:r>
            <a:r>
              <a:rPr lang="en-US" sz="1200" dirty="0">
                <a:solidFill>
                  <a:schemeClr val="tx1">
                    <a:lumMod val="65000"/>
                  </a:schemeClr>
                </a:solidFill>
                <a:sym typeface="Wingdings"/>
              </a:rPr>
              <a:t> fail-slow</a:t>
            </a:r>
          </a:p>
          <a:p>
            <a:r>
              <a:rPr lang="en-US" b="1" dirty="0">
                <a:sym typeface="Wingdings"/>
              </a:rPr>
              <a:t>Varying symptoms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sym typeface="Wingdings"/>
              </a:rPr>
              <a:t>Permanent slowdown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4817"/>
          <a:stretch/>
        </p:blipFill>
        <p:spPr>
          <a:xfrm>
            <a:off x="494864" y="2363564"/>
            <a:ext cx="3651365" cy="2172463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821649" y="4144992"/>
            <a:ext cx="785513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620508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t="20098"/>
          <a:stretch/>
        </p:blipFill>
        <p:spPr>
          <a:xfrm>
            <a:off x="5042770" y="2565005"/>
            <a:ext cx="3364010" cy="2426669"/>
          </a:xfrm>
          <a:prstGeom prst="rect">
            <a:avLst/>
          </a:prstGeom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Fail-slow at Scale @ FAST ’18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22464" y="362858"/>
            <a:ext cx="8880929" cy="314620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Varying root causes </a:t>
            </a:r>
            <a:r>
              <a:rPr lang="en-US" sz="1200" dirty="0">
                <a:solidFill>
                  <a:schemeClr val="tx1">
                    <a:lumMod val="65000"/>
                  </a:schemeClr>
                </a:solidFill>
              </a:rPr>
              <a:t>Device errors, firmware, temperature, power, environment, configuration</a:t>
            </a:r>
            <a:r>
              <a:rPr lang="en-US" sz="1200" b="1" dirty="0">
                <a:solidFill>
                  <a:schemeClr val="tx1">
                    <a:lumMod val="65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Faults convert </a:t>
            </a:r>
            <a:r>
              <a:rPr lang="en-US" sz="1200" dirty="0">
                <a:solidFill>
                  <a:schemeClr val="tx1">
                    <a:lumMod val="65000"/>
                  </a:schemeClr>
                </a:solidFill>
              </a:rPr>
              <a:t>Fail-stop, -transient, -partial </a:t>
            </a:r>
            <a:r>
              <a:rPr lang="en-US" sz="1200" dirty="0">
                <a:solidFill>
                  <a:schemeClr val="tx1">
                    <a:lumMod val="65000"/>
                  </a:schemeClr>
                </a:solidFill>
                <a:sym typeface="Wingdings"/>
              </a:rPr>
              <a:t> fail-slow</a:t>
            </a:r>
          </a:p>
          <a:p>
            <a:r>
              <a:rPr lang="en-US" b="1" dirty="0">
                <a:sym typeface="Wingdings"/>
              </a:rPr>
              <a:t>Varying symptoms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</a:schemeClr>
                </a:solidFill>
                <a:sym typeface="Wingdings"/>
              </a:rPr>
              <a:t>Permanent slowdown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sym typeface="Wingdings"/>
              </a:rPr>
              <a:t>Transient slowdown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20098"/>
          <a:stretch/>
        </p:blipFill>
        <p:spPr>
          <a:xfrm>
            <a:off x="925197" y="2585275"/>
            <a:ext cx="3364010" cy="2426669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811231" y="2663224"/>
            <a:ext cx="263052" cy="7464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585520" y="3907504"/>
            <a:ext cx="248598" cy="7512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604615" y="3921693"/>
            <a:ext cx="248598" cy="7512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860348" y="2663224"/>
            <a:ext cx="263052" cy="7464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829710" y="4107300"/>
            <a:ext cx="618760" cy="6187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932464" y="4107300"/>
            <a:ext cx="618760" cy="6187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467095" y="4249855"/>
            <a:ext cx="129543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ill Sans"/>
                <a:cs typeface="Gill Sans"/>
              </a:rPr>
              <a:t>Vibration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876275" y="3400155"/>
            <a:ext cx="233299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Disk performance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254848" y="3288652"/>
            <a:ext cx="233299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CPU performance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/>
          <a:srcRect l="16968" t="24817"/>
          <a:stretch/>
        </p:blipFill>
        <p:spPr>
          <a:xfrm>
            <a:off x="3359544" y="1832717"/>
            <a:ext cx="476233" cy="3412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8326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Fail-slow at Scale @ FAST ’18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22464" y="362858"/>
            <a:ext cx="8880929" cy="314620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Varying root causes </a:t>
            </a:r>
            <a:r>
              <a:rPr lang="en-US" sz="1200" dirty="0">
                <a:solidFill>
                  <a:schemeClr val="tx1">
                    <a:lumMod val="65000"/>
                  </a:schemeClr>
                </a:solidFill>
              </a:rPr>
              <a:t>Device errors, firmware, temperature, power, environment, configuration</a:t>
            </a:r>
            <a:r>
              <a:rPr lang="en-US" sz="1200" b="1" dirty="0">
                <a:solidFill>
                  <a:schemeClr val="tx1">
                    <a:lumMod val="65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Faults convert </a:t>
            </a:r>
            <a:r>
              <a:rPr lang="en-US" sz="1200" dirty="0">
                <a:solidFill>
                  <a:schemeClr val="tx1">
                    <a:lumMod val="65000"/>
                  </a:schemeClr>
                </a:solidFill>
              </a:rPr>
              <a:t>Fail-stop, -transient, -partial </a:t>
            </a:r>
            <a:r>
              <a:rPr lang="en-US" sz="1200" dirty="0">
                <a:solidFill>
                  <a:schemeClr val="tx1">
                    <a:lumMod val="65000"/>
                  </a:schemeClr>
                </a:solidFill>
                <a:sym typeface="Wingdings"/>
              </a:rPr>
              <a:t> fail-slow</a:t>
            </a:r>
          </a:p>
          <a:p>
            <a:r>
              <a:rPr lang="en-US" b="1" dirty="0">
                <a:sym typeface="Wingdings"/>
              </a:rPr>
              <a:t>Varying symptoms</a:t>
            </a:r>
          </a:p>
          <a:p>
            <a:pPr lvl="1"/>
            <a:r>
              <a:rPr lang="en-US" dirty="0">
                <a:solidFill>
                  <a:srgbClr val="A6A6A6"/>
                </a:solidFill>
                <a:sym typeface="Wingdings"/>
              </a:rPr>
              <a:t>Permanent slowdown</a:t>
            </a:r>
          </a:p>
          <a:p>
            <a:pPr lvl="1"/>
            <a:r>
              <a:rPr lang="en-US" dirty="0">
                <a:solidFill>
                  <a:srgbClr val="A6A6A6"/>
                </a:solidFill>
                <a:sym typeface="Wingdings"/>
              </a:rPr>
              <a:t>Transient slowdown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sym typeface="Wingdings"/>
              </a:rPr>
              <a:t>Partial slowdown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17444" b="13400"/>
          <a:stretch/>
        </p:blipFill>
        <p:spPr>
          <a:xfrm>
            <a:off x="243896" y="2948924"/>
            <a:ext cx="3313623" cy="2005678"/>
          </a:xfrm>
          <a:prstGeom prst="rect">
            <a:avLst/>
          </a:prstGeom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3947845" y="2334491"/>
            <a:ext cx="1573200" cy="2693928"/>
            <a:chOff x="3947845" y="2334491"/>
            <a:chExt cx="1573200" cy="269392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/>
            <a:srcRect t="14917" b="8664"/>
            <a:stretch/>
          </p:blipFill>
          <p:spPr>
            <a:xfrm rot="5400000">
              <a:off x="3770924" y="3352890"/>
              <a:ext cx="2693928" cy="657129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4876882" y="2487300"/>
              <a:ext cx="644163" cy="1300860"/>
              <a:chOff x="4876882" y="2487300"/>
              <a:chExt cx="644163" cy="1300860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>
                <a:off x="4885292" y="2839577"/>
                <a:ext cx="630788" cy="0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4876882" y="2948924"/>
                <a:ext cx="630788" cy="0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4885292" y="3101324"/>
                <a:ext cx="630788" cy="0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4876882" y="3244316"/>
                <a:ext cx="630788" cy="0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4885292" y="3396716"/>
                <a:ext cx="630788" cy="0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4876882" y="3506062"/>
                <a:ext cx="630788" cy="0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4885292" y="3658462"/>
                <a:ext cx="630788" cy="0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4876882" y="3788160"/>
                <a:ext cx="630788" cy="0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4890257" y="2771392"/>
                <a:ext cx="630788" cy="0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4881847" y="2864017"/>
                <a:ext cx="630788" cy="0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4890257" y="3016417"/>
                <a:ext cx="630788" cy="0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4881847" y="3117352"/>
                <a:ext cx="630788" cy="0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4890257" y="3269752"/>
                <a:ext cx="630788" cy="0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4881847" y="3387510"/>
                <a:ext cx="630788" cy="0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4890257" y="2700022"/>
                <a:ext cx="630788" cy="0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4890257" y="2487300"/>
                <a:ext cx="630788" cy="0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4890257" y="2596647"/>
                <a:ext cx="630788" cy="0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4028490" y="4157684"/>
              <a:ext cx="682902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Gill Sans"/>
                  <a:cs typeface="Gill Sans"/>
                </a:rPr>
                <a:t>Fast </a:t>
              </a:r>
            </a:p>
            <a:p>
              <a:r>
                <a:rPr lang="en-US" dirty="0">
                  <a:solidFill>
                    <a:schemeClr val="bg1"/>
                  </a:solidFill>
                  <a:latin typeface="Gill Sans"/>
                  <a:cs typeface="Gill Sans"/>
                </a:rPr>
                <a:t>reads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947845" y="2458133"/>
              <a:ext cx="929037" cy="120032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Gill Sans"/>
                  <a:cs typeface="Gill Sans"/>
                </a:rPr>
                <a:t>Slow </a:t>
              </a:r>
            </a:p>
            <a:p>
              <a:r>
                <a:rPr lang="en-US" dirty="0">
                  <a:solidFill>
                    <a:srgbClr val="FF0000"/>
                  </a:solidFill>
                  <a:latin typeface="Gill Sans"/>
                  <a:cs typeface="Gill Sans"/>
                </a:rPr>
                <a:t>reads</a:t>
              </a:r>
            </a:p>
            <a:p>
              <a:r>
                <a:rPr lang="en-US" dirty="0">
                  <a:solidFill>
                    <a:srgbClr val="FF0000"/>
                  </a:solidFill>
                  <a:latin typeface="Gill Sans"/>
                  <a:cs typeface="Gill Sans"/>
                </a:rPr>
                <a:t>(ECC repairs)</a:t>
              </a: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/>
          <a:srcRect l="8260" t="15722" b="37623"/>
          <a:stretch/>
        </p:blipFill>
        <p:spPr>
          <a:xfrm>
            <a:off x="6614909" y="2551124"/>
            <a:ext cx="2071014" cy="46078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91570" y="1924461"/>
            <a:ext cx="1236276" cy="8099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394031" y="3117352"/>
            <a:ext cx="2645336" cy="2031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Small packets (fast)</a:t>
            </a:r>
          </a:p>
          <a:p>
            <a:endParaRPr lang="en-US" dirty="0">
              <a:solidFill>
                <a:srgbClr val="FF0000"/>
              </a:solidFill>
              <a:latin typeface="Gill Sans"/>
              <a:cs typeface="Gill Sans"/>
            </a:endParaRPr>
          </a:p>
          <a:p>
            <a:r>
              <a:rPr lang="en-US" dirty="0">
                <a:solidFill>
                  <a:srgbClr val="FF0000"/>
                </a:solidFill>
                <a:latin typeface="Gill Sans"/>
                <a:cs typeface="Gill Sans"/>
              </a:rPr>
              <a:t>&gt;1500-byte packets    (very slow)</a:t>
            </a:r>
          </a:p>
          <a:p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[Buggy firmware/</a:t>
            </a:r>
            <a:r>
              <a:rPr lang="en-US" dirty="0" err="1">
                <a:solidFill>
                  <a:schemeClr val="bg1"/>
                </a:solidFill>
                <a:latin typeface="Gill Sans"/>
                <a:cs typeface="Gill Sans"/>
              </a:rPr>
              <a:t>config</a:t>
            </a: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 related to jumbo frames]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/>
          <a:srcRect t="20098"/>
          <a:stretch/>
        </p:blipFill>
        <p:spPr>
          <a:xfrm>
            <a:off x="3344719" y="2159535"/>
            <a:ext cx="440546" cy="317793"/>
          </a:xfrm>
          <a:prstGeom prst="rect">
            <a:avLst/>
          </a:prstGeom>
          <a:ln>
            <a:noFill/>
          </a:ln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8"/>
          <a:srcRect l="16968" t="24817"/>
          <a:stretch/>
        </p:blipFill>
        <p:spPr>
          <a:xfrm>
            <a:off x="3359544" y="1832717"/>
            <a:ext cx="476233" cy="3412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6141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Fail-slow at Scale @ FAST ’18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22464" y="362858"/>
            <a:ext cx="8880929" cy="314620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Varying root causes </a:t>
            </a:r>
            <a:r>
              <a:rPr lang="en-US" sz="1200" dirty="0">
                <a:solidFill>
                  <a:schemeClr val="tx1">
                    <a:lumMod val="65000"/>
                  </a:schemeClr>
                </a:solidFill>
              </a:rPr>
              <a:t>Device errors, firmware, temperature, power, environment, configuration</a:t>
            </a:r>
            <a:r>
              <a:rPr lang="en-US" sz="1200" b="1" dirty="0">
                <a:solidFill>
                  <a:schemeClr val="tx1">
                    <a:lumMod val="65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Faults convert </a:t>
            </a:r>
            <a:r>
              <a:rPr lang="en-US" sz="1200" dirty="0">
                <a:solidFill>
                  <a:schemeClr val="tx1">
                    <a:lumMod val="65000"/>
                  </a:schemeClr>
                </a:solidFill>
              </a:rPr>
              <a:t>Fail-stop, -transient, -partial </a:t>
            </a:r>
            <a:r>
              <a:rPr lang="en-US" sz="1200" dirty="0">
                <a:solidFill>
                  <a:schemeClr val="tx1">
                    <a:lumMod val="65000"/>
                  </a:schemeClr>
                </a:solidFill>
                <a:sym typeface="Wingdings"/>
              </a:rPr>
              <a:t> fail-slow</a:t>
            </a:r>
          </a:p>
          <a:p>
            <a:r>
              <a:rPr lang="en-US" b="1" dirty="0">
                <a:sym typeface="Wingdings"/>
              </a:rPr>
              <a:t>Varying symptoms</a:t>
            </a:r>
          </a:p>
          <a:p>
            <a:pPr lvl="1"/>
            <a:r>
              <a:rPr lang="en-US" dirty="0">
                <a:solidFill>
                  <a:srgbClr val="A6A6A6"/>
                </a:solidFill>
                <a:sym typeface="Wingdings"/>
              </a:rPr>
              <a:t>Permanent slowdown</a:t>
            </a:r>
          </a:p>
          <a:p>
            <a:pPr lvl="1"/>
            <a:r>
              <a:rPr lang="en-US" dirty="0">
                <a:solidFill>
                  <a:srgbClr val="A6A6A6"/>
                </a:solidFill>
                <a:sym typeface="Wingdings"/>
              </a:rPr>
              <a:t>Transient slowdown</a:t>
            </a:r>
          </a:p>
          <a:p>
            <a:pPr lvl="1"/>
            <a:r>
              <a:rPr lang="en-US" dirty="0">
                <a:solidFill>
                  <a:srgbClr val="A6A6A6"/>
                </a:solidFill>
                <a:sym typeface="Wingdings"/>
              </a:rPr>
              <a:t>Partial slowdown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sym typeface="Wingdings"/>
              </a:rPr>
              <a:t>Transient stop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4236" t="24995" r="-4236" b="13996"/>
          <a:stretch/>
        </p:blipFill>
        <p:spPr>
          <a:xfrm>
            <a:off x="767275" y="3262703"/>
            <a:ext cx="2664192" cy="1632664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16" y="3339279"/>
            <a:ext cx="363459" cy="144626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27292" y="4785542"/>
            <a:ext cx="785513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Time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56254" t="7834" r="6011" b="10093"/>
          <a:stretch/>
        </p:blipFill>
        <p:spPr>
          <a:xfrm>
            <a:off x="4676942" y="1985725"/>
            <a:ext cx="683811" cy="929219"/>
          </a:xfrm>
          <a:prstGeom prst="rect">
            <a:avLst/>
          </a:prstGeom>
          <a:ln w="28575" cmpd="sng">
            <a:solidFill>
              <a:schemeClr val="tx1"/>
            </a:solidFill>
          </a:ln>
          <a:effectLst/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l="56254" t="7834" r="6011" b="10093"/>
          <a:stretch/>
        </p:blipFill>
        <p:spPr>
          <a:xfrm>
            <a:off x="5325545" y="1985725"/>
            <a:ext cx="683811" cy="929219"/>
          </a:xfrm>
          <a:prstGeom prst="rect">
            <a:avLst/>
          </a:prstGeom>
          <a:ln w="28575" cmpd="sng">
            <a:solidFill>
              <a:schemeClr val="tx1"/>
            </a:solidFill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4464844" y="2914944"/>
            <a:ext cx="1899710" cy="1708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Gill Sans"/>
                <a:cs typeface="Gill Sans"/>
              </a:rPr>
              <a:t>A bad batch of SSDs “</a:t>
            </a:r>
            <a:r>
              <a:rPr lang="en-US" sz="1500" i="1" dirty="0">
                <a:solidFill>
                  <a:srgbClr val="FF0000"/>
                </a:solidFill>
                <a:latin typeface="Gill Sans"/>
                <a:cs typeface="Gill Sans"/>
              </a:rPr>
              <a:t>disappeared</a:t>
            </a:r>
            <a:r>
              <a:rPr lang="en-US" sz="1500" dirty="0">
                <a:solidFill>
                  <a:schemeClr val="bg1"/>
                </a:solidFill>
                <a:latin typeface="Gill Sans"/>
                <a:cs typeface="Gill Sans"/>
              </a:rPr>
              <a:t>” and then reappeared</a:t>
            </a:r>
          </a:p>
          <a:p>
            <a:endParaRPr lang="en-US" sz="1500" i="1" dirty="0">
              <a:solidFill>
                <a:schemeClr val="bg1"/>
              </a:solidFill>
              <a:latin typeface="Gill Sans"/>
              <a:cs typeface="Gill Sans"/>
            </a:endParaRPr>
          </a:p>
          <a:p>
            <a:r>
              <a:rPr lang="en-US" sz="1500" i="1" dirty="0">
                <a:solidFill>
                  <a:schemeClr val="bg1"/>
                </a:solidFill>
                <a:latin typeface="Gill Sans"/>
                <a:cs typeface="Gill Sans"/>
              </a:rPr>
              <a:t>A firmware bug triggered hardware assertion failure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6192" y="1585697"/>
            <a:ext cx="1424684" cy="142468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976192" y="2914944"/>
            <a:ext cx="1810857" cy="1477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Gill Sans"/>
                <a:cs typeface="Gill Sans"/>
              </a:rPr>
              <a:t>Host Bus Adapter </a:t>
            </a:r>
            <a:r>
              <a:rPr lang="en-US" sz="1500" i="1" dirty="0">
                <a:solidFill>
                  <a:srgbClr val="FF0000"/>
                </a:solidFill>
                <a:latin typeface="Gill Sans"/>
                <a:cs typeface="Gill Sans"/>
              </a:rPr>
              <a:t>recurrent resets</a:t>
            </a:r>
          </a:p>
          <a:p>
            <a:endParaRPr lang="en-US" sz="1500" i="1" dirty="0">
              <a:solidFill>
                <a:schemeClr val="bg1"/>
              </a:solidFill>
              <a:latin typeface="Gill Sans"/>
              <a:cs typeface="Gill Sans"/>
            </a:endParaRPr>
          </a:p>
          <a:p>
            <a:endParaRPr lang="en-US" sz="1500" i="1" dirty="0">
              <a:solidFill>
                <a:schemeClr val="bg1"/>
              </a:solidFill>
              <a:latin typeface="Gill Sans"/>
              <a:cs typeface="Gill Sans"/>
            </a:endParaRPr>
          </a:p>
          <a:p>
            <a:r>
              <a:rPr lang="en-US" sz="1500" i="1" dirty="0">
                <a:solidFill>
                  <a:schemeClr val="bg1"/>
                </a:solidFill>
                <a:latin typeface="Gill Sans"/>
                <a:cs typeface="Gill Sans"/>
              </a:rPr>
              <a:t>Uncorrectable bit flips in SRAM control paths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l="14910" t="17444" r="-14910" b="13400"/>
          <a:stretch/>
        </p:blipFill>
        <p:spPr>
          <a:xfrm>
            <a:off x="3365252" y="2511316"/>
            <a:ext cx="535703" cy="324251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/>
          <a:srcRect t="20098"/>
          <a:stretch/>
        </p:blipFill>
        <p:spPr>
          <a:xfrm>
            <a:off x="3344719" y="2159535"/>
            <a:ext cx="440546" cy="317793"/>
          </a:xfrm>
          <a:prstGeom prst="rect">
            <a:avLst/>
          </a:prstGeom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/>
          <a:srcRect l="16968" t="24817"/>
          <a:stretch/>
        </p:blipFill>
        <p:spPr>
          <a:xfrm>
            <a:off x="3359544" y="1832717"/>
            <a:ext cx="476233" cy="3412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20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Fail-slow at Scale @ FAST ’18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22464" y="362858"/>
            <a:ext cx="8880929" cy="314620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Varying root causes </a:t>
            </a:r>
            <a:r>
              <a:rPr lang="en-US" sz="1200" dirty="0">
                <a:solidFill>
                  <a:schemeClr val="tx1">
                    <a:lumMod val="65000"/>
                  </a:schemeClr>
                </a:solidFill>
              </a:rPr>
              <a:t>Device errors, firmware, temperature, power, environment, configuration</a:t>
            </a:r>
            <a:r>
              <a:rPr lang="en-US" sz="1200" b="1" dirty="0">
                <a:solidFill>
                  <a:schemeClr val="tx1">
                    <a:lumMod val="65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Faults convert </a:t>
            </a:r>
            <a:r>
              <a:rPr lang="en-US" sz="1200" dirty="0">
                <a:solidFill>
                  <a:schemeClr val="tx1">
                    <a:lumMod val="65000"/>
                  </a:schemeClr>
                </a:solidFill>
              </a:rPr>
              <a:t>Fail-stop, -transient, -partial </a:t>
            </a:r>
            <a:r>
              <a:rPr lang="en-US" sz="1200" dirty="0">
                <a:solidFill>
                  <a:schemeClr val="tx1">
                    <a:lumMod val="65000"/>
                  </a:schemeClr>
                </a:solidFill>
                <a:sym typeface="Wingdings"/>
              </a:rPr>
              <a:t> fail-slow</a:t>
            </a:r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  <a:sym typeface="Wingdings"/>
              </a:rPr>
              <a:t>Varying symptoms</a:t>
            </a:r>
            <a:r>
              <a:rPr lang="en-US" sz="1200" dirty="0">
                <a:solidFill>
                  <a:schemeClr val="tx1">
                    <a:lumMod val="65000"/>
                  </a:schemeClr>
                </a:solidFill>
                <a:sym typeface="Wingdings"/>
              </a:rPr>
              <a:t> Permanent, transient, partial slowdown and transient stop</a:t>
            </a:r>
          </a:p>
          <a:p>
            <a:r>
              <a:rPr lang="en-US" b="1" dirty="0">
                <a:sym typeface="Wingdings"/>
              </a:rPr>
              <a:t>Cascading nature</a:t>
            </a:r>
          </a:p>
          <a:p>
            <a:pPr lvl="1"/>
            <a:r>
              <a:rPr lang="en-US" dirty="0">
                <a:solidFill>
                  <a:srgbClr val="FF0000"/>
                </a:solidFill>
                <a:sym typeface="Wingdings"/>
              </a:rPr>
              <a:t>Cascading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root causes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054568" y="2696157"/>
            <a:ext cx="1295431" cy="2335533"/>
            <a:chOff x="7054568" y="2696157"/>
            <a:chExt cx="1295431" cy="233553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17547" r="16811"/>
            <a:stretch/>
          </p:blipFill>
          <p:spPr>
            <a:xfrm rot="16200000">
              <a:off x="7489450" y="2523564"/>
              <a:ext cx="659482" cy="100466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l="17547" r="16811"/>
            <a:stretch/>
          </p:blipFill>
          <p:spPr>
            <a:xfrm rot="16200000">
              <a:off x="7386883" y="2726369"/>
              <a:ext cx="659482" cy="100466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/>
            <a:srcRect l="17547" r="16811"/>
            <a:stretch/>
          </p:blipFill>
          <p:spPr>
            <a:xfrm rot="16200000">
              <a:off x="7227161" y="2907181"/>
              <a:ext cx="659482" cy="100466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054568" y="3831361"/>
              <a:ext cx="1295431" cy="120032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Gill Sans"/>
                  <a:cs typeface="Gill Sans"/>
                </a:rPr>
                <a:t>Disk </a:t>
              </a:r>
              <a:r>
                <a:rPr lang="en-US" dirty="0">
                  <a:solidFill>
                    <a:srgbClr val="FF0000"/>
                  </a:solidFill>
                  <a:latin typeface="Gill Sans"/>
                  <a:cs typeface="Gill Sans"/>
                </a:rPr>
                <a:t>throughput collapses </a:t>
              </a:r>
              <a:r>
                <a:rPr lang="en-US" dirty="0">
                  <a:solidFill>
                    <a:schemeClr val="bg1"/>
                  </a:solidFill>
                  <a:latin typeface="Gill Sans"/>
                  <a:cs typeface="Gill Sans"/>
                </a:rPr>
                <a:t>to </a:t>
              </a:r>
              <a:r>
                <a:rPr lang="en-US" b="1" dirty="0">
                  <a:solidFill>
                    <a:srgbClr val="FF0000"/>
                  </a:solidFill>
                  <a:latin typeface="Gill Sans"/>
                  <a:cs typeface="Gill Sans"/>
                </a:rPr>
                <a:t>KB/s</a:t>
              </a:r>
              <a:endParaRPr lang="en-US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56232" y="2736880"/>
            <a:ext cx="1425791" cy="1855053"/>
            <a:chOff x="556232" y="2736880"/>
            <a:chExt cx="1425791" cy="185505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l="13855" t="13575" r="13487" b="13482"/>
            <a:stretch/>
          </p:blipFill>
          <p:spPr>
            <a:xfrm>
              <a:off x="556232" y="2736880"/>
              <a:ext cx="598952" cy="60129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13855" t="13575" r="13487" b="13482"/>
            <a:stretch/>
          </p:blipFill>
          <p:spPr>
            <a:xfrm>
              <a:off x="556232" y="3362005"/>
              <a:ext cx="598952" cy="60129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13855" t="13575" r="13487" b="13482"/>
            <a:stretch/>
          </p:blipFill>
          <p:spPr>
            <a:xfrm>
              <a:off x="556232" y="3990634"/>
              <a:ext cx="598952" cy="60129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155185" y="3254116"/>
              <a:ext cx="826838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Gill Sans"/>
                  <a:cs typeface="Gill Sans"/>
                </a:rPr>
                <a:t>Fans</a:t>
              </a:r>
            </a:p>
            <a:p>
              <a:r>
                <a:rPr lang="en-US" sz="1600" dirty="0">
                  <a:solidFill>
                    <a:schemeClr val="bg1"/>
                  </a:solidFill>
                  <a:latin typeface="Gill Sans"/>
                  <a:cs typeface="Gill Sans"/>
                </a:rPr>
                <a:t>normal</a:t>
              </a:r>
            </a:p>
            <a:p>
              <a:r>
                <a:rPr lang="en-US" sz="1600" dirty="0">
                  <a:solidFill>
                    <a:schemeClr val="bg1"/>
                  </a:solidFill>
                  <a:latin typeface="Gill Sans"/>
                  <a:cs typeface="Gill Sans"/>
                </a:rPr>
                <a:t>speed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588175" y="2751310"/>
            <a:ext cx="1913348" cy="601299"/>
            <a:chOff x="2588175" y="2751310"/>
            <a:chExt cx="1913348" cy="60129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l="13855" t="13575" r="13487" b="13482"/>
            <a:stretch/>
          </p:blipFill>
          <p:spPr>
            <a:xfrm>
              <a:off x="2588175" y="2751310"/>
              <a:ext cx="610962" cy="601299"/>
            </a:xfrm>
            <a:prstGeom prst="rect">
              <a:avLst/>
            </a:prstGeom>
          </p:spPr>
        </p:pic>
        <p:sp>
          <p:nvSpPr>
            <p:cNvPr id="12" name="Explosion 1 11"/>
            <p:cNvSpPr/>
            <p:nvPr/>
          </p:nvSpPr>
          <p:spPr>
            <a:xfrm>
              <a:off x="2693237" y="2770326"/>
              <a:ext cx="845206" cy="527839"/>
            </a:xfrm>
            <a:prstGeom prst="irregularSeal1">
              <a:avLst/>
            </a:prstGeom>
            <a:solidFill>
              <a:srgbClr val="FF0000"/>
            </a:solidFill>
            <a:ln w="190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43253" y="2781942"/>
              <a:ext cx="958270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Gill Sans"/>
                  <a:cs typeface="Gill Sans"/>
                </a:rPr>
                <a:t>One died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88175" y="3372386"/>
            <a:ext cx="1918158" cy="1255736"/>
            <a:chOff x="2588175" y="3372386"/>
            <a:chExt cx="1918158" cy="125573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/>
            <a:srcRect l="13020" t="12776" r="12995" b="12357"/>
            <a:stretch/>
          </p:blipFill>
          <p:spPr>
            <a:xfrm>
              <a:off x="2588175" y="3372386"/>
              <a:ext cx="610962" cy="61824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13020" t="12776" r="12995" b="12357"/>
            <a:stretch/>
          </p:blipFill>
          <p:spPr>
            <a:xfrm>
              <a:off x="2588175" y="4009874"/>
              <a:ext cx="610962" cy="61824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261363" y="3573067"/>
              <a:ext cx="1244970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Gill Sans"/>
                  <a:cs typeface="Gill Sans"/>
                </a:rPr>
                <a:t>Other fans</a:t>
              </a:r>
            </a:p>
            <a:p>
              <a:r>
                <a:rPr lang="en-US" sz="1600" b="1" i="1" dirty="0">
                  <a:solidFill>
                    <a:srgbClr val="FF0000"/>
                  </a:solidFill>
                  <a:latin typeface="Gill Sans"/>
                  <a:cs typeface="Gill Sans"/>
                </a:rPr>
                <a:t>maximum</a:t>
              </a:r>
              <a:r>
                <a:rPr lang="en-US" sz="1600" dirty="0">
                  <a:solidFill>
                    <a:srgbClr val="FF0000"/>
                  </a:solidFill>
                  <a:latin typeface="Gill Sans"/>
                  <a:cs typeface="Gill Sans"/>
                </a:rPr>
                <a:t> </a:t>
              </a:r>
              <a:r>
                <a:rPr lang="en-US" sz="1600" dirty="0">
                  <a:solidFill>
                    <a:schemeClr val="bg1"/>
                  </a:solidFill>
                  <a:latin typeface="Gill Sans"/>
                  <a:cs typeface="Gill Sans"/>
                </a:rPr>
                <a:t>speed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799235" y="3120496"/>
            <a:ext cx="1914191" cy="1392160"/>
            <a:chOff x="4799235" y="3120496"/>
            <a:chExt cx="1914191" cy="139216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4799235" y="3120496"/>
              <a:ext cx="618760" cy="61876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417995" y="3342235"/>
              <a:ext cx="1295431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Gill Sans"/>
                  <a:cs typeface="Gill Sans"/>
                </a:rPr>
                <a:t>Noise</a:t>
              </a:r>
              <a:r>
                <a:rPr lang="en-US" dirty="0">
                  <a:solidFill>
                    <a:schemeClr val="bg1"/>
                  </a:solidFill>
                  <a:latin typeface="Gill Sans"/>
                  <a:cs typeface="Gill Sans"/>
                </a:rPr>
                <a:t> and</a:t>
              </a:r>
            </a:p>
            <a:p>
              <a:r>
                <a:rPr lang="en-US" dirty="0">
                  <a:solidFill>
                    <a:srgbClr val="FF0000"/>
                  </a:solidFill>
                  <a:latin typeface="Gill Sans"/>
                  <a:cs typeface="Gill Sans"/>
                </a:rPr>
                <a:t>vibration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4799235" y="3509060"/>
              <a:ext cx="618760" cy="61876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4799235" y="3893896"/>
              <a:ext cx="618760" cy="618760"/>
            </a:xfrm>
            <a:prstGeom prst="rect">
              <a:avLst/>
            </a:prstGeom>
          </p:spPr>
        </p:pic>
      </p:grpSp>
      <p:cxnSp>
        <p:nvCxnSpPr>
          <p:cNvPr id="28" name="Straight Arrow Connector 27"/>
          <p:cNvCxnSpPr/>
          <p:nvPr/>
        </p:nvCxnSpPr>
        <p:spPr>
          <a:xfrm>
            <a:off x="7771924" y="2084930"/>
            <a:ext cx="0" cy="461607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302084" y="1451856"/>
            <a:ext cx="129543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Bad disks? No!</a:t>
            </a:r>
          </a:p>
        </p:txBody>
      </p:sp>
    </p:spTree>
    <p:extLst>
      <p:ext uri="{BB962C8B-B14F-4D97-AF65-F5344CB8AC3E}">
        <p14:creationId xmlns:p14="http://schemas.microsoft.com/office/powerpoint/2010/main" val="3350104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10067" y="3719701"/>
            <a:ext cx="991220" cy="828438"/>
            <a:chOff x="810067" y="3719701"/>
            <a:chExt cx="991220" cy="828438"/>
          </a:xfrm>
        </p:grpSpPr>
        <p:pic>
          <p:nvPicPr>
            <p:cNvPr id="7" name="Picture 6" descr="serv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067" y="3719701"/>
              <a:ext cx="991220" cy="828438"/>
            </a:xfrm>
            <a:prstGeom prst="rect">
              <a:avLst/>
            </a:prstGeom>
            <a:effectLst/>
          </p:spPr>
        </p:pic>
        <p:sp>
          <p:nvSpPr>
            <p:cNvPr id="15" name="Can 14"/>
            <p:cNvSpPr/>
            <p:nvPr/>
          </p:nvSpPr>
          <p:spPr>
            <a:xfrm>
              <a:off x="1073189" y="4145456"/>
              <a:ext cx="375221" cy="402683"/>
            </a:xfrm>
            <a:prstGeom prst="can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87647" y="3776124"/>
              <a:ext cx="556500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 Black"/>
                  <a:cs typeface="Arial Black"/>
                </a:rPr>
                <a:t>M1</a:t>
              </a: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Fail-slow at Scale @ FAST ’18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22464" y="362858"/>
            <a:ext cx="8880929" cy="314620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Varying root causes </a:t>
            </a:r>
            <a:r>
              <a:rPr lang="en-US" sz="1200" dirty="0">
                <a:solidFill>
                  <a:schemeClr val="tx1">
                    <a:lumMod val="65000"/>
                  </a:schemeClr>
                </a:solidFill>
              </a:rPr>
              <a:t>Device errors, firmware, temperature, power, environment, configuration</a:t>
            </a:r>
            <a:r>
              <a:rPr lang="en-US" sz="1200" b="1" dirty="0">
                <a:solidFill>
                  <a:schemeClr val="tx1">
                    <a:lumMod val="65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Faults convert </a:t>
            </a:r>
            <a:r>
              <a:rPr lang="en-US" sz="1200" dirty="0">
                <a:solidFill>
                  <a:schemeClr val="tx1">
                    <a:lumMod val="65000"/>
                  </a:schemeClr>
                </a:solidFill>
              </a:rPr>
              <a:t>Fail-stop, -transient, -partial </a:t>
            </a:r>
            <a:r>
              <a:rPr lang="en-US" sz="1200" dirty="0">
                <a:solidFill>
                  <a:schemeClr val="tx1">
                    <a:lumMod val="65000"/>
                  </a:schemeClr>
                </a:solidFill>
                <a:sym typeface="Wingdings"/>
              </a:rPr>
              <a:t> fail-slow</a:t>
            </a:r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  <a:sym typeface="Wingdings"/>
              </a:rPr>
              <a:t>Varying symptoms</a:t>
            </a:r>
            <a:r>
              <a:rPr lang="en-US" sz="1200" dirty="0">
                <a:solidFill>
                  <a:schemeClr val="tx1">
                    <a:lumMod val="65000"/>
                  </a:schemeClr>
                </a:solidFill>
                <a:sym typeface="Wingdings"/>
              </a:rPr>
              <a:t> Permanent, transient, partial slowdown and transient stop</a:t>
            </a:r>
          </a:p>
          <a:p>
            <a:r>
              <a:rPr lang="en-US" b="1" dirty="0">
                <a:sym typeface="Wingdings"/>
              </a:rPr>
              <a:t>Cascading nature</a:t>
            </a:r>
          </a:p>
          <a:p>
            <a:pPr lvl="1"/>
            <a:r>
              <a:rPr lang="en-US" dirty="0">
                <a:solidFill>
                  <a:srgbClr val="A6A6A6"/>
                </a:solidFill>
                <a:sym typeface="Wingdings"/>
              </a:rPr>
              <a:t>Cascading root causes</a:t>
            </a:r>
          </a:p>
          <a:p>
            <a:pPr lvl="1"/>
            <a:r>
              <a:rPr lang="en-US" dirty="0">
                <a:solidFill>
                  <a:srgbClr val="FF0000"/>
                </a:solidFill>
                <a:sym typeface="Wingdings"/>
              </a:rPr>
              <a:t>Cascading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impacts </a:t>
            </a:r>
            <a:r>
              <a:rPr lang="en-US" sz="1400" dirty="0">
                <a:solidFill>
                  <a:schemeClr val="bg1"/>
                </a:solidFill>
                <a:sym typeface="Wingdings"/>
              </a:rPr>
              <a:t>e.g. in </a:t>
            </a:r>
            <a:r>
              <a:rPr lang="en-US" sz="1400" dirty="0" err="1">
                <a:solidFill>
                  <a:schemeClr val="bg1"/>
                </a:solidFill>
                <a:sym typeface="Wingdings"/>
              </a:rPr>
              <a:t>Hadoop</a:t>
            </a:r>
            <a:r>
              <a:rPr lang="en-US" sz="1400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dirty="0" err="1">
                <a:solidFill>
                  <a:schemeClr val="bg1"/>
                </a:solidFill>
                <a:sym typeface="Wingdings"/>
              </a:rPr>
              <a:t>MapReduce</a:t>
            </a:r>
            <a:endParaRPr lang="en-US" sz="1400" dirty="0">
              <a:solidFill>
                <a:schemeClr val="bg1"/>
              </a:solidFill>
              <a:sym typeface="Wingding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47563" y="3693168"/>
            <a:ext cx="810413" cy="890869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647" y="4584037"/>
            <a:ext cx="513617" cy="336477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624567" y="3044119"/>
            <a:ext cx="1551927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  <a:latin typeface="Gill Sans"/>
                <a:cs typeface="Gill Sans"/>
              </a:rPr>
              <a:t>A </a:t>
            </a:r>
            <a:r>
              <a:rPr lang="en-US" sz="1600" b="1" i="1" dirty="0">
                <a:solidFill>
                  <a:schemeClr val="bg1"/>
                </a:solidFill>
                <a:latin typeface="Gill Sans"/>
                <a:cs typeface="Gill Sans"/>
              </a:rPr>
              <a:t>fast</a:t>
            </a:r>
            <a:r>
              <a:rPr lang="en-US" sz="1600" i="1" dirty="0">
                <a:solidFill>
                  <a:schemeClr val="bg1"/>
                </a:solidFill>
                <a:latin typeface="Gill Sans"/>
                <a:cs typeface="Gill Sans"/>
              </a:rPr>
              <a:t> map task</a:t>
            </a:r>
          </a:p>
          <a:p>
            <a:r>
              <a:rPr lang="en-US" sz="1600" i="1" dirty="0">
                <a:solidFill>
                  <a:schemeClr val="bg1"/>
                </a:solidFill>
                <a:latin typeface="Gill Sans"/>
                <a:cs typeface="Gill Sans"/>
              </a:rPr>
              <a:t>(read locally)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518815" y="3628895"/>
            <a:ext cx="1289456" cy="306033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30" idx="1"/>
          </p:cNvCxnSpPr>
          <p:nvPr/>
        </p:nvCxnSpPr>
        <p:spPr>
          <a:xfrm>
            <a:off x="1501264" y="4145456"/>
            <a:ext cx="1307007" cy="392053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2617889" y="3184538"/>
            <a:ext cx="1852180" cy="1725151"/>
            <a:chOff x="2617889" y="3184538"/>
            <a:chExt cx="1852180" cy="1725151"/>
          </a:xfrm>
        </p:grpSpPr>
        <p:pic>
          <p:nvPicPr>
            <p:cNvPr id="9" name="Picture 8" descr="serv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889" y="3216915"/>
              <a:ext cx="991220" cy="828438"/>
            </a:xfrm>
            <a:prstGeom prst="rect">
              <a:avLst/>
            </a:prstGeom>
            <a:effectLst/>
          </p:spPr>
        </p:pic>
        <p:pic>
          <p:nvPicPr>
            <p:cNvPr id="10" name="Picture 9" descr="serv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889" y="4081251"/>
              <a:ext cx="991220" cy="828438"/>
            </a:xfrm>
            <a:prstGeom prst="rect">
              <a:avLst/>
            </a:prstGeom>
            <a:effectLst/>
          </p:spPr>
        </p:pic>
        <p:pic>
          <p:nvPicPr>
            <p:cNvPr id="11" name="Picture 10" descr="serv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8849" y="4048874"/>
              <a:ext cx="991220" cy="828438"/>
            </a:xfrm>
            <a:prstGeom prst="rect">
              <a:avLst/>
            </a:prstGeom>
            <a:effectLst/>
          </p:spPr>
        </p:pic>
        <p:pic>
          <p:nvPicPr>
            <p:cNvPr id="12" name="Picture 11" descr="serv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8849" y="3184538"/>
              <a:ext cx="991220" cy="828438"/>
            </a:xfrm>
            <a:prstGeom prst="rect">
              <a:avLst/>
            </a:prstGeom>
            <a:effectLst/>
          </p:spPr>
        </p:pic>
        <p:sp>
          <p:nvSpPr>
            <p:cNvPr id="19" name="TextBox 18"/>
            <p:cNvSpPr txBox="1"/>
            <p:nvPr/>
          </p:nvSpPr>
          <p:spPr>
            <a:xfrm>
              <a:off x="2808271" y="3396162"/>
              <a:ext cx="518178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latin typeface="Arial Black"/>
                  <a:cs typeface="Arial Black"/>
                </a:rPr>
                <a:t>R1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08271" y="4352843"/>
              <a:ext cx="518178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latin typeface="Arial Black"/>
                  <a:cs typeface="Arial Black"/>
                </a:rPr>
                <a:t>R2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30055" y="3409751"/>
              <a:ext cx="518178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latin typeface="Arial Black"/>
                  <a:cs typeface="Arial Black"/>
                </a:rPr>
                <a:t>R3</a:t>
              </a: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 flipV="1">
            <a:off x="1544147" y="3779083"/>
            <a:ext cx="2085908" cy="244524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949717" y="4708035"/>
            <a:ext cx="801522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0000FF"/>
                </a:solidFill>
                <a:latin typeface="Gill Sans"/>
                <a:cs typeface="Gill Sans"/>
              </a:rPr>
              <a:t>Slow!!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91325" y="3119743"/>
            <a:ext cx="3734616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0000FF"/>
                </a:solidFill>
                <a:latin typeface="Gill Sans"/>
                <a:cs typeface="Gill Sans"/>
              </a:rPr>
              <a:t>All</a:t>
            </a:r>
            <a:r>
              <a:rPr lang="en-US" sz="1600" i="1" dirty="0">
                <a:solidFill>
                  <a:srgbClr val="0000FF"/>
                </a:solidFill>
                <a:latin typeface="Gill Sans"/>
                <a:cs typeface="Gill Sans"/>
              </a:rPr>
              <a:t> reducers are slow</a:t>
            </a:r>
          </a:p>
          <a:p>
            <a:r>
              <a:rPr lang="en-US" sz="1600" i="1" dirty="0">
                <a:solidFill>
                  <a:srgbClr val="0000FF"/>
                </a:solidFill>
                <a:latin typeface="Gill Sans"/>
                <a:cs typeface="Gill Sans"/>
              </a:rPr>
              <a:t>(“</a:t>
            </a:r>
            <a:r>
              <a:rPr lang="en-US" sz="1600" b="1" i="1" dirty="0">
                <a:solidFill>
                  <a:srgbClr val="0000FF"/>
                </a:solidFill>
                <a:latin typeface="Gill Sans"/>
                <a:cs typeface="Gill Sans"/>
              </a:rPr>
              <a:t>no</a:t>
            </a:r>
            <a:r>
              <a:rPr lang="en-US" sz="1600" i="1" dirty="0">
                <a:solidFill>
                  <a:srgbClr val="0000FF"/>
                </a:solidFill>
                <a:latin typeface="Gill Sans"/>
                <a:cs typeface="Gill Sans"/>
              </a:rPr>
              <a:t>” stragglers </a:t>
            </a:r>
            <a:r>
              <a:rPr lang="en-US" sz="1600" i="1" dirty="0">
                <a:solidFill>
                  <a:srgbClr val="0000FF"/>
                </a:solidFill>
                <a:latin typeface="Gill Sans"/>
                <a:cs typeface="Gill Sans"/>
                <a:sym typeface="Wingdings"/>
              </a:rPr>
              <a:t> no Speculative Execution</a:t>
            </a:r>
            <a:r>
              <a:rPr lang="en-US" sz="1600" i="1" dirty="0">
                <a:solidFill>
                  <a:srgbClr val="0000FF"/>
                </a:solidFill>
                <a:latin typeface="Gill Sans"/>
                <a:cs typeface="Gill Sans"/>
              </a:rPr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00770" y="3840223"/>
            <a:ext cx="2740454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  <a:latin typeface="Gill Sans"/>
                <a:cs typeface="Gill Sans"/>
              </a:rPr>
              <a:t>Use (lock-up) task </a:t>
            </a:r>
            <a:r>
              <a:rPr lang="en-US" sz="1600" b="1" i="1" dirty="0">
                <a:solidFill>
                  <a:schemeClr val="bg1"/>
                </a:solidFill>
                <a:latin typeface="Gill Sans"/>
                <a:cs typeface="Gill Sans"/>
              </a:rPr>
              <a:t>slots </a:t>
            </a:r>
            <a:r>
              <a:rPr lang="en-US" sz="1600" i="1" dirty="0">
                <a:solidFill>
                  <a:schemeClr val="bg1"/>
                </a:solidFill>
                <a:latin typeface="Gill Sans"/>
                <a:cs typeface="Gill Sans"/>
              </a:rPr>
              <a:t>in </a:t>
            </a:r>
          </a:p>
          <a:p>
            <a:r>
              <a:rPr lang="en-US" sz="1600" i="1" dirty="0">
                <a:solidFill>
                  <a:schemeClr val="bg1"/>
                </a:solidFill>
                <a:latin typeface="Gill Sans"/>
                <a:cs typeface="Gill Sans"/>
              </a:rPr>
              <a:t>healthy machines for a long time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411349" y="4440417"/>
            <a:ext cx="2529158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00"/>
                </a:solidFill>
                <a:latin typeface="Gill Sans"/>
                <a:cs typeface="Gill Sans"/>
              </a:rPr>
              <a:t>Eventually </a:t>
            </a:r>
            <a:r>
              <a:rPr lang="en-US" sz="1600" b="1" i="1" dirty="0">
                <a:solidFill>
                  <a:srgbClr val="000000"/>
                </a:solidFill>
                <a:latin typeface="Gill Sans"/>
                <a:cs typeface="Gill Sans"/>
              </a:rPr>
              <a:t>no</a:t>
            </a:r>
            <a:r>
              <a:rPr lang="en-US" sz="1600" i="1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1600" b="1" i="1" dirty="0">
                <a:solidFill>
                  <a:srgbClr val="000000"/>
                </a:solidFill>
                <a:latin typeface="Gill Sans"/>
                <a:cs typeface="Gill Sans"/>
              </a:rPr>
              <a:t>free</a:t>
            </a:r>
            <a:r>
              <a:rPr lang="en-US" sz="1600" i="1" dirty="0">
                <a:solidFill>
                  <a:srgbClr val="000000"/>
                </a:solidFill>
                <a:latin typeface="Gill Sans"/>
                <a:cs typeface="Gill Sans"/>
              </a:rPr>
              <a:t> task slots</a:t>
            </a:r>
          </a:p>
          <a:p>
            <a:r>
              <a:rPr lang="en-US" sz="1600" i="1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 </a:t>
            </a:r>
            <a:r>
              <a:rPr lang="en-US" sz="1600" b="1" i="1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Cluster collapse</a:t>
            </a:r>
            <a:endParaRPr lang="en-US" sz="1600" b="1" i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1777" y="4363473"/>
            <a:ext cx="565580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  <a:latin typeface="Gill Sans"/>
                <a:cs typeface="Gill Sans"/>
              </a:rPr>
              <a:t>Slow</a:t>
            </a:r>
          </a:p>
          <a:p>
            <a:r>
              <a:rPr lang="en-US" sz="1600" i="1" dirty="0">
                <a:solidFill>
                  <a:srgbClr val="FF0000"/>
                </a:solidFill>
                <a:latin typeface="Gill Sans"/>
                <a:cs typeface="Gill Sans"/>
              </a:rPr>
              <a:t>NIC</a:t>
            </a:r>
          </a:p>
        </p:txBody>
      </p:sp>
      <p:sp>
        <p:nvSpPr>
          <p:cNvPr id="44" name="Bent-Up Arrow 43"/>
          <p:cNvSpPr/>
          <p:nvPr/>
        </p:nvSpPr>
        <p:spPr>
          <a:xfrm rot="5400000">
            <a:off x="4831092" y="3797799"/>
            <a:ext cx="331003" cy="408353"/>
          </a:xfrm>
          <a:prstGeom prst="bentUpArrow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Bent-Up Arrow 47"/>
          <p:cNvSpPr/>
          <p:nvPr/>
        </p:nvSpPr>
        <p:spPr>
          <a:xfrm rot="5400000">
            <a:off x="5908602" y="4440857"/>
            <a:ext cx="331003" cy="408353"/>
          </a:xfrm>
          <a:prstGeom prst="bentUpArrow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917544" y="4442135"/>
            <a:ext cx="749224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  <a:latin typeface="Gill Sans"/>
                <a:cs typeface="Gill Sans"/>
              </a:rPr>
              <a:t>Shuffle</a:t>
            </a:r>
          </a:p>
        </p:txBody>
      </p:sp>
    </p:spTree>
    <p:extLst>
      <p:ext uri="{BB962C8B-B14F-4D97-AF65-F5344CB8AC3E}">
        <p14:creationId xmlns:p14="http://schemas.microsoft.com/office/powerpoint/2010/main" val="258065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34" grpId="0"/>
      <p:bldP spid="35" grpId="0"/>
      <p:bldP spid="36" grpId="0"/>
      <p:bldP spid="37" grpId="0"/>
      <p:bldP spid="38" grpId="0"/>
      <p:bldP spid="44" grpId="0" animBg="1"/>
      <p:bldP spid="48" grpId="0" animBg="1"/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Fail-slow at Scale @ FAST ’18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22464" y="362858"/>
            <a:ext cx="8880929" cy="314620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Varying root causes </a:t>
            </a:r>
            <a:r>
              <a:rPr lang="en-US" sz="1200" dirty="0">
                <a:solidFill>
                  <a:schemeClr val="tx1">
                    <a:lumMod val="65000"/>
                  </a:schemeClr>
                </a:solidFill>
              </a:rPr>
              <a:t>Device errors, firmware, temperature, power, environment, configuration</a:t>
            </a:r>
            <a:r>
              <a:rPr lang="en-US" sz="1200" b="1" dirty="0">
                <a:solidFill>
                  <a:schemeClr val="tx1">
                    <a:lumMod val="65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Faults convert </a:t>
            </a:r>
            <a:r>
              <a:rPr lang="en-US" sz="1200" dirty="0">
                <a:solidFill>
                  <a:schemeClr val="tx1">
                    <a:lumMod val="65000"/>
                  </a:schemeClr>
                </a:solidFill>
              </a:rPr>
              <a:t>Fail-stop, -transient, -partial </a:t>
            </a:r>
            <a:r>
              <a:rPr lang="en-US" sz="1200" dirty="0">
                <a:solidFill>
                  <a:schemeClr val="tx1">
                    <a:lumMod val="65000"/>
                  </a:schemeClr>
                </a:solidFill>
                <a:sym typeface="Wingdings"/>
              </a:rPr>
              <a:t> fail-slow</a:t>
            </a:r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  <a:sym typeface="Wingdings"/>
              </a:rPr>
              <a:t>Varying symptoms</a:t>
            </a:r>
            <a:r>
              <a:rPr lang="en-US" sz="1200" dirty="0">
                <a:solidFill>
                  <a:schemeClr val="tx1">
                    <a:lumMod val="65000"/>
                  </a:schemeClr>
                </a:solidFill>
                <a:sym typeface="Wingdings"/>
              </a:rPr>
              <a:t> Permanent, transient, partial slowdown and transient stop</a:t>
            </a:r>
          </a:p>
          <a:p>
            <a:r>
              <a:rPr lang="en-US" b="1" dirty="0">
                <a:sym typeface="Wingdings"/>
              </a:rPr>
              <a:t>Cascading nature</a:t>
            </a:r>
          </a:p>
          <a:p>
            <a:pPr lvl="1"/>
            <a:r>
              <a:rPr lang="en-US" dirty="0">
                <a:solidFill>
                  <a:srgbClr val="A6A6A6"/>
                </a:solidFill>
                <a:sym typeface="Wingdings"/>
              </a:rPr>
              <a:t>Cascading root causes</a:t>
            </a:r>
          </a:p>
          <a:p>
            <a:pPr lvl="1"/>
            <a:r>
              <a:rPr lang="en-US" dirty="0">
                <a:solidFill>
                  <a:srgbClr val="FF0000"/>
                </a:solidFill>
                <a:sym typeface="Wingdings"/>
              </a:rPr>
              <a:t>Cascading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impacts</a:t>
            </a:r>
            <a:endParaRPr lang="en-US" sz="1400" dirty="0">
              <a:solidFill>
                <a:schemeClr val="bg1"/>
              </a:solidFill>
              <a:sym typeface="Wingdings"/>
            </a:endParaRPr>
          </a:p>
        </p:txBody>
      </p:sp>
      <p:pic>
        <p:nvPicPr>
          <p:cNvPr id="39" name="Picture 38" descr="1-norma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068" y="1908860"/>
            <a:ext cx="4572000" cy="32004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0" name="Picture 39" descr="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068" y="1908860"/>
            <a:ext cx="4572000" cy="32004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1" name="TextBox 40"/>
          <p:cNvSpPr txBox="1"/>
          <p:nvPr/>
        </p:nvSpPr>
        <p:spPr>
          <a:xfrm>
            <a:off x="6934443" y="3445423"/>
            <a:ext cx="2774162" cy="461665"/>
          </a:xfrm>
          <a:prstGeom prst="rect">
            <a:avLst/>
          </a:prstGeom>
          <a:noFill/>
          <a:ln w="28575" cmpd="sng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1 job/hour !!!</a:t>
            </a:r>
          </a:p>
        </p:txBody>
      </p:sp>
      <p:sp>
        <p:nvSpPr>
          <p:cNvPr id="42" name="TextBox 41"/>
          <p:cNvSpPr txBox="1"/>
          <p:nvPr/>
        </p:nvSpPr>
        <p:spPr>
          <a:xfrm rot="19655759">
            <a:off x="5270193" y="3319125"/>
            <a:ext cx="2395779" cy="461665"/>
          </a:xfrm>
          <a:prstGeom prst="rect">
            <a:avLst/>
          </a:prstGeom>
          <a:noFill/>
          <a:ln w="28575" cmpd="sng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Gill Sans"/>
                <a:cs typeface="Gill Sans"/>
              </a:rPr>
              <a:t>~170 jobs/hour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15598" y="1944399"/>
            <a:ext cx="4439966" cy="369332"/>
          </a:xfrm>
          <a:prstGeom prst="rect">
            <a:avLst/>
          </a:prstGeom>
          <a:solidFill>
            <a:srgbClr val="FFFFFF"/>
          </a:solidFill>
          <a:effectLst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Gill Sans"/>
                <a:cs typeface="Gill Sans"/>
              </a:rPr>
              <a:t>Facebook Hadoop Jobs, 30 nodes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14324" y="2688233"/>
            <a:ext cx="1641288" cy="307777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with 1 slow NIC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910493" y="4801483"/>
            <a:ext cx="2604453" cy="276999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A6A6A6"/>
                </a:solidFill>
                <a:latin typeface="Arial"/>
                <a:cs typeface="Arial"/>
              </a:rPr>
              <a:t>[From PBSE @ SoCC </a:t>
            </a:r>
            <a:r>
              <a:rPr lang="fr-FR" sz="1200" dirty="0">
                <a:solidFill>
                  <a:srgbClr val="A6A6A6"/>
                </a:solidFill>
                <a:latin typeface="Arial"/>
                <a:cs typeface="Arial"/>
              </a:rPr>
              <a:t>’</a:t>
            </a:r>
            <a:r>
              <a:rPr lang="en-US" sz="1200" dirty="0">
                <a:solidFill>
                  <a:srgbClr val="A6A6A6"/>
                </a:solidFill>
                <a:latin typeface="Arial"/>
                <a:cs typeface="Arial"/>
              </a:rPr>
              <a:t>17]</a:t>
            </a:r>
          </a:p>
        </p:txBody>
      </p:sp>
    </p:spTree>
    <p:extLst>
      <p:ext uri="{BB962C8B-B14F-4D97-AF65-F5344CB8AC3E}">
        <p14:creationId xmlns:p14="http://schemas.microsoft.com/office/powerpoint/2010/main" val="15476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22464" y="362858"/>
            <a:ext cx="8880929" cy="466709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Varying root causes </a:t>
            </a:r>
            <a:r>
              <a:rPr lang="en-US" sz="1200" dirty="0">
                <a:solidFill>
                  <a:schemeClr val="tx1">
                    <a:lumMod val="65000"/>
                  </a:schemeClr>
                </a:solidFill>
              </a:rPr>
              <a:t>Device errors, firmware, temperature, power, environment, configuration</a:t>
            </a:r>
            <a:r>
              <a:rPr lang="en-US" sz="1200" b="1" dirty="0">
                <a:solidFill>
                  <a:schemeClr val="tx1">
                    <a:lumMod val="65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Faults convert </a:t>
            </a:r>
            <a:r>
              <a:rPr lang="en-US" sz="1200" dirty="0">
                <a:solidFill>
                  <a:schemeClr val="tx1">
                    <a:lumMod val="65000"/>
                  </a:schemeClr>
                </a:solidFill>
              </a:rPr>
              <a:t>Fail-stop, -transient, -partial </a:t>
            </a:r>
            <a:r>
              <a:rPr lang="en-US" sz="1200" dirty="0">
                <a:solidFill>
                  <a:schemeClr val="tx1">
                    <a:lumMod val="65000"/>
                  </a:schemeClr>
                </a:solidFill>
                <a:sym typeface="Wingdings"/>
              </a:rPr>
              <a:t> fail-slow</a:t>
            </a:r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  <a:sym typeface="Wingdings"/>
              </a:rPr>
              <a:t>Varying symptoms</a:t>
            </a:r>
            <a:r>
              <a:rPr lang="en-US" sz="1200" dirty="0">
                <a:solidFill>
                  <a:schemeClr val="tx1">
                    <a:lumMod val="65000"/>
                  </a:schemeClr>
                </a:solidFill>
                <a:sym typeface="Wingdings"/>
              </a:rPr>
              <a:t> Permanent, transient, partial slowdown and transient stop</a:t>
            </a:r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  <a:sym typeface="Wingdings"/>
              </a:rPr>
              <a:t>Cascading nature</a:t>
            </a:r>
          </a:p>
          <a:p>
            <a:r>
              <a:rPr lang="en-US" b="1" dirty="0">
                <a:sym typeface="Wingdings"/>
              </a:rPr>
              <a:t>Rare but deadly</a:t>
            </a:r>
          </a:p>
          <a:p>
            <a:pPr lvl="1"/>
            <a:r>
              <a:rPr lang="en-US" dirty="0">
                <a:sym typeface="Wingdings"/>
              </a:rPr>
              <a:t>13% detected in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hours</a:t>
            </a:r>
          </a:p>
          <a:p>
            <a:pPr lvl="1"/>
            <a:r>
              <a:rPr lang="en-US" dirty="0">
                <a:sym typeface="Wingdings"/>
              </a:rPr>
              <a:t>13% in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days</a:t>
            </a:r>
          </a:p>
          <a:p>
            <a:pPr lvl="1"/>
            <a:r>
              <a:rPr lang="en-US" dirty="0">
                <a:sym typeface="Wingdings"/>
              </a:rPr>
              <a:t>11% in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weeks</a:t>
            </a:r>
          </a:p>
          <a:p>
            <a:pPr lvl="1"/>
            <a:r>
              <a:rPr lang="en-US" dirty="0">
                <a:sym typeface="Wingdings"/>
              </a:rPr>
              <a:t>17% in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months</a:t>
            </a:r>
          </a:p>
          <a:p>
            <a:pPr lvl="1"/>
            <a:r>
              <a:rPr lang="en-US" dirty="0">
                <a:sym typeface="Wingdings"/>
              </a:rPr>
              <a:t>(50% unknown)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Fail-slow at Scale @ FAST ’18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389854" y="1943008"/>
            <a:ext cx="4613538" cy="3036473"/>
          </a:xfrm>
          <a:prstGeom prst="roundRect">
            <a:avLst/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>
              <a:spcBef>
                <a:spcPts val="1000"/>
              </a:spcBef>
            </a:pPr>
            <a:r>
              <a:rPr lang="en-US" sz="2000" b="1" dirty="0">
                <a:solidFill>
                  <a:schemeClr val="bg1"/>
                </a:solidFill>
                <a:latin typeface="Gill Sans"/>
                <a:cs typeface="Gill Sans"/>
              </a:rPr>
              <a:t>Why?</a:t>
            </a:r>
          </a:p>
          <a:p>
            <a:pPr marL="342900" indent="-342900">
              <a:spcBef>
                <a:spcPts val="1000"/>
              </a:spcBef>
              <a:buFontTx/>
              <a:buChar char="-"/>
            </a:pPr>
            <a:r>
              <a:rPr lang="en-US" sz="2000" dirty="0">
                <a:solidFill>
                  <a:schemeClr val="bg1"/>
                </a:solidFill>
                <a:latin typeface="Gill Sans"/>
                <a:cs typeface="Gill Sans"/>
              </a:rPr>
              <a:t>External causes and cascading nature </a:t>
            </a:r>
            <a:r>
              <a:rPr lang="en-US" sz="1600" i="1" dirty="0">
                <a:solidFill>
                  <a:schemeClr val="bg1"/>
                </a:solidFill>
                <a:latin typeface="Gill Sans"/>
                <a:cs typeface="Gill Sans"/>
              </a:rPr>
              <a:t>(</a:t>
            </a:r>
            <a:r>
              <a:rPr lang="en-US" sz="1600" i="1" dirty="0" err="1">
                <a:solidFill>
                  <a:schemeClr val="bg1"/>
                </a:solidFill>
                <a:latin typeface="Gill Sans"/>
                <a:cs typeface="Gill Sans"/>
              </a:rPr>
              <a:t>vibration</a:t>
            </a:r>
            <a:r>
              <a:rPr lang="en-US" sz="1600" i="1" dirty="0" err="1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slow</a:t>
            </a:r>
            <a:r>
              <a:rPr lang="en-US" sz="1600" i="1" dirty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 disk); offline testing passes</a:t>
            </a:r>
          </a:p>
          <a:p>
            <a:pPr marL="342900" indent="-342900">
              <a:spcBef>
                <a:spcPts val="1000"/>
              </a:spcBef>
              <a:buFontTx/>
              <a:buChar char="-"/>
            </a:pPr>
            <a:r>
              <a:rPr lang="en-US" sz="2000" dirty="0">
                <a:solidFill>
                  <a:schemeClr val="bg1"/>
                </a:solidFill>
                <a:latin typeface="Gill Sans"/>
                <a:cs typeface="Gill Sans"/>
              </a:rPr>
              <a:t>No full-stack monitoring/correlation     </a:t>
            </a:r>
            <a:r>
              <a:rPr lang="en-US" sz="1600" i="1" dirty="0">
                <a:solidFill>
                  <a:schemeClr val="bg1"/>
                </a:solidFill>
                <a:latin typeface="Gill Sans"/>
                <a:cs typeface="Gill Sans"/>
              </a:rPr>
              <a:t>hot temperature </a:t>
            </a:r>
            <a:r>
              <a:rPr lang="en-US" sz="1600" i="1" dirty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 slow CPUs  slow </a:t>
            </a:r>
            <a:r>
              <a:rPr lang="en-US" sz="1600" i="1" dirty="0" err="1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Hadoop</a:t>
            </a:r>
            <a:r>
              <a:rPr lang="en-US" sz="1600" i="1" dirty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  debug </a:t>
            </a:r>
            <a:r>
              <a:rPr lang="en-US" sz="1600" i="1" dirty="0" err="1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Hadoop</a:t>
            </a:r>
            <a:r>
              <a:rPr lang="en-US" sz="1600" i="1" dirty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 logs?</a:t>
            </a:r>
          </a:p>
          <a:p>
            <a:pPr marL="342900" indent="-342900">
              <a:spcBef>
                <a:spcPts val="1000"/>
              </a:spcBef>
              <a:buFontTx/>
              <a:buChar char="-"/>
            </a:pPr>
            <a:r>
              <a:rPr lang="en-US" sz="2000" dirty="0">
                <a:solidFill>
                  <a:schemeClr val="bg1"/>
                </a:solidFill>
                <a:latin typeface="Gill Sans"/>
                <a:cs typeface="Gill Sans"/>
              </a:rPr>
              <a:t>Rare? Ignore?</a:t>
            </a:r>
            <a:endParaRPr lang="en-US" sz="160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0503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22464" y="362858"/>
            <a:ext cx="8880929" cy="466709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Varying root causes </a:t>
            </a:r>
            <a:r>
              <a:rPr lang="en-US" sz="1200" dirty="0">
                <a:solidFill>
                  <a:schemeClr val="tx1">
                    <a:lumMod val="65000"/>
                  </a:schemeClr>
                </a:solidFill>
              </a:rPr>
              <a:t>Device errors, firmware, temperature, power, environment, configuration</a:t>
            </a:r>
            <a:r>
              <a:rPr lang="en-US" sz="1200" b="1" dirty="0">
                <a:solidFill>
                  <a:schemeClr val="tx1">
                    <a:lumMod val="65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Faults convert </a:t>
            </a:r>
            <a:r>
              <a:rPr lang="en-US" sz="1200" dirty="0">
                <a:solidFill>
                  <a:schemeClr val="tx1">
                    <a:lumMod val="65000"/>
                  </a:schemeClr>
                </a:solidFill>
              </a:rPr>
              <a:t>Fail-stop, -transient, -partial </a:t>
            </a:r>
            <a:r>
              <a:rPr lang="en-US" sz="1200" dirty="0">
                <a:solidFill>
                  <a:schemeClr val="tx1">
                    <a:lumMod val="65000"/>
                  </a:schemeClr>
                </a:solidFill>
                <a:sym typeface="Wingdings"/>
              </a:rPr>
              <a:t> fail-slow</a:t>
            </a:r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  <a:sym typeface="Wingdings"/>
              </a:rPr>
              <a:t>Varying symptoms</a:t>
            </a:r>
            <a:r>
              <a:rPr lang="en-US" sz="1200" dirty="0">
                <a:solidFill>
                  <a:schemeClr val="tx1">
                    <a:lumMod val="65000"/>
                  </a:schemeClr>
                </a:solidFill>
                <a:sym typeface="Wingdings"/>
              </a:rPr>
              <a:t> Permanent, transient, partial slowdown and transient stop</a:t>
            </a:r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  <a:sym typeface="Wingdings"/>
              </a:rPr>
              <a:t>Cascading nature</a:t>
            </a:r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  <a:sym typeface="Wingdings"/>
              </a:rPr>
              <a:t>Rare but deadly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Fail-slow at Scale @ FAST ’18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52316" b="8161"/>
          <a:stretch/>
        </p:blipFill>
        <p:spPr>
          <a:xfrm>
            <a:off x="1971277" y="3352887"/>
            <a:ext cx="7032116" cy="16770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61782" y="2672472"/>
            <a:ext cx="3269232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Gill Sans"/>
                <a:cs typeface="Gill Sans"/>
              </a:rPr>
              <a:t>Suggestions to vendors, 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Gill Sans"/>
                <a:cs typeface="Gill Sans"/>
              </a:rPr>
              <a:t>operators, and systems designers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6530" y="2161438"/>
            <a:ext cx="591027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 Black"/>
                <a:cs typeface="Arial Black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9100171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22464" y="362858"/>
            <a:ext cx="8880929" cy="466709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A6A6A6"/>
                </a:solidFill>
              </a:rPr>
              <a:t>Varying root causes </a:t>
            </a:r>
            <a:r>
              <a:rPr lang="en-US" sz="1200" dirty="0">
                <a:solidFill>
                  <a:srgbClr val="A6A6A6"/>
                </a:solidFill>
              </a:rPr>
              <a:t>Device errors, firmware, temperature, power, environment, configuration</a:t>
            </a:r>
            <a:r>
              <a:rPr lang="en-US" sz="1200" b="1" dirty="0">
                <a:solidFill>
                  <a:srgbClr val="A6A6A6"/>
                </a:solidFill>
              </a:rPr>
              <a:t> </a:t>
            </a:r>
          </a:p>
          <a:p>
            <a:r>
              <a:rPr lang="en-US" dirty="0">
                <a:solidFill>
                  <a:srgbClr val="A6A6A6"/>
                </a:solidFill>
              </a:rPr>
              <a:t>Faults convert </a:t>
            </a:r>
            <a:r>
              <a:rPr lang="en-US" sz="1200" dirty="0">
                <a:solidFill>
                  <a:srgbClr val="A6A6A6"/>
                </a:solidFill>
              </a:rPr>
              <a:t>Fail-stop, -transient, -partial </a:t>
            </a:r>
            <a:r>
              <a:rPr lang="en-US" sz="1200" dirty="0">
                <a:solidFill>
                  <a:srgbClr val="A6A6A6"/>
                </a:solidFill>
                <a:sym typeface="Wingdings"/>
              </a:rPr>
              <a:t> fail-slow</a:t>
            </a:r>
          </a:p>
          <a:p>
            <a:r>
              <a:rPr lang="en-US" dirty="0">
                <a:solidFill>
                  <a:srgbClr val="A6A6A6"/>
                </a:solidFill>
                <a:sym typeface="Wingdings"/>
              </a:rPr>
              <a:t>Varying symptoms</a:t>
            </a:r>
            <a:r>
              <a:rPr lang="en-US" sz="1200" dirty="0">
                <a:solidFill>
                  <a:srgbClr val="A6A6A6"/>
                </a:solidFill>
                <a:sym typeface="Wingdings"/>
              </a:rPr>
              <a:t> Permanent, transient, partial slowdown and transient stop</a:t>
            </a:r>
          </a:p>
          <a:p>
            <a:r>
              <a:rPr lang="en-US" dirty="0">
                <a:solidFill>
                  <a:srgbClr val="A6A6A6"/>
                </a:solidFill>
                <a:sym typeface="Wingdings"/>
              </a:rPr>
              <a:t>Cascading nature</a:t>
            </a:r>
          </a:p>
          <a:p>
            <a:r>
              <a:rPr lang="en-US" dirty="0">
                <a:solidFill>
                  <a:srgbClr val="A6A6A6"/>
                </a:solidFill>
                <a:sym typeface="Wingdings"/>
              </a:rPr>
              <a:t>Rare but deadly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Fail-slow at Scale @ FAST ’18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179" y="3549667"/>
            <a:ext cx="806742" cy="806742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/>
        </p:nvSpPr>
        <p:spPr>
          <a:xfrm>
            <a:off x="4284134" y="2949165"/>
            <a:ext cx="3873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ill Sans"/>
                <a:cs typeface="Gill Sans"/>
              </a:rPr>
              <a:t>+</a:t>
            </a:r>
            <a:r>
              <a:rPr lang="en-US" sz="2800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Gill Sans"/>
                <a:cs typeface="Gill Sans"/>
              </a:rPr>
              <a:t>Fail-slow hardware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69759" y="2425945"/>
            <a:ext cx="4970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Gill Sans"/>
                <a:cs typeface="Gill Sans"/>
              </a:rPr>
              <a:t>Modern, advanced systems</a:t>
            </a: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636351" y="3360762"/>
            <a:ext cx="2263236" cy="16691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none" spc="50" baseline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600A18"/>
                </a:solidFill>
                <a:effectLst/>
                <a:latin typeface="Gill Sans"/>
                <a:ea typeface="+mj-ea"/>
                <a:cs typeface="Gill San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400" b="0" dirty="0"/>
              <a:t>Thank you!</a:t>
            </a:r>
            <a:br>
              <a:rPr lang="en-US" sz="3400" b="0" dirty="0"/>
            </a:br>
            <a:r>
              <a:rPr lang="en-US" sz="3400" b="0" dirty="0"/>
              <a:t>Questions?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86186" y="1965598"/>
            <a:ext cx="321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Gill Sans"/>
                <a:cs typeface="Gill Sans"/>
              </a:rPr>
              <a:t>Conclusion:</a:t>
            </a:r>
          </a:p>
        </p:txBody>
      </p:sp>
    </p:spTree>
    <p:extLst>
      <p:ext uri="{BB962C8B-B14F-4D97-AF65-F5344CB8AC3E}">
        <p14:creationId xmlns:p14="http://schemas.microsoft.com/office/powerpoint/2010/main" val="755782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More anecdotes? </a:t>
            </a:r>
            <a:r>
              <a:rPr lang="en-US" dirty="0"/>
              <a:t>All </a:t>
            </a:r>
            <a:r>
              <a:rPr lang="en-US" b="0" dirty="0"/>
              <a:t>hardware?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Fail-slow at Scale @ FAST ’18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77814" y="1200150"/>
            <a:ext cx="8621875" cy="3806977"/>
          </a:xfrm>
        </p:spPr>
        <p:txBody>
          <a:bodyPr>
            <a:normAutofit/>
          </a:bodyPr>
          <a:lstStyle/>
          <a:p>
            <a:r>
              <a:rPr lang="en-US" b="1" dirty="0"/>
              <a:t>Disk</a:t>
            </a:r>
            <a:r>
              <a:rPr lang="en-US" dirty="0"/>
              <a:t> throughput </a:t>
            </a:r>
            <a:r>
              <a:rPr lang="en-US" dirty="0">
                <a:solidFill>
                  <a:srgbClr val="FF0000"/>
                </a:solidFill>
              </a:rPr>
              <a:t>dropped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to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100 KB/s </a:t>
            </a:r>
            <a:r>
              <a:rPr lang="en-US" dirty="0"/>
              <a:t>due to vibration</a:t>
            </a:r>
          </a:p>
          <a:p>
            <a:r>
              <a:rPr lang="en-US" b="1" dirty="0"/>
              <a:t>SSDs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stalled for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seconds </a:t>
            </a:r>
            <a:r>
              <a:rPr lang="en-US" dirty="0"/>
              <a:t>due to firmware bugs</a:t>
            </a:r>
          </a:p>
          <a:p>
            <a:r>
              <a:rPr lang="en-US" b="1" dirty="0"/>
              <a:t>Memory cards </a:t>
            </a:r>
            <a:r>
              <a:rPr lang="en-US" dirty="0">
                <a:solidFill>
                  <a:srgbClr val="FF0000"/>
                </a:solidFill>
              </a:rPr>
              <a:t>degraded</a:t>
            </a:r>
            <a:r>
              <a:rPr lang="en-US" dirty="0"/>
              <a:t> to </a:t>
            </a:r>
            <a:r>
              <a:rPr lang="en-US" dirty="0">
                <a:solidFill>
                  <a:srgbClr val="FF0000"/>
                </a:solidFill>
              </a:rPr>
              <a:t>25%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speed</a:t>
            </a:r>
            <a:r>
              <a:rPr lang="en-US" dirty="0"/>
              <a:t> due to a loose NVDIMM connection</a:t>
            </a:r>
          </a:p>
          <a:p>
            <a:r>
              <a:rPr lang="en-US" b="1" dirty="0"/>
              <a:t>CPUs</a:t>
            </a:r>
            <a:r>
              <a:rPr lang="en-US" dirty="0"/>
              <a:t> ran in </a:t>
            </a:r>
            <a:r>
              <a:rPr lang="en-US" dirty="0">
                <a:solidFill>
                  <a:srgbClr val="FF0000"/>
                </a:solidFill>
              </a:rPr>
              <a:t>50% speed </a:t>
            </a:r>
            <a:r>
              <a:rPr lang="en-US" dirty="0"/>
              <a:t>due to lack of power</a:t>
            </a:r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985576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7648" y="1459261"/>
            <a:ext cx="8522660" cy="857250"/>
          </a:xfrm>
        </p:spPr>
        <p:txBody>
          <a:bodyPr/>
          <a:lstStyle/>
          <a:p>
            <a:r>
              <a:rPr lang="en-US" dirty="0"/>
              <a:t>EXTRA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Fail-slow at Scale @ FAST ’18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857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Fail-slow at Scale @ FAST ’18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 vendors:</a:t>
            </a:r>
          </a:p>
          <a:p>
            <a:pPr lvl="1"/>
            <a:r>
              <a:rPr lang="en-US" dirty="0"/>
              <a:t>Make the </a:t>
            </a:r>
            <a:r>
              <a:rPr lang="en-US" dirty="0" err="1"/>
              <a:t>implicits</a:t>
            </a:r>
            <a:r>
              <a:rPr lang="en-US" dirty="0"/>
              <a:t> explicit</a:t>
            </a:r>
          </a:p>
          <a:p>
            <a:pPr lvl="2"/>
            <a:r>
              <a:rPr lang="en-US" dirty="0"/>
              <a:t>Frequent error masking </a:t>
            </a:r>
            <a:r>
              <a:rPr lang="en-US" dirty="0">
                <a:sym typeface="Wingdings"/>
              </a:rPr>
              <a:t> hard errors</a:t>
            </a:r>
          </a:p>
          <a:p>
            <a:pPr lvl="1"/>
            <a:r>
              <a:rPr lang="en-US" dirty="0"/>
              <a:t>Record/expose device-level performance statistics</a:t>
            </a:r>
          </a:p>
          <a:p>
            <a:r>
              <a:rPr lang="en-US" b="1" dirty="0">
                <a:solidFill>
                  <a:srgbClr val="FF0000"/>
                </a:solidFill>
              </a:rPr>
              <a:t>To operators:</a:t>
            </a:r>
          </a:p>
          <a:p>
            <a:pPr lvl="1"/>
            <a:r>
              <a:rPr lang="en-US" dirty="0"/>
              <a:t>Online diagnosis</a:t>
            </a:r>
          </a:p>
          <a:p>
            <a:pPr lvl="2"/>
            <a:r>
              <a:rPr lang="en-US" dirty="0"/>
              <a:t>(39% root causes are external)</a:t>
            </a:r>
          </a:p>
          <a:p>
            <a:pPr lvl="1"/>
            <a:r>
              <a:rPr lang="en-US" dirty="0"/>
              <a:t>Full-stack monitoring</a:t>
            </a:r>
          </a:p>
          <a:p>
            <a:pPr lvl="1"/>
            <a:r>
              <a:rPr lang="en-US" dirty="0"/>
              <a:t>Full-stack statistical correlation</a:t>
            </a:r>
          </a:p>
          <a:p>
            <a:r>
              <a:rPr lang="en-US" b="1" dirty="0">
                <a:solidFill>
                  <a:srgbClr val="FF0000"/>
                </a:solidFill>
              </a:rPr>
              <a:t>To systems designers:</a:t>
            </a:r>
          </a:p>
          <a:p>
            <a:pPr lvl="1"/>
            <a:r>
              <a:rPr lang="en-US" dirty="0"/>
              <a:t>Make the </a:t>
            </a:r>
            <a:r>
              <a:rPr lang="en-US" dirty="0" err="1"/>
              <a:t>implicits</a:t>
            </a:r>
            <a:r>
              <a:rPr lang="en-US" dirty="0"/>
              <a:t> explicit</a:t>
            </a:r>
          </a:p>
          <a:p>
            <a:pPr lvl="2"/>
            <a:r>
              <a:rPr lang="en-US" dirty="0"/>
              <a:t>Jobs retried “infinite” time</a:t>
            </a:r>
          </a:p>
          <a:p>
            <a:pPr lvl="1"/>
            <a:r>
              <a:rPr lang="en-US" dirty="0"/>
              <a:t>Convert fail-slow to fail-stop? (challenging)</a:t>
            </a:r>
          </a:p>
          <a:p>
            <a:pPr lvl="1"/>
            <a:r>
              <a:rPr lang="en-US" dirty="0"/>
              <a:t>Fail-slow fault injections</a:t>
            </a:r>
          </a:p>
        </p:txBody>
      </p:sp>
    </p:spTree>
    <p:extLst>
      <p:ext uri="{BB962C8B-B14F-4D97-AF65-F5344CB8AC3E}">
        <p14:creationId xmlns:p14="http://schemas.microsoft.com/office/powerpoint/2010/main" val="30948506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Fail-slow at Scale @ FAST ’18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973" y="992531"/>
            <a:ext cx="5042027" cy="30322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493" y="1227253"/>
            <a:ext cx="4485504" cy="211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19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Fail-slow at Scale @ FAST ’18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77814" y="1200150"/>
            <a:ext cx="4566467" cy="3837318"/>
          </a:xfrm>
        </p:spPr>
        <p:txBody>
          <a:bodyPr/>
          <a:lstStyle/>
          <a:p>
            <a:r>
              <a:rPr lang="en-US" dirty="0"/>
              <a:t>Cannot use application bandwidth check (all are affected)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614" y="3637322"/>
            <a:ext cx="1692504" cy="1692504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6252487" y="1922457"/>
            <a:ext cx="2578752" cy="1300859"/>
          </a:xfrm>
          <a:prstGeom prst="wedgeEllipseCallout">
            <a:avLst>
              <a:gd name="adj1" fmla="val -11895"/>
              <a:gd name="adj2" fmla="val 74215"/>
            </a:avLst>
          </a:prstGeom>
          <a:solidFill>
            <a:srgbClr val="FFFF00"/>
          </a:solidFill>
          <a:ln w="190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Hadoop, not fully tail/</a:t>
            </a:r>
            <a:r>
              <a:rPr lang="en-US" dirty="0" err="1">
                <a:solidFill>
                  <a:schemeClr val="bg1"/>
                </a:solidFill>
                <a:latin typeface="Gill Sans"/>
                <a:cs typeface="Gill Sans"/>
              </a:rPr>
              <a:t>limpware</a:t>
            </a: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 tolerant??</a:t>
            </a:r>
          </a:p>
        </p:txBody>
      </p:sp>
      <p:pic>
        <p:nvPicPr>
          <p:cNvPr id="9" name="Picture 8" descr="1-norma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3" y="2833047"/>
            <a:ext cx="4572000" cy="32004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" name="Picture 9" descr="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3" y="2833047"/>
            <a:ext cx="4572000" cy="32004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" name="TextBox 10"/>
          <p:cNvSpPr txBox="1"/>
          <p:nvPr/>
        </p:nvSpPr>
        <p:spPr>
          <a:xfrm>
            <a:off x="3792991" y="4277553"/>
            <a:ext cx="2774162" cy="461665"/>
          </a:xfrm>
          <a:prstGeom prst="rect">
            <a:avLst/>
          </a:prstGeom>
          <a:noFill/>
          <a:ln w="28575" cmpd="sng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1 job/hour !!!</a:t>
            </a:r>
          </a:p>
        </p:txBody>
      </p:sp>
      <p:sp>
        <p:nvSpPr>
          <p:cNvPr id="12" name="TextBox 11"/>
          <p:cNvSpPr txBox="1"/>
          <p:nvPr/>
        </p:nvSpPr>
        <p:spPr>
          <a:xfrm rot="19655759">
            <a:off x="2037848" y="4243312"/>
            <a:ext cx="2395779" cy="461665"/>
          </a:xfrm>
          <a:prstGeom prst="rect">
            <a:avLst/>
          </a:prstGeom>
          <a:noFill/>
          <a:ln w="28575" cmpd="sng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Gill Sans"/>
                <a:cs typeface="Gill Sans"/>
              </a:rPr>
              <a:t>~170 jobs/hour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83253" y="2868586"/>
            <a:ext cx="4439966" cy="369332"/>
          </a:xfrm>
          <a:prstGeom prst="rect">
            <a:avLst/>
          </a:prstGeom>
          <a:solidFill>
            <a:srgbClr val="FFFFFF"/>
          </a:solidFill>
          <a:effectLst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Gill Sans"/>
                <a:cs typeface="Gill Sans"/>
              </a:rPr>
              <a:t>Facebook Hadoop Jobs, 30 nodes</a:t>
            </a:r>
          </a:p>
        </p:txBody>
      </p:sp>
    </p:spTree>
    <p:extLst>
      <p:ext uri="{BB962C8B-B14F-4D97-AF65-F5344CB8AC3E}">
        <p14:creationId xmlns:p14="http://schemas.microsoft.com/office/powerpoint/2010/main" val="1549019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10678" y="2938031"/>
            <a:ext cx="3982269" cy="1842395"/>
            <a:chOff x="1410678" y="2938031"/>
            <a:chExt cx="3982269" cy="18423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9745" t="25716" r="9754" b="36091"/>
            <a:stretch/>
          </p:blipFill>
          <p:spPr>
            <a:xfrm>
              <a:off x="1410678" y="2938031"/>
              <a:ext cx="2531474" cy="180154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t="18542" b="17159"/>
            <a:stretch/>
          </p:blipFill>
          <p:spPr>
            <a:xfrm>
              <a:off x="3942152" y="3016571"/>
              <a:ext cx="1450795" cy="69963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t="18542" b="17159"/>
            <a:stretch/>
          </p:blipFill>
          <p:spPr>
            <a:xfrm>
              <a:off x="3942152" y="3629940"/>
              <a:ext cx="1450795" cy="69963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734971" y="2964544"/>
              <a:ext cx="631102" cy="181588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Gill Sans"/>
                  <a:cs typeface="Gill Sans"/>
                </a:rPr>
                <a:t>100%</a:t>
              </a:r>
            </a:p>
            <a:p>
              <a:endParaRPr lang="en-US" sz="1600" dirty="0">
                <a:latin typeface="Gill Sans"/>
                <a:cs typeface="Gill Sans"/>
              </a:endParaRPr>
            </a:p>
            <a:p>
              <a:r>
                <a:rPr lang="en-US" sz="1600" dirty="0">
                  <a:latin typeface="Gill Sans"/>
                  <a:cs typeface="Gill Sans"/>
                </a:rPr>
                <a:t>100%</a:t>
              </a:r>
            </a:p>
            <a:p>
              <a:endParaRPr lang="en-US" sz="1600" dirty="0">
                <a:latin typeface="Gill Sans"/>
                <a:cs typeface="Gill Sans"/>
              </a:endParaRPr>
            </a:p>
            <a:p>
              <a:r>
                <a:rPr lang="en-US" sz="1600" dirty="0">
                  <a:latin typeface="Gill Sans"/>
                  <a:cs typeface="Gill Sans"/>
                </a:rPr>
                <a:t>100%</a:t>
              </a:r>
            </a:p>
            <a:p>
              <a:endParaRPr lang="en-US" sz="1600" dirty="0">
                <a:latin typeface="Gill Sans"/>
                <a:cs typeface="Gill Sans"/>
              </a:endParaRPr>
            </a:p>
            <a:p>
              <a:r>
                <a:rPr lang="en-US" sz="1600" dirty="0">
                  <a:latin typeface="Gill Sans"/>
                  <a:cs typeface="Gill Sans"/>
                </a:rPr>
                <a:t>100%</a:t>
              </a: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Fail-slow at Scale @ FAST ’18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22464" y="362858"/>
            <a:ext cx="8880929" cy="314620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Varying root causes </a:t>
            </a:r>
            <a:r>
              <a:rPr lang="en-US" sz="1200" dirty="0">
                <a:solidFill>
                  <a:schemeClr val="tx1">
                    <a:lumMod val="65000"/>
                  </a:schemeClr>
                </a:solidFill>
              </a:rPr>
              <a:t>Device errors, firmware, temperature, power, environment, configuration</a:t>
            </a:r>
          </a:p>
          <a:p>
            <a:r>
              <a:rPr lang="en-US" b="1" dirty="0">
                <a:solidFill>
                  <a:schemeClr val="bg1"/>
                </a:solidFill>
              </a:rPr>
              <a:t>Faults convert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Fail-stop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 fail-slow</a:t>
            </a:r>
          </a:p>
          <a:p>
            <a:pPr lvl="2"/>
            <a:r>
              <a:rPr lang="en-US" dirty="0">
                <a:solidFill>
                  <a:schemeClr val="bg1"/>
                </a:solidFill>
                <a:sym typeface="Wingdings"/>
              </a:rPr>
              <a:t>Fail-stop power  fail-slow CPUs</a:t>
            </a:r>
          </a:p>
          <a:p>
            <a:pPr lvl="2"/>
            <a:r>
              <a:rPr lang="en-US" dirty="0">
                <a:solidFill>
                  <a:schemeClr val="bg1"/>
                </a:solidFill>
                <a:sym typeface="Wingdings"/>
              </a:rPr>
              <a:t>Fail-stop disk  fail-slow RAID</a:t>
            </a:r>
            <a:endParaRPr lang="en-US" dirty="0">
              <a:solidFill>
                <a:schemeClr val="bg1"/>
              </a:solidFill>
            </a:endParaRPr>
          </a:p>
          <a:p>
            <a:pPr lvl="2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42152" y="2647239"/>
            <a:ext cx="123623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Gill Sans"/>
                <a:cs typeface="Gill Sans"/>
              </a:rPr>
              <a:t>Fail-stop</a:t>
            </a:r>
          </a:p>
        </p:txBody>
      </p:sp>
      <p:sp>
        <p:nvSpPr>
          <p:cNvPr id="13" name="Explosion 1 12"/>
          <p:cNvSpPr/>
          <p:nvPr/>
        </p:nvSpPr>
        <p:spPr>
          <a:xfrm>
            <a:off x="4034057" y="3164022"/>
            <a:ext cx="845206" cy="527839"/>
          </a:xfrm>
          <a:prstGeom prst="irregularSeal1">
            <a:avLst/>
          </a:prstGeom>
          <a:solidFill>
            <a:srgbClr val="FF0000"/>
          </a:solidFill>
          <a:ln w="190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661110" y="2948928"/>
            <a:ext cx="593031" cy="181588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Gill Sans"/>
                <a:cs typeface="Gill Sans"/>
              </a:rPr>
              <a:t>50%</a:t>
            </a:r>
          </a:p>
          <a:p>
            <a:endParaRPr lang="en-US" sz="1600" b="1" dirty="0">
              <a:solidFill>
                <a:srgbClr val="FF0000"/>
              </a:solidFill>
              <a:latin typeface="Gill Sans"/>
              <a:cs typeface="Gill Sans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Gill Sans"/>
                <a:cs typeface="Gill Sans"/>
              </a:rPr>
              <a:t>50%</a:t>
            </a:r>
          </a:p>
          <a:p>
            <a:endParaRPr lang="en-US" sz="1600" b="1" dirty="0">
              <a:solidFill>
                <a:srgbClr val="FF0000"/>
              </a:solidFill>
              <a:latin typeface="Gill Sans"/>
              <a:cs typeface="Gill Sans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Gill Sans"/>
                <a:cs typeface="Gill Sans"/>
              </a:rPr>
              <a:t>50%</a:t>
            </a:r>
          </a:p>
          <a:p>
            <a:endParaRPr lang="en-US" sz="1600" b="1" dirty="0">
              <a:solidFill>
                <a:srgbClr val="FF0000"/>
              </a:solidFill>
              <a:latin typeface="Gill Sans"/>
              <a:cs typeface="Gill Sans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Gill Sans"/>
                <a:cs typeface="Gill Sans"/>
              </a:rPr>
              <a:t>50%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66073" y="2572110"/>
            <a:ext cx="1249060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Gill Sans"/>
                <a:cs typeface="Gill Sans"/>
              </a:rPr>
              <a:t>Fail-slow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3300415" y="3194241"/>
            <a:ext cx="763546" cy="15616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627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8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Fail-slow </a:t>
            </a:r>
            <a:r>
              <a:rPr lang="en-US" b="0" dirty="0"/>
              <a:t>Hardware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Fail-slow at Scale @ FAST ’18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i="1" dirty="0"/>
              <a:t>Hardware that is still running and functional but in a degraded mode, significantly slower than its expected performance</a:t>
            </a:r>
          </a:p>
          <a:p>
            <a:r>
              <a:rPr lang="en-US" dirty="0"/>
              <a:t>In existing literature:</a:t>
            </a:r>
          </a:p>
          <a:p>
            <a:pPr lvl="1"/>
            <a:r>
              <a:rPr lang="en-US" dirty="0"/>
              <a:t>“fail-stutter” </a:t>
            </a:r>
            <a:r>
              <a:rPr lang="en-US" sz="1200" dirty="0"/>
              <a:t>[</a:t>
            </a:r>
            <a:r>
              <a:rPr lang="en-US" sz="1200" dirty="0" err="1"/>
              <a:t>Arpaci-Dusseau</a:t>
            </a:r>
            <a:r>
              <a:rPr lang="en-US" sz="1200" dirty="0"/>
              <a:t>(s), </a:t>
            </a:r>
            <a:r>
              <a:rPr lang="en-US" sz="1200" dirty="0" err="1"/>
              <a:t>HotOS</a:t>
            </a:r>
            <a:r>
              <a:rPr lang="en-US" sz="1200" dirty="0"/>
              <a:t> </a:t>
            </a:r>
            <a:r>
              <a:rPr lang="fr-FR" sz="1200" dirty="0"/>
              <a:t>’</a:t>
            </a:r>
            <a:r>
              <a:rPr lang="en-US" sz="1200" dirty="0"/>
              <a:t>11]</a:t>
            </a:r>
          </a:p>
          <a:p>
            <a:pPr lvl="1"/>
            <a:r>
              <a:rPr lang="en-US" dirty="0"/>
              <a:t>“gray failure” </a:t>
            </a:r>
            <a:r>
              <a:rPr lang="en-US" sz="1200" dirty="0"/>
              <a:t>[Huang et al. @ </a:t>
            </a:r>
            <a:r>
              <a:rPr lang="en-US" sz="1200" dirty="0" err="1"/>
              <a:t>HotOS</a:t>
            </a:r>
            <a:r>
              <a:rPr lang="en-US" sz="1200" dirty="0"/>
              <a:t> </a:t>
            </a:r>
            <a:r>
              <a:rPr lang="fr-FR" sz="1200" dirty="0"/>
              <a:t>’</a:t>
            </a:r>
            <a:r>
              <a:rPr lang="en-US" sz="1200" dirty="0"/>
              <a:t>17]</a:t>
            </a:r>
          </a:p>
          <a:p>
            <a:pPr lvl="1"/>
            <a:r>
              <a:rPr lang="en-US" dirty="0"/>
              <a:t>“limp mode” </a:t>
            </a:r>
            <a:r>
              <a:rPr lang="en-US" sz="1200" dirty="0"/>
              <a:t>[Do et al. @ </a:t>
            </a:r>
            <a:r>
              <a:rPr lang="en-US" sz="1200" dirty="0" err="1"/>
              <a:t>SoCC</a:t>
            </a:r>
            <a:r>
              <a:rPr lang="en-US" sz="1200" dirty="0"/>
              <a:t> </a:t>
            </a:r>
            <a:r>
              <a:rPr lang="fr-FR" sz="1200" dirty="0"/>
              <a:t>’</a:t>
            </a:r>
            <a:r>
              <a:rPr lang="en-US" sz="1200" dirty="0"/>
              <a:t>13, </a:t>
            </a:r>
            <a:r>
              <a:rPr lang="en-US" sz="1200" dirty="0" err="1"/>
              <a:t>Gunawi</a:t>
            </a:r>
            <a:r>
              <a:rPr lang="en-US" sz="1200" dirty="0"/>
              <a:t> et al. @ </a:t>
            </a:r>
            <a:r>
              <a:rPr lang="en-US" sz="1200" dirty="0" err="1"/>
              <a:t>SoCC</a:t>
            </a:r>
            <a:r>
              <a:rPr lang="en-US" sz="1200" dirty="0"/>
              <a:t> </a:t>
            </a:r>
            <a:r>
              <a:rPr lang="fr-FR" sz="1200" dirty="0"/>
              <a:t>’</a:t>
            </a:r>
            <a:r>
              <a:rPr lang="en-US" sz="1200" dirty="0"/>
              <a:t>14, </a:t>
            </a:r>
            <a:r>
              <a:rPr lang="en-US" sz="1200" dirty="0" err="1"/>
              <a:t>Kasick</a:t>
            </a:r>
            <a:r>
              <a:rPr lang="en-US" sz="1200" dirty="0"/>
              <a:t> et al. @ FAST </a:t>
            </a:r>
            <a:r>
              <a:rPr lang="fr-FR" sz="1200" dirty="0"/>
              <a:t>’</a:t>
            </a:r>
            <a:r>
              <a:rPr lang="en-US" sz="1200" dirty="0"/>
              <a:t>10]</a:t>
            </a:r>
          </a:p>
          <a:p>
            <a:pPr lvl="1"/>
            <a:r>
              <a:rPr lang="en-US" dirty="0"/>
              <a:t>(But only </a:t>
            </a:r>
            <a:r>
              <a:rPr lang="en-US" dirty="0">
                <a:solidFill>
                  <a:srgbClr val="FF0000"/>
                </a:solidFill>
              </a:rPr>
              <a:t>8 stories per paper </a:t>
            </a:r>
            <a:r>
              <a:rPr lang="en-US" dirty="0"/>
              <a:t>on avg. and mixed with SW issues)</a:t>
            </a:r>
          </a:p>
        </p:txBody>
      </p:sp>
    </p:spTree>
    <p:extLst>
      <p:ext uri="{BB962C8B-B14F-4D97-AF65-F5344CB8AC3E}">
        <p14:creationId xmlns:p14="http://schemas.microsoft.com/office/powerpoint/2010/main" val="4125556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Believe it?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Fail-slow at Scale @ FAST ’18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54" y="1949919"/>
            <a:ext cx="4072102" cy="233358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468601" y="2101112"/>
            <a:ext cx="1886155" cy="1446550"/>
          </a:xfrm>
          <a:prstGeom prst="rect">
            <a:avLst/>
          </a:prstGeom>
          <a:solidFill>
            <a:srgbClr val="3C9262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2F2F2"/>
                </a:solidFill>
                <a:latin typeface="Chalkboard"/>
                <a:cs typeface="Chalkboard"/>
              </a:rPr>
              <a:t>Fail-slow hardware is </a:t>
            </a:r>
            <a:r>
              <a:rPr lang="en-US" sz="2200" b="1" dirty="0">
                <a:solidFill>
                  <a:srgbClr val="F2F2F2"/>
                </a:solidFill>
                <a:latin typeface="Chalkboard"/>
                <a:cs typeface="Chalkboard"/>
              </a:rPr>
              <a:t>“not” real.</a:t>
            </a:r>
          </a:p>
          <a:p>
            <a:r>
              <a:rPr lang="en-US" sz="2200" dirty="0">
                <a:solidFill>
                  <a:srgbClr val="F2F2F2"/>
                </a:solidFill>
                <a:latin typeface="Chalkboard"/>
                <a:cs typeface="Chalkboard"/>
              </a:rPr>
              <a:t>It is </a:t>
            </a:r>
            <a:r>
              <a:rPr lang="en-US" sz="2200" b="1" dirty="0">
                <a:solidFill>
                  <a:srgbClr val="F2F2F2"/>
                </a:solidFill>
                <a:latin typeface="Chalkboard"/>
                <a:cs typeface="Chalkboard"/>
              </a:rPr>
              <a:t>rare</a:t>
            </a:r>
            <a:r>
              <a:rPr lang="en-US" sz="2200" dirty="0">
                <a:solidFill>
                  <a:srgbClr val="F2F2F2"/>
                </a:solidFill>
                <a:latin typeface="Chalkboard"/>
                <a:cs typeface="Chalkboard"/>
              </a:rPr>
              <a:t>. </a:t>
            </a:r>
          </a:p>
        </p:txBody>
      </p:sp>
      <p:sp>
        <p:nvSpPr>
          <p:cNvPr id="23" name="Oval Callout 22"/>
          <p:cNvSpPr/>
          <p:nvPr/>
        </p:nvSpPr>
        <p:spPr>
          <a:xfrm>
            <a:off x="6535263" y="513127"/>
            <a:ext cx="2034739" cy="1041509"/>
          </a:xfrm>
          <a:prstGeom prst="wedgeEllipseCallout">
            <a:avLst>
              <a:gd name="adj1" fmla="val -52893"/>
              <a:gd name="adj2" fmla="val 104560"/>
            </a:avLst>
          </a:prstGeom>
          <a:solidFill>
            <a:srgbClr val="3C9262"/>
          </a:solidFill>
          <a:ln w="190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2200" dirty="0">
                <a:solidFill>
                  <a:srgbClr val="F2F2F2"/>
                </a:solidFill>
                <a:latin typeface="Comic Sans MS"/>
                <a:cs typeface="Comic Sans MS"/>
              </a:rPr>
              <a:t>Yes, </a:t>
            </a:r>
            <a:r>
              <a:rPr lang="en-US" sz="2200">
                <a:solidFill>
                  <a:srgbClr val="F2F2F2"/>
                </a:solidFill>
                <a:latin typeface="Comic Sans MS"/>
                <a:cs typeface="Comic Sans MS"/>
              </a:rPr>
              <a:t>it’s </a:t>
            </a:r>
            <a:r>
              <a:rPr lang="en-US" sz="2200" b="1">
                <a:solidFill>
                  <a:srgbClr val="F2F2F2"/>
                </a:solidFill>
                <a:latin typeface="Comic Sans MS"/>
                <a:cs typeface="Comic Sans MS"/>
              </a:rPr>
              <a:t>real</a:t>
            </a:r>
            <a:r>
              <a:rPr lang="en-US" sz="2200" dirty="0">
                <a:solidFill>
                  <a:srgbClr val="F2F2F2"/>
                </a:solidFill>
                <a:latin typeface="Comic Sans MS"/>
                <a:cs typeface="Comic Sans MS"/>
              </a:rPr>
              <a:t>!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958680" y="1812894"/>
            <a:ext cx="3833055" cy="2812927"/>
            <a:chOff x="4958680" y="1812894"/>
            <a:chExt cx="3833055" cy="281292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07080" y="1812894"/>
              <a:ext cx="1484655" cy="202453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58680" y="1949919"/>
              <a:ext cx="1315126" cy="176268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19754" y="2132383"/>
              <a:ext cx="1200917" cy="224805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93722" y="2132383"/>
              <a:ext cx="886440" cy="199210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62148" y="2343446"/>
              <a:ext cx="1244932" cy="2282375"/>
            </a:xfrm>
            <a:prstGeom prst="rect">
              <a:avLst/>
            </a:prstGeom>
          </p:spPr>
        </p:pic>
      </p:grpSp>
      <p:sp>
        <p:nvSpPr>
          <p:cNvPr id="14" name="Oval Callout 13"/>
          <p:cNvSpPr/>
          <p:nvPr/>
        </p:nvSpPr>
        <p:spPr>
          <a:xfrm>
            <a:off x="3941310" y="559296"/>
            <a:ext cx="2034739" cy="1041509"/>
          </a:xfrm>
          <a:prstGeom prst="wedgeEllipseCallout">
            <a:avLst>
              <a:gd name="adj1" fmla="val 28533"/>
              <a:gd name="adj2" fmla="val 38337"/>
            </a:avLst>
          </a:prstGeom>
          <a:solidFill>
            <a:srgbClr val="3C9262"/>
          </a:solidFill>
          <a:ln w="190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1600" dirty="0">
                <a:solidFill>
                  <a:srgbClr val="F2F2F2"/>
                </a:solidFill>
                <a:latin typeface="Comic Sans MS"/>
                <a:cs typeface="Comic Sans MS"/>
              </a:rPr>
              <a:t>Let’s write a paper together</a:t>
            </a:r>
          </a:p>
        </p:txBody>
      </p:sp>
    </p:spTree>
    <p:extLst>
      <p:ext uri="{BB962C8B-B14F-4D97-AF65-F5344CB8AC3E}">
        <p14:creationId xmlns:p14="http://schemas.microsoft.com/office/powerpoint/2010/main" val="704221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Evidences from …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Fail-slow at Scale @ FAST ’18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0" y="1230636"/>
            <a:ext cx="6650128" cy="3471272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7186845" y="2391002"/>
            <a:ext cx="1874777" cy="1622841"/>
          </a:xfrm>
          <a:prstGeom prst="wedgeEllipseCallout">
            <a:avLst>
              <a:gd name="adj1" fmla="val -80461"/>
              <a:gd name="adj2" fmla="val 4590"/>
            </a:avLst>
          </a:prstGeom>
          <a:solidFill>
            <a:srgbClr val="FFFF00"/>
          </a:solidFill>
          <a:ln w="190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ill Sans"/>
                <a:cs typeface="Gill Sans"/>
              </a:rPr>
              <a:t>Fail-slow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Gill Sans"/>
                <a:cs typeface="Gill Sans"/>
              </a:rPr>
              <a:t>at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Gill Sans"/>
                <a:cs typeface="Gill Sans"/>
              </a:rPr>
              <a:t>scale</a:t>
            </a:r>
          </a:p>
        </p:txBody>
      </p:sp>
    </p:spTree>
    <p:extLst>
      <p:ext uri="{BB962C8B-B14F-4D97-AF65-F5344CB8AC3E}">
        <p14:creationId xmlns:p14="http://schemas.microsoft.com/office/powerpoint/2010/main" val="4142073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Data and Methodology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Fail-slow at Scale @ FAST ’18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101</a:t>
            </a:r>
            <a:r>
              <a:rPr lang="en-US" b="1" dirty="0">
                <a:solidFill>
                  <a:srgbClr val="FF0000"/>
                </a:solidFill>
              </a:rPr>
              <a:t> reports</a:t>
            </a:r>
          </a:p>
          <a:p>
            <a:pPr lvl="1"/>
            <a:r>
              <a:rPr lang="en-US" dirty="0"/>
              <a:t>Unformatted text </a:t>
            </a:r>
          </a:p>
          <a:p>
            <a:pPr lvl="1"/>
            <a:r>
              <a:rPr lang="en-US" dirty="0"/>
              <a:t>Written by engineers and operators (who still remember the incidents)</a:t>
            </a:r>
          </a:p>
          <a:p>
            <a:pPr lvl="1"/>
            <a:r>
              <a:rPr lang="en-US" dirty="0"/>
              <a:t>2000-2017 (mostly after 2010)</a:t>
            </a:r>
          </a:p>
          <a:p>
            <a:pPr lvl="1"/>
            <a:r>
              <a:rPr lang="en-US" dirty="0"/>
              <a:t>Limitations and challenges:</a:t>
            </a:r>
          </a:p>
          <a:p>
            <a:pPr lvl="2"/>
            <a:r>
              <a:rPr lang="en-US" dirty="0"/>
              <a:t>No hardware-level performance logs [in formatted text]</a:t>
            </a:r>
          </a:p>
          <a:p>
            <a:pPr lvl="2"/>
            <a:r>
              <a:rPr lang="en-US" dirty="0"/>
              <a:t>No large-scale statistical analysis</a:t>
            </a:r>
          </a:p>
          <a:p>
            <a:r>
              <a:rPr lang="en-US" dirty="0"/>
              <a:t>Methodology</a:t>
            </a:r>
          </a:p>
          <a:p>
            <a:pPr lvl="1"/>
            <a:r>
              <a:rPr lang="en-US" dirty="0"/>
              <a:t>An institution reports a </a:t>
            </a:r>
            <a:r>
              <a:rPr lang="en-US" i="1" dirty="0"/>
              <a:t>unique</a:t>
            </a:r>
            <a:r>
              <a:rPr lang="en-US" dirty="0"/>
              <a:t> set of root causes</a:t>
            </a:r>
          </a:p>
          <a:p>
            <a:pPr lvl="2"/>
            <a:r>
              <a:rPr lang="en-US" dirty="0"/>
              <a:t>“A corrupt buffer that slows down the networking card (causing packet loss and retransmission)”</a:t>
            </a:r>
          </a:p>
          <a:p>
            <a:pPr lvl="2"/>
            <a:r>
              <a:rPr lang="en-US" dirty="0"/>
              <a:t>Counted as </a:t>
            </a:r>
            <a:r>
              <a:rPr lang="en-US" dirty="0">
                <a:latin typeface="Arial"/>
                <a:cs typeface="Arial"/>
              </a:rPr>
              <a:t>1</a:t>
            </a:r>
            <a:r>
              <a:rPr lang="en-US" dirty="0"/>
              <a:t> report from the institution (although might have happened many times)</a:t>
            </a:r>
          </a:p>
        </p:txBody>
      </p:sp>
    </p:spTree>
    <p:extLst>
      <p:ext uri="{BB962C8B-B14F-4D97-AF65-F5344CB8AC3E}">
        <p14:creationId xmlns:p14="http://schemas.microsoft.com/office/powerpoint/2010/main" val="3105997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Fail-slow at Scale @ FAST ’18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01" y="333896"/>
            <a:ext cx="7970820" cy="480960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663161" y="4597431"/>
            <a:ext cx="786210" cy="604800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89458" y="447819"/>
            <a:ext cx="2846551" cy="227581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31902" y="2839316"/>
            <a:ext cx="1123201" cy="227581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13970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Fail-slow at Scale @ FAST ’18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Varying root causes</a:t>
            </a:r>
          </a:p>
          <a:p>
            <a:pPr lvl="1"/>
            <a:r>
              <a:rPr lang="en-US" dirty="0"/>
              <a:t>Internal causes: firmware bugs, device errors</a:t>
            </a:r>
          </a:p>
          <a:p>
            <a:pPr lvl="1"/>
            <a:r>
              <a:rPr lang="en-US" dirty="0"/>
              <a:t>External causes: temperature, power, environment, and configuration</a:t>
            </a:r>
          </a:p>
          <a:p>
            <a:r>
              <a:rPr lang="en-US" dirty="0">
                <a:solidFill>
                  <a:srgbClr val="FF0000"/>
                </a:solidFill>
              </a:rPr>
              <a:t>Faults convert</a:t>
            </a:r>
          </a:p>
          <a:p>
            <a:pPr lvl="1"/>
            <a:r>
              <a:rPr lang="en-US" dirty="0"/>
              <a:t>Fail-stop, -</a:t>
            </a:r>
            <a:r>
              <a:rPr lang="en-US" dirty="0">
                <a:sym typeface="Wingdings"/>
              </a:rPr>
              <a:t>partial, -transient  fail-slow</a:t>
            </a:r>
          </a:p>
          <a:p>
            <a:r>
              <a:rPr lang="en-US" dirty="0">
                <a:solidFill>
                  <a:srgbClr val="FF0000"/>
                </a:solidFill>
                <a:sym typeface="Wingdings"/>
              </a:rPr>
              <a:t>Varying symptoms</a:t>
            </a:r>
          </a:p>
          <a:p>
            <a:pPr lvl="1"/>
            <a:r>
              <a:rPr lang="en-US" dirty="0">
                <a:sym typeface="Wingdings"/>
              </a:rPr>
              <a:t>Permanent, transient, and partial slowdown, and transient stop</a:t>
            </a:r>
          </a:p>
          <a:p>
            <a:r>
              <a:rPr lang="en-US" dirty="0">
                <a:solidFill>
                  <a:srgbClr val="FF0000"/>
                </a:solidFill>
                <a:sym typeface="Wingdings"/>
              </a:rPr>
              <a:t>Cascading nature</a:t>
            </a:r>
          </a:p>
          <a:p>
            <a:pPr lvl="1"/>
            <a:r>
              <a:rPr lang="en-US" dirty="0">
                <a:sym typeface="Wingdings"/>
              </a:rPr>
              <a:t>Cascading root causes</a:t>
            </a:r>
          </a:p>
          <a:p>
            <a:pPr lvl="1"/>
            <a:r>
              <a:rPr lang="en-US" dirty="0">
                <a:sym typeface="Wingdings"/>
              </a:rPr>
              <a:t>Cascading impacts</a:t>
            </a:r>
          </a:p>
          <a:p>
            <a:r>
              <a:rPr lang="en-US" dirty="0">
                <a:solidFill>
                  <a:srgbClr val="FF0000"/>
                </a:solidFill>
                <a:sym typeface="Wingdings"/>
              </a:rPr>
              <a:t>Rare but deadly</a:t>
            </a:r>
          </a:p>
          <a:p>
            <a:pPr lvl="1"/>
            <a:r>
              <a:rPr lang="en-US" dirty="0"/>
              <a:t>Long time to detect (hours to months)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659830" y="0"/>
            <a:ext cx="3549664" cy="752090"/>
          </a:xfrm>
          <a:prstGeom prst="roundRect">
            <a:avLst/>
          </a:prstGeom>
          <a:solidFill>
            <a:srgbClr val="800000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Gill Sans"/>
                <a:cs typeface="Gill Sans"/>
              </a:rPr>
              <a:t>Summary of findings</a:t>
            </a:r>
          </a:p>
        </p:txBody>
      </p:sp>
    </p:spTree>
    <p:extLst>
      <p:ext uri="{BB962C8B-B14F-4D97-AF65-F5344CB8AC3E}">
        <p14:creationId xmlns:p14="http://schemas.microsoft.com/office/powerpoint/2010/main" val="3627810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4571</TotalTime>
  <Words>2540</Words>
  <Application>Microsoft Macintosh PowerPoint</Application>
  <PresentationFormat>On-screen Show (16:9)</PresentationFormat>
  <Paragraphs>481</Paragraphs>
  <Slides>34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Horizon</vt:lpstr>
      <vt:lpstr>Fail-Slow at Scale Evidence of Hardware Performance Faults in Large Production Systems</vt:lpstr>
      <vt:lpstr>1st anecdote</vt:lpstr>
      <vt:lpstr>More anecdotes? All hardware?</vt:lpstr>
      <vt:lpstr>Fail-slow Hardware</vt:lpstr>
      <vt:lpstr>Believe it?</vt:lpstr>
      <vt:lpstr>Evidences from …</vt:lpstr>
      <vt:lpstr>Data and Methodology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</vt:lpstr>
      <vt:lpstr>Suggestions</vt:lpstr>
      <vt:lpstr>PowerPoint Presentation</vt:lpstr>
      <vt:lpstr>Operators</vt:lpstr>
      <vt:lpstr>PowerPoint Presentation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 G</dc:creator>
  <cp:lastModifiedBy>H G</cp:lastModifiedBy>
  <cp:revision>1828</cp:revision>
  <cp:lastPrinted>2010-10-29T05:29:22Z</cp:lastPrinted>
  <dcterms:created xsi:type="dcterms:W3CDTF">2010-10-14T08:11:44Z</dcterms:created>
  <dcterms:modified xsi:type="dcterms:W3CDTF">2018-03-30T05:31:47Z</dcterms:modified>
</cp:coreProperties>
</file>