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36"/>
  </p:notesMasterIdLst>
  <p:handoutMasterIdLst>
    <p:handoutMasterId r:id="rId37"/>
  </p:handoutMasterIdLst>
  <p:sldIdLst>
    <p:sldId id="290" r:id="rId2"/>
    <p:sldId id="295" r:id="rId3"/>
    <p:sldId id="318" r:id="rId4"/>
    <p:sldId id="304" r:id="rId5"/>
    <p:sldId id="297" r:id="rId6"/>
    <p:sldId id="319" r:id="rId7"/>
    <p:sldId id="321" r:id="rId8"/>
    <p:sldId id="331" r:id="rId9"/>
    <p:sldId id="322" r:id="rId10"/>
    <p:sldId id="329" r:id="rId11"/>
    <p:sldId id="330" r:id="rId12"/>
    <p:sldId id="323" r:id="rId13"/>
    <p:sldId id="325" r:id="rId14"/>
    <p:sldId id="346" r:id="rId15"/>
    <p:sldId id="300" r:id="rId16"/>
    <p:sldId id="347" r:id="rId17"/>
    <p:sldId id="301" r:id="rId18"/>
    <p:sldId id="311" r:id="rId19"/>
    <p:sldId id="348" r:id="rId20"/>
    <p:sldId id="335" r:id="rId21"/>
    <p:sldId id="349" r:id="rId22"/>
    <p:sldId id="337" r:id="rId23"/>
    <p:sldId id="338" r:id="rId24"/>
    <p:sldId id="350" r:id="rId25"/>
    <p:sldId id="334" r:id="rId26"/>
    <p:sldId id="340" r:id="rId27"/>
    <p:sldId id="341" r:id="rId28"/>
    <p:sldId id="353" r:id="rId29"/>
    <p:sldId id="333" r:id="rId30"/>
    <p:sldId id="343" r:id="rId31"/>
    <p:sldId id="344" r:id="rId32"/>
    <p:sldId id="345" r:id="rId33"/>
    <p:sldId id="314" r:id="rId34"/>
    <p:sldId id="35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3E307AF-A84B-EF46-B11A-872EF4B2946C}">
          <p14:sldIdLst>
            <p14:sldId id="290"/>
            <p14:sldId id="295"/>
            <p14:sldId id="318"/>
            <p14:sldId id="304"/>
            <p14:sldId id="297"/>
            <p14:sldId id="319"/>
            <p14:sldId id="321"/>
            <p14:sldId id="331"/>
            <p14:sldId id="322"/>
            <p14:sldId id="329"/>
            <p14:sldId id="330"/>
            <p14:sldId id="323"/>
            <p14:sldId id="325"/>
            <p14:sldId id="346"/>
            <p14:sldId id="300"/>
            <p14:sldId id="347"/>
            <p14:sldId id="301"/>
          </p14:sldIdLst>
        </p14:section>
        <p14:section name="Design" id="{EA2EA380-8905-094E-AC6E-18A7CD325EDF}">
          <p14:sldIdLst>
            <p14:sldId id="311"/>
            <p14:sldId id="348"/>
            <p14:sldId id="335"/>
            <p14:sldId id="349"/>
            <p14:sldId id="337"/>
            <p14:sldId id="338"/>
            <p14:sldId id="350"/>
            <p14:sldId id="334"/>
            <p14:sldId id="340"/>
            <p14:sldId id="341"/>
            <p14:sldId id="353"/>
            <p14:sldId id="333"/>
          </p14:sldIdLst>
        </p14:section>
        <p14:section name="Evaluation" id="{C347F152-2839-3F4D-B47D-1125430F18F5}">
          <p14:sldIdLst>
            <p14:sldId id="343"/>
            <p14:sldId id="344"/>
            <p14:sldId id="345"/>
            <p14:sldId id="314"/>
          </p14:sldIdLst>
        </p14:section>
        <p14:section name="Conclusion" id="{81D48716-5AC5-5946-BA63-456C5B4333ED}">
          <p14:sldIdLst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0" clrIdx="0">
    <p:extLst>
      <p:ext uri="{19B8F6BF-5375-455C-9EA6-DF929625EA0E}">
        <p15:presenceInfo xmlns:p15="http://schemas.microsoft.com/office/powerpoint/2012/main" userId="32c57fc77e75db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0000FF"/>
    <a:srgbClr val="00FF00"/>
    <a:srgbClr val="66CCFF"/>
    <a:srgbClr val="1763A1"/>
    <a:srgbClr val="600A18"/>
    <a:srgbClr val="FF00FF"/>
    <a:srgbClr val="00FFF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6" autoAdjust="0"/>
    <p:restoredTop sz="76860"/>
  </p:normalViewPr>
  <p:slideViewPr>
    <p:cSldViewPr snapToGrid="0" snapToObjects="1">
      <p:cViewPr varScale="1">
        <p:scale>
          <a:sx n="113" d="100"/>
          <a:sy n="113" d="100"/>
        </p:scale>
        <p:origin x="240" y="16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1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3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5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8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8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4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17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8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9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66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66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05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6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80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7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16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45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02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16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7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19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5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8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9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3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205"/>
            <a:ext cx="9144000" cy="3025415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3414"/>
            <a:ext cx="7772400" cy="1470025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22991"/>
            <a:ext cx="9144000" cy="47819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6" y="274638"/>
            <a:ext cx="8621875" cy="114300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06" y="1600200"/>
            <a:ext cx="8621875" cy="51164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68" y="1600201"/>
            <a:ext cx="4174733" cy="5056897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1" y="1600200"/>
            <a:ext cx="4168532" cy="505689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8" y="274638"/>
            <a:ext cx="880046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9" y="274638"/>
            <a:ext cx="85226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32" y="0"/>
            <a:ext cx="9144531" cy="333048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4" y="525821"/>
            <a:ext cx="8562346" cy="891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4" y="1600199"/>
            <a:ext cx="8562346" cy="51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4615" y="47773"/>
            <a:ext cx="1636910" cy="26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367" y="47770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9921"/>
            <a:ext cx="8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15507"/>
            <a:ext cx="1344817" cy="29835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emf"/><Relationship Id="rId11" Type="http://schemas.openxmlformats.org/officeDocument/2006/relationships/image" Target="../media/image47.emf"/><Relationship Id="rId5" Type="http://schemas.openxmlformats.org/officeDocument/2006/relationships/image" Target="../media/image54.emf"/><Relationship Id="rId10" Type="http://schemas.openxmlformats.org/officeDocument/2006/relationships/image" Target="../media/image46.emf"/><Relationship Id="rId4" Type="http://schemas.openxmlformats.org/officeDocument/2006/relationships/image" Target="../media/image53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608" y="3654200"/>
            <a:ext cx="8720050" cy="1926747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400" b="1" dirty="0">
                <a:solidFill>
                  <a:srgbClr val="800000"/>
                </a:solidFill>
              </a:rPr>
              <a:t>Jeffrey F. Lukman</a:t>
            </a:r>
            <a:r>
              <a:rPr lang="en-US" sz="2400" dirty="0"/>
              <a:t>, Huan </a:t>
            </a:r>
            <a:r>
              <a:rPr lang="en-US" sz="2400" dirty="0" err="1"/>
              <a:t>Ke</a:t>
            </a:r>
            <a:r>
              <a:rPr lang="en-US" sz="2400" dirty="0"/>
              <a:t>, Cesar </a:t>
            </a:r>
            <a:r>
              <a:rPr lang="en-US" sz="2400" dirty="0" err="1"/>
              <a:t>Stuardo</a:t>
            </a:r>
            <a:r>
              <a:rPr lang="en-US" sz="2400" dirty="0"/>
              <a:t>, Riza </a:t>
            </a:r>
            <a:r>
              <a:rPr lang="en-US" sz="2400" dirty="0" err="1"/>
              <a:t>Suminto</a:t>
            </a:r>
            <a:r>
              <a:rPr lang="en-US" sz="2400" dirty="0"/>
              <a:t>, </a:t>
            </a:r>
            <a:r>
              <a:rPr lang="en-US" sz="2400" dirty="0" err="1"/>
              <a:t>Daniar</a:t>
            </a:r>
            <a:r>
              <a:rPr lang="en-US" sz="2400" dirty="0"/>
              <a:t> </a:t>
            </a:r>
            <a:r>
              <a:rPr lang="en-US" sz="2400" dirty="0" err="1"/>
              <a:t>Kurniawan</a:t>
            </a:r>
            <a:r>
              <a:rPr lang="en-US" sz="2400" dirty="0"/>
              <a:t>, </a:t>
            </a:r>
            <a:r>
              <a:rPr lang="en-US" sz="2400" dirty="0" err="1"/>
              <a:t>Dikaimin</a:t>
            </a:r>
            <a:r>
              <a:rPr lang="en-US" sz="2400" dirty="0"/>
              <a:t> Simon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, </a:t>
            </a:r>
            <a:r>
              <a:rPr lang="en-US" sz="2400" dirty="0" err="1"/>
              <a:t>Satria</a:t>
            </a:r>
            <a:r>
              <a:rPr lang="en-US" sz="2400" dirty="0"/>
              <a:t> Priambada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Chen Tian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/>
              <a:t>, Feng Ye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/>
              <a:t>, </a:t>
            </a:r>
            <a:r>
              <a:rPr lang="en-US" sz="2400" dirty="0" err="1"/>
              <a:t>Tanakorn</a:t>
            </a:r>
            <a:r>
              <a:rPr lang="en-US" sz="2400" dirty="0"/>
              <a:t> Leesatapornwongsa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Aarti Gupta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/>
              <a:t>, Shan Lu, and Haryadi Gunawi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1202" y="1673065"/>
            <a:ext cx="8274867" cy="1470025"/>
          </a:xfrm>
        </p:spPr>
        <p:txBody>
          <a:bodyPr/>
          <a:lstStyle/>
          <a:p>
            <a:r>
              <a:rPr lang="en-US" sz="4400" dirty="0"/>
              <a:t>FlyMC:</a:t>
            </a:r>
            <a:br>
              <a:rPr lang="en-US" sz="4400" dirty="0"/>
            </a:br>
            <a:r>
              <a:rPr lang="en-US" sz="4200" b="0" dirty="0"/>
              <a:t>Highly Scalable Testing of Complex </a:t>
            </a:r>
            <a:r>
              <a:rPr lang="en-US" sz="4200" b="0" dirty="0" err="1"/>
              <a:t>Interleavings</a:t>
            </a:r>
            <a:r>
              <a:rPr lang="en-US" sz="4200" b="0" dirty="0"/>
              <a:t> in Distributed Systems</a:t>
            </a:r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2" y="5611771"/>
            <a:ext cx="2712009" cy="957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92430-FF0F-7E47-8DD3-B246D3F96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81" y="5575238"/>
            <a:ext cx="1029832" cy="102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CB95C-470F-1841-BA72-8F07860A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22" y="5595468"/>
            <a:ext cx="1019576" cy="1022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B5A67-2893-A546-8527-8181ACA0F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1" y="5580947"/>
            <a:ext cx="1151229" cy="1151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219671-4073-3547-BB7A-9CE9C425567C}"/>
              </a:ext>
            </a:extLst>
          </p:cNvPr>
          <p:cNvSpPr txBox="1"/>
          <p:nvPr/>
        </p:nvSpPr>
        <p:spPr>
          <a:xfrm>
            <a:off x="2872809" y="5648728"/>
            <a:ext cx="25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6BAE6-5B86-CC44-AE31-D50C87B7F507}"/>
              </a:ext>
            </a:extLst>
          </p:cNvPr>
          <p:cNvSpPr txBox="1"/>
          <p:nvPr/>
        </p:nvSpPr>
        <p:spPr>
          <a:xfrm>
            <a:off x="3841848" y="5652282"/>
            <a:ext cx="25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2D697-D7E1-9243-9C46-F1BCA460CB0E}"/>
              </a:ext>
            </a:extLst>
          </p:cNvPr>
          <p:cNvSpPr txBox="1"/>
          <p:nvPr/>
        </p:nvSpPr>
        <p:spPr>
          <a:xfrm>
            <a:off x="5119190" y="5642323"/>
            <a:ext cx="25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051BB-548B-7845-90B1-197B7B0FE051}"/>
              </a:ext>
            </a:extLst>
          </p:cNvPr>
          <p:cNvSpPr txBox="1"/>
          <p:nvPr/>
        </p:nvSpPr>
        <p:spPr>
          <a:xfrm>
            <a:off x="7822255" y="5642323"/>
            <a:ext cx="25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685B3-ECEF-A04A-A7AF-6E01A2D4FFB6}"/>
              </a:ext>
            </a:extLst>
          </p:cNvPr>
          <p:cNvSpPr txBox="1"/>
          <p:nvPr/>
        </p:nvSpPr>
        <p:spPr>
          <a:xfrm>
            <a:off x="6372204" y="5648728"/>
            <a:ext cx="25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C5764-C860-B846-8012-E916C25AA3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4830" r="5428" b="24397"/>
          <a:stretch/>
        </p:blipFill>
        <p:spPr>
          <a:xfrm>
            <a:off x="6538182" y="5764699"/>
            <a:ext cx="1274210" cy="723569"/>
          </a:xfrm>
          <a:prstGeom prst="rect">
            <a:avLst/>
          </a:prstGeom>
        </p:spPr>
      </p:pic>
      <p:pic>
        <p:nvPicPr>
          <p:cNvPr id="17" name="Picture 16" descr="logo-footer-su.png">
            <a:extLst>
              <a:ext uri="{FF2B5EF4-FFF2-40B4-BE49-F238E27FC236}">
                <a16:creationId xmlns:a16="http://schemas.microsoft.com/office/drawing/2014/main" id="{7962E4EB-3597-D64C-B1A5-5AC0E7079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53" y="5689355"/>
            <a:ext cx="817138" cy="10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Unearth Dist. Conc. bugs?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10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9910847B-57B8-E245-8AE3-78B8404C34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05" y="1693274"/>
            <a:ext cx="8664816" cy="24799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Key: </a:t>
            </a:r>
            <a:r>
              <a:rPr lang="en-US" b="1" dirty="0">
                <a:solidFill>
                  <a:srgbClr val="FF0000"/>
                </a:solidFill>
              </a:rPr>
              <a:t>Re-order events!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Software/</a:t>
            </a:r>
            <a:r>
              <a:rPr lang="en-US" b="1" i="1" dirty="0" err="1">
                <a:solidFill>
                  <a:schemeClr val="bg1"/>
                </a:solidFill>
              </a:rPr>
              <a:t>Impl</a:t>
            </a:r>
            <a:r>
              <a:rPr lang="en-US" b="1" i="1" dirty="0">
                <a:solidFill>
                  <a:schemeClr val="bg1"/>
                </a:solidFill>
              </a:rPr>
              <a:t>-Level Model Checking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(Checker)</a:t>
            </a:r>
            <a:br>
              <a:rPr lang="en-US" b="1" i="1" dirty="0">
                <a:solidFill>
                  <a:schemeClr val="bg1"/>
                </a:solidFill>
              </a:rPr>
            </a:br>
            <a:br>
              <a:rPr lang="en-US" b="1" i="1" u="sng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Popular Checkers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630B6-3700-8348-B9E4-9A7D4080E84E}"/>
              </a:ext>
            </a:extLst>
          </p:cNvPr>
          <p:cNvSpPr txBox="1"/>
          <p:nvPr/>
        </p:nvSpPr>
        <p:spPr>
          <a:xfrm>
            <a:off x="649718" y="4173266"/>
            <a:ext cx="792099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MaceMC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[NSDI’07]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MoDist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[NSDI’09]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CrystalBall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[NSDI’09] </a:t>
            </a:r>
          </a:p>
          <a:p>
            <a:endParaRPr lang="en-US" sz="24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dBug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[SSV’10]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Demeter [SOSP’13]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SAMC [OSDI’14], etc.</a:t>
            </a:r>
            <a:endParaRPr lang="en-US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39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22" y="418010"/>
            <a:ext cx="8621875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Here is how it works,</a:t>
            </a:r>
            <a:br>
              <a:rPr lang="en-US" dirty="0"/>
            </a:br>
            <a:r>
              <a:rPr lang="en-US" dirty="0"/>
              <a:t>Checker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11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17D92-E06D-A146-BCBB-DDF09BA5088E}"/>
              </a:ext>
            </a:extLst>
          </p:cNvPr>
          <p:cNvSpPr/>
          <p:nvPr/>
        </p:nvSpPr>
        <p:spPr>
          <a:xfrm>
            <a:off x="294846" y="2299564"/>
            <a:ext cx="1355327" cy="101372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Node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BF92F2-FAFA-EC4D-91BA-F012CDF1E6B8}"/>
              </a:ext>
            </a:extLst>
          </p:cNvPr>
          <p:cNvSpPr/>
          <p:nvPr/>
        </p:nvSpPr>
        <p:spPr>
          <a:xfrm>
            <a:off x="5101979" y="2115263"/>
            <a:ext cx="3459368" cy="289945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14D20-B0C4-5B45-B9BF-FBF555C305A9}"/>
              </a:ext>
            </a:extLst>
          </p:cNvPr>
          <p:cNvSpPr txBox="1"/>
          <p:nvPr/>
        </p:nvSpPr>
        <p:spPr>
          <a:xfrm>
            <a:off x="6119562" y="5282962"/>
            <a:ext cx="1843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Checker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A306C-8295-E54D-9AF1-60E243DB8B8A}"/>
              </a:ext>
            </a:extLst>
          </p:cNvPr>
          <p:cNvSpPr txBox="1"/>
          <p:nvPr/>
        </p:nvSpPr>
        <p:spPr>
          <a:xfrm>
            <a:off x="1658594" y="3323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6761C-5EC3-9145-B2C4-7CD34BC3BADE}"/>
              </a:ext>
            </a:extLst>
          </p:cNvPr>
          <p:cNvSpPr txBox="1"/>
          <p:nvPr/>
        </p:nvSpPr>
        <p:spPr>
          <a:xfrm>
            <a:off x="1776632" y="37779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553AD-86BC-1645-AA45-699E22A05C5C}"/>
              </a:ext>
            </a:extLst>
          </p:cNvPr>
          <p:cNvSpPr txBox="1"/>
          <p:nvPr/>
        </p:nvSpPr>
        <p:spPr>
          <a:xfrm>
            <a:off x="1804177" y="428613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BA2B72-C32E-1149-8F9E-A8E8445D7532}"/>
              </a:ext>
            </a:extLst>
          </p:cNvPr>
          <p:cNvSpPr txBox="1"/>
          <p:nvPr/>
        </p:nvSpPr>
        <p:spPr>
          <a:xfrm>
            <a:off x="1875371" y="48584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2FA62D-C18F-CC44-9CB9-BDC5DDF40FD2}"/>
              </a:ext>
            </a:extLst>
          </p:cNvPr>
          <p:cNvCxnSpPr>
            <a:cxnSpLocks/>
          </p:cNvCxnSpPr>
          <p:nvPr/>
        </p:nvCxnSpPr>
        <p:spPr>
          <a:xfrm flipV="1">
            <a:off x="3422333" y="2818283"/>
            <a:ext cx="1662206" cy="4893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9A77A1-99DE-654A-96DA-C7B2B5DA92CE}"/>
              </a:ext>
            </a:extLst>
          </p:cNvPr>
          <p:cNvCxnSpPr>
            <a:cxnSpLocks/>
          </p:cNvCxnSpPr>
          <p:nvPr/>
        </p:nvCxnSpPr>
        <p:spPr>
          <a:xfrm flipH="1">
            <a:off x="3436741" y="3141862"/>
            <a:ext cx="1665238" cy="32757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509A36-35BF-7248-B736-9DD96AC5CD7B}"/>
              </a:ext>
            </a:extLst>
          </p:cNvPr>
          <p:cNvSpPr txBox="1"/>
          <p:nvPr/>
        </p:nvSpPr>
        <p:spPr>
          <a:xfrm>
            <a:off x="3462407" y="3337145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enable (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78C7F5-E437-5C44-839F-44163F732044}"/>
              </a:ext>
            </a:extLst>
          </p:cNvPr>
          <p:cNvCxnSpPr>
            <a:cxnSpLocks/>
          </p:cNvCxnSpPr>
          <p:nvPr/>
        </p:nvCxnSpPr>
        <p:spPr>
          <a:xfrm>
            <a:off x="5104043" y="3372085"/>
            <a:ext cx="3457304" cy="20248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8E57CA-56D4-2642-97D4-CBE24CA9F10B}"/>
              </a:ext>
            </a:extLst>
          </p:cNvPr>
          <p:cNvSpPr txBox="1"/>
          <p:nvPr/>
        </p:nvSpPr>
        <p:spPr>
          <a:xfrm>
            <a:off x="5684229" y="2299565"/>
            <a:ext cx="287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Inflight messages: </a:t>
            </a:r>
            <a:b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284561-DBBD-EA4D-9CD3-95BBF08D9664}"/>
              </a:ext>
            </a:extLst>
          </p:cNvPr>
          <p:cNvSpPr txBox="1"/>
          <p:nvPr/>
        </p:nvSpPr>
        <p:spPr>
          <a:xfrm>
            <a:off x="5696103" y="3475914"/>
            <a:ext cx="276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To-explore paths: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B6EF1-1722-F349-8912-E05BA1A97446}"/>
              </a:ext>
            </a:extLst>
          </p:cNvPr>
          <p:cNvSpPr txBox="1"/>
          <p:nvPr/>
        </p:nvSpPr>
        <p:spPr>
          <a:xfrm>
            <a:off x="5696103" y="3820399"/>
            <a:ext cx="102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abdc</a:t>
            </a:r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bacd</a:t>
            </a:r>
            <a:endParaRPr lang="en-US" sz="3600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D18F0F-BADF-8849-BF49-54A2E7D1111E}"/>
              </a:ext>
            </a:extLst>
          </p:cNvPr>
          <p:cNvSpPr/>
          <p:nvPr/>
        </p:nvSpPr>
        <p:spPr>
          <a:xfrm>
            <a:off x="1023857" y="3324943"/>
            <a:ext cx="627510" cy="15957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67FC4-AC08-1A4B-8E41-1FEB994C47DB}"/>
              </a:ext>
            </a:extLst>
          </p:cNvPr>
          <p:cNvSpPr/>
          <p:nvPr/>
        </p:nvSpPr>
        <p:spPr>
          <a:xfrm>
            <a:off x="5109364" y="2121220"/>
            <a:ext cx="408262" cy="289349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337F76-8B15-8A48-A0F4-DC63D0767685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651367" y="2439425"/>
            <a:ext cx="3424948" cy="96530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D0CAEE-AF56-7E4D-A57A-50851DF264E1}"/>
              </a:ext>
            </a:extLst>
          </p:cNvPr>
          <p:cNvSpPr/>
          <p:nvPr/>
        </p:nvSpPr>
        <p:spPr>
          <a:xfrm>
            <a:off x="2027083" y="2299565"/>
            <a:ext cx="1380424" cy="10137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Node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3C0369-B301-B541-9E36-3DF8F983F593}"/>
              </a:ext>
            </a:extLst>
          </p:cNvPr>
          <p:cNvSpPr txBox="1"/>
          <p:nvPr/>
        </p:nvSpPr>
        <p:spPr>
          <a:xfrm>
            <a:off x="6722808" y="3814617"/>
            <a:ext cx="102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acbd</a:t>
            </a:r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badc</a:t>
            </a:r>
            <a:endParaRPr lang="en-US" sz="3600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3B47B-9764-2949-B333-184847505F46}"/>
              </a:ext>
            </a:extLst>
          </p:cNvPr>
          <p:cNvSpPr txBox="1"/>
          <p:nvPr/>
        </p:nvSpPr>
        <p:spPr>
          <a:xfrm>
            <a:off x="7642079" y="3808835"/>
            <a:ext cx="102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 </a:t>
            </a:r>
          </a:p>
          <a:p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1F53E1-E84C-2A4D-827F-10B432071094}"/>
              </a:ext>
            </a:extLst>
          </p:cNvPr>
          <p:cNvSpPr/>
          <p:nvPr/>
        </p:nvSpPr>
        <p:spPr>
          <a:xfrm>
            <a:off x="2780011" y="3320417"/>
            <a:ext cx="627510" cy="15957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43F9154E-597C-4842-AA54-30E5B5FE25D9}"/>
              </a:ext>
            </a:extLst>
          </p:cNvPr>
          <p:cNvSpPr/>
          <p:nvPr/>
        </p:nvSpPr>
        <p:spPr>
          <a:xfrm>
            <a:off x="1397947" y="3313289"/>
            <a:ext cx="1029098" cy="485565"/>
          </a:xfrm>
          <a:custGeom>
            <a:avLst/>
            <a:gdLst>
              <a:gd name="connsiteX0" fmla="*/ 677334 w 677334"/>
              <a:gd name="connsiteY0" fmla="*/ 0 h 444270"/>
              <a:gd name="connsiteX1" fmla="*/ 282222 w 677334"/>
              <a:gd name="connsiteY1" fmla="*/ 440267 h 444270"/>
              <a:gd name="connsiteX2" fmla="*/ 0 w 677334"/>
              <a:gd name="connsiteY2" fmla="*/ 180623 h 44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4" h="444270">
                <a:moveTo>
                  <a:pt x="677334" y="0"/>
                </a:moveTo>
                <a:cubicBezTo>
                  <a:pt x="536222" y="205081"/>
                  <a:pt x="395111" y="410163"/>
                  <a:pt x="282222" y="440267"/>
                </a:cubicBezTo>
                <a:cubicBezTo>
                  <a:pt x="169333" y="470371"/>
                  <a:pt x="84666" y="325497"/>
                  <a:pt x="0" y="18062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4DD5D613-3B79-6D45-8F94-ADF094056EE7}"/>
              </a:ext>
            </a:extLst>
          </p:cNvPr>
          <p:cNvSpPr/>
          <p:nvPr/>
        </p:nvSpPr>
        <p:spPr>
          <a:xfrm>
            <a:off x="1140178" y="3318933"/>
            <a:ext cx="1451354" cy="905038"/>
          </a:xfrm>
          <a:custGeom>
            <a:avLst/>
            <a:gdLst>
              <a:gd name="connsiteX0" fmla="*/ 1174044 w 1174044"/>
              <a:gd name="connsiteY0" fmla="*/ 0 h 905038"/>
              <a:gd name="connsiteX1" fmla="*/ 666044 w 1174044"/>
              <a:gd name="connsiteY1" fmla="*/ 903111 h 905038"/>
              <a:gd name="connsiteX2" fmla="*/ 0 w 1174044"/>
              <a:gd name="connsiteY2" fmla="*/ 191911 h 9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044" h="905038">
                <a:moveTo>
                  <a:pt x="1174044" y="0"/>
                </a:moveTo>
                <a:cubicBezTo>
                  <a:pt x="1017881" y="435563"/>
                  <a:pt x="861718" y="871126"/>
                  <a:pt x="666044" y="903111"/>
                </a:cubicBezTo>
                <a:cubicBezTo>
                  <a:pt x="470370" y="935096"/>
                  <a:pt x="235185" y="563503"/>
                  <a:pt x="0" y="19191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A62721D6-0A32-7642-8FA9-75333B2A4811}"/>
              </a:ext>
            </a:extLst>
          </p:cNvPr>
          <p:cNvSpPr/>
          <p:nvPr/>
        </p:nvSpPr>
        <p:spPr>
          <a:xfrm>
            <a:off x="835378" y="3307644"/>
            <a:ext cx="2019846" cy="1446124"/>
          </a:xfrm>
          <a:custGeom>
            <a:avLst/>
            <a:gdLst>
              <a:gd name="connsiteX0" fmla="*/ 0 w 1749778"/>
              <a:gd name="connsiteY0" fmla="*/ 0 h 1446124"/>
              <a:gd name="connsiteX1" fmla="*/ 959555 w 1749778"/>
              <a:gd name="connsiteY1" fmla="*/ 1444978 h 1446124"/>
              <a:gd name="connsiteX2" fmla="*/ 1749778 w 1749778"/>
              <a:gd name="connsiteY2" fmla="*/ 191912 h 14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778" h="1446124">
                <a:moveTo>
                  <a:pt x="0" y="0"/>
                </a:moveTo>
                <a:cubicBezTo>
                  <a:pt x="333962" y="706496"/>
                  <a:pt x="667925" y="1412993"/>
                  <a:pt x="959555" y="1444978"/>
                </a:cubicBezTo>
                <a:cubicBezTo>
                  <a:pt x="1251185" y="1476963"/>
                  <a:pt x="1500481" y="834437"/>
                  <a:pt x="1749778" y="191912"/>
                </a:cubicBezTo>
              </a:path>
            </a:pathLst>
          </a:custGeom>
          <a:noFill/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646A3D6C-1998-D04D-9910-A4583CF56FB6}"/>
              </a:ext>
            </a:extLst>
          </p:cNvPr>
          <p:cNvSpPr/>
          <p:nvPr/>
        </p:nvSpPr>
        <p:spPr>
          <a:xfrm>
            <a:off x="746280" y="3188798"/>
            <a:ext cx="2487574" cy="2145198"/>
          </a:xfrm>
          <a:custGeom>
            <a:avLst/>
            <a:gdLst>
              <a:gd name="connsiteX0" fmla="*/ 0 w 2133600"/>
              <a:gd name="connsiteY0" fmla="*/ 124177 h 2145198"/>
              <a:gd name="connsiteX1" fmla="*/ 1106311 w 2133600"/>
              <a:gd name="connsiteY1" fmla="*/ 2144889 h 2145198"/>
              <a:gd name="connsiteX2" fmla="*/ 2133600 w 2133600"/>
              <a:gd name="connsiteY2" fmla="*/ 0 h 21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2145198">
                <a:moveTo>
                  <a:pt x="0" y="124177"/>
                </a:moveTo>
                <a:cubicBezTo>
                  <a:pt x="375355" y="1144881"/>
                  <a:pt x="750711" y="2165585"/>
                  <a:pt x="1106311" y="2144889"/>
                </a:cubicBezTo>
                <a:cubicBezTo>
                  <a:pt x="1461911" y="2124193"/>
                  <a:pt x="1797755" y="1062096"/>
                  <a:pt x="2133600" y="0"/>
                </a:cubicBezTo>
              </a:path>
            </a:pathLst>
          </a:custGeom>
          <a:noFill/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D73F471-C4A6-7B4B-828C-B07ADD27B158}"/>
              </a:ext>
            </a:extLst>
          </p:cNvPr>
          <p:cNvSpPr/>
          <p:nvPr/>
        </p:nvSpPr>
        <p:spPr>
          <a:xfrm>
            <a:off x="733778" y="3307646"/>
            <a:ext cx="2474412" cy="2134357"/>
          </a:xfrm>
          <a:custGeom>
            <a:avLst/>
            <a:gdLst>
              <a:gd name="connsiteX0" fmla="*/ 0 w 2122311"/>
              <a:gd name="connsiteY0" fmla="*/ 0 h 2134357"/>
              <a:gd name="connsiteX1" fmla="*/ 1095022 w 2122311"/>
              <a:gd name="connsiteY1" fmla="*/ 2133600 h 2134357"/>
              <a:gd name="connsiteX2" fmla="*/ 2122311 w 2122311"/>
              <a:gd name="connsiteY2" fmla="*/ 191911 h 2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2311" h="2134357">
                <a:moveTo>
                  <a:pt x="0" y="0"/>
                </a:moveTo>
                <a:cubicBezTo>
                  <a:pt x="370652" y="1050807"/>
                  <a:pt x="741304" y="2101615"/>
                  <a:pt x="1095022" y="2133600"/>
                </a:cubicBezTo>
                <a:cubicBezTo>
                  <a:pt x="1448740" y="2165585"/>
                  <a:pt x="1785525" y="1178748"/>
                  <a:pt x="2122311" y="191911"/>
                </a:cubicBezTo>
              </a:path>
            </a:pathLst>
          </a:custGeom>
          <a:noFill/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FCC8BE-8204-9046-A8AB-CAB587A18588}"/>
              </a:ext>
            </a:extLst>
          </p:cNvPr>
          <p:cNvSpPr txBox="1"/>
          <p:nvPr/>
        </p:nvSpPr>
        <p:spPr>
          <a:xfrm>
            <a:off x="5681155" y="2719825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]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AF6EFD-039B-D44C-A271-CE2F1339C7B2}"/>
              </a:ext>
            </a:extLst>
          </p:cNvPr>
          <p:cNvSpPr txBox="1"/>
          <p:nvPr/>
        </p:nvSpPr>
        <p:spPr>
          <a:xfrm>
            <a:off x="5677480" y="2719049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]</a:t>
            </a:r>
            <a:endParaRPr lang="en-US" sz="2800" dirty="0"/>
          </a:p>
        </p:txBody>
      </p:sp>
      <p:sp>
        <p:nvSpPr>
          <p:cNvPr id="72" name="Oval Callout 71">
            <a:extLst>
              <a:ext uri="{FF2B5EF4-FFF2-40B4-BE49-F238E27FC236}">
                <a16:creationId xmlns:a16="http://schemas.microsoft.com/office/drawing/2014/main" id="{60530079-B340-A24F-8728-FAA1B37DC73E}"/>
              </a:ext>
            </a:extLst>
          </p:cNvPr>
          <p:cNvSpPr/>
          <p:nvPr/>
        </p:nvSpPr>
        <p:spPr>
          <a:xfrm>
            <a:off x="3033552" y="904152"/>
            <a:ext cx="2897644" cy="1093441"/>
          </a:xfrm>
          <a:prstGeom prst="wedgeEllipseCallout">
            <a:avLst>
              <a:gd name="adj1" fmla="val -39488"/>
              <a:gd name="adj2" fmla="val 176910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Intercept!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5BFF027E-049C-3546-879B-BCFCC6FBA372}"/>
              </a:ext>
            </a:extLst>
          </p:cNvPr>
          <p:cNvSpPr/>
          <p:nvPr/>
        </p:nvSpPr>
        <p:spPr>
          <a:xfrm>
            <a:off x="2427046" y="5098252"/>
            <a:ext cx="3666853" cy="1559675"/>
          </a:xfrm>
          <a:prstGeom prst="wedgeEllipseCallout">
            <a:avLst>
              <a:gd name="adj1" fmla="val 13501"/>
              <a:gd name="adj2" fmla="val -125165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Control Event Timing</a:t>
            </a:r>
          </a:p>
        </p:txBody>
      </p:sp>
    </p:spTree>
    <p:extLst>
      <p:ext uri="{BB962C8B-B14F-4D97-AF65-F5344CB8AC3E}">
        <p14:creationId xmlns:p14="http://schemas.microsoft.com/office/powerpoint/2010/main" val="34901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51" grpId="0"/>
      <p:bldP spid="52" grpId="0"/>
      <p:bldP spid="64" grpId="0" animBg="1"/>
      <p:bldP spid="68" grpId="2" animBg="1"/>
      <p:bldP spid="69" grpId="0"/>
      <p:bldP spid="69" grpId="1"/>
      <p:bldP spid="70" grpId="1"/>
      <p:bldP spid="72" grpId="0" animBg="1"/>
      <p:bldP spid="72" grpId="1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7A7E97-56AD-B844-9ED3-5DA4FAEB8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80" y="3212055"/>
            <a:ext cx="543249" cy="54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38"/>
            <a:ext cx="8214581" cy="1143000"/>
          </a:xfrm>
        </p:spPr>
        <p:txBody>
          <a:bodyPr/>
          <a:lstStyle/>
          <a:p>
            <a:r>
              <a:rPr lang="en-US" sz="4800" dirty="0"/>
              <a:t>Checker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12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41A6157-F5DE-0843-9612-E3B67E3355D8}"/>
              </a:ext>
            </a:extLst>
          </p:cNvPr>
          <p:cNvSpPr/>
          <p:nvPr/>
        </p:nvSpPr>
        <p:spPr>
          <a:xfrm>
            <a:off x="1450353" y="6127077"/>
            <a:ext cx="6351614" cy="651739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"/>
                <a:cs typeface="Gill Sans"/>
              </a:rPr>
              <a:t>Goal: </a:t>
            </a:r>
            <a:r>
              <a:rPr lang="en-US" sz="3200" b="1" u="sng" dirty="0">
                <a:solidFill>
                  <a:schemeClr val="tx1"/>
                </a:solidFill>
                <a:latin typeface="Gill Sans"/>
                <a:cs typeface="Gill Sans"/>
              </a:rPr>
              <a:t>Unearth</a:t>
            </a:r>
            <a:r>
              <a:rPr lang="en-US" sz="3200" b="1" dirty="0">
                <a:solidFill>
                  <a:schemeClr val="tx1"/>
                </a:solidFill>
                <a:latin typeface="Gill Sans"/>
                <a:cs typeface="Gill Sans"/>
              </a:rPr>
              <a:t> buggy paths</a:t>
            </a:r>
            <a:r>
              <a:rPr lang="en-US" sz="3200" dirty="0">
                <a:solidFill>
                  <a:schemeClr val="tx1"/>
                </a:solidFill>
                <a:latin typeface="Gill Sans"/>
                <a:cs typeface="Gill Sans"/>
              </a:rPr>
              <a:t>!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0A07833-D3B4-E848-8B86-F14EBF3B6D44}"/>
              </a:ext>
            </a:extLst>
          </p:cNvPr>
          <p:cNvSpPr/>
          <p:nvPr/>
        </p:nvSpPr>
        <p:spPr>
          <a:xfrm>
            <a:off x="185042" y="1615706"/>
            <a:ext cx="4018248" cy="3538331"/>
          </a:xfrm>
          <a:prstGeom prst="roundRect">
            <a:avLst>
              <a:gd name="adj" fmla="val 6088"/>
            </a:avLst>
          </a:prstGeom>
          <a:solidFill>
            <a:schemeClr val="tx1"/>
          </a:solidFill>
          <a:ln w="28575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1.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Nodes A, B, C start (w/ latest </a:t>
            </a:r>
            <a:r>
              <a:rPr lang="en-US" sz="1500" dirty="0" err="1">
                <a:solidFill>
                  <a:prstClr val="black"/>
                </a:solidFill>
                <a:latin typeface="Gill Sans"/>
                <a:cs typeface="Gill Sans"/>
              </a:rPr>
              <a:t>txid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 id-1)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2. B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becomes leader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3. B </a:t>
            </a:r>
            <a:r>
              <a:rPr lang="en-US" sz="1500" dirty="0">
                <a:solidFill>
                  <a:srgbClr val="FF0000"/>
                </a:solidFill>
                <a:latin typeface="Gill Sans"/>
                <a:cs typeface="Gill Sans"/>
              </a:rPr>
              <a:t>crashes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4. C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becomes leader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5.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C commits new txid-value pair (id,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6.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Gill Sans"/>
                <a:cs typeface="Gill Sans"/>
              </a:rPr>
              <a:t>A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Gill Sans"/>
                <a:cs typeface="Gill Sans"/>
              </a:rPr>
              <a:t>crashes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, before</a:t>
            </a:r>
            <a:r>
              <a:rPr lang="en-US" sz="15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committing (id,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7.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C loses quorum and </a:t>
            </a:r>
            <a:r>
              <a:rPr lang="en-US" sz="1500" dirty="0">
                <a:solidFill>
                  <a:srgbClr val="FF0000"/>
                </a:solidFill>
                <a:latin typeface="Gill Sans"/>
                <a:cs typeface="Gill Sans"/>
              </a:rPr>
              <a:t>C crashes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8.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Gill Sans"/>
                <a:cs typeface="Gill Sans"/>
              </a:rPr>
              <a:t>A and B are back online</a:t>
            </a:r>
            <a:endParaRPr lang="en-US" sz="1500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9.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A becomes leader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10.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A's commits new txid-value pair (id,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Y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11. </a:t>
            </a:r>
            <a:r>
              <a:rPr lang="en-US" sz="1500" dirty="0">
                <a:solidFill>
                  <a:srgbClr val="0000FF"/>
                </a:solidFill>
                <a:latin typeface="Gill Sans"/>
                <a:cs typeface="Gill Sans"/>
              </a:rPr>
              <a:t>C is back online</a:t>
            </a:r>
            <a:endParaRPr lang="en-US" sz="1500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12.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C announces to B (id,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13.</a:t>
            </a:r>
            <a:r>
              <a:rPr lang="en-US" sz="1500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B replies the diff from tx 8</a:t>
            </a:r>
          </a:p>
          <a:p>
            <a:pPr defTabSz="457200"/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14.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Inconsistency: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A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and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B 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say “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Y”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,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C</a:t>
            </a:r>
            <a:r>
              <a:rPr lang="en-US" sz="1500" dirty="0">
                <a:solidFill>
                  <a:prstClr val="black"/>
                </a:solidFill>
                <a:latin typeface="Gill Sans"/>
                <a:cs typeface="Gill Sans"/>
              </a:rPr>
              <a:t> says </a:t>
            </a:r>
            <a:r>
              <a:rPr lang="en-US" sz="1500" b="1" dirty="0">
                <a:solidFill>
                  <a:prstClr val="black"/>
                </a:solidFill>
                <a:latin typeface="Gill Sans"/>
                <a:cs typeface="Gill Sans"/>
              </a:rPr>
              <a:t>“X”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91FD873-9D67-C441-AABA-7B359A92F245}"/>
              </a:ext>
            </a:extLst>
          </p:cNvPr>
          <p:cNvSpPr/>
          <p:nvPr/>
        </p:nvSpPr>
        <p:spPr>
          <a:xfrm>
            <a:off x="6781623" y="1859339"/>
            <a:ext cx="410593" cy="3102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5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6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7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8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9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10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B594EF2-2F58-8840-A711-8E46ADC02417}"/>
              </a:ext>
            </a:extLst>
          </p:cNvPr>
          <p:cNvSpPr/>
          <p:nvPr/>
        </p:nvSpPr>
        <p:spPr>
          <a:xfrm>
            <a:off x="5207789" y="1859339"/>
            <a:ext cx="410593" cy="3102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7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5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6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8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10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9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13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B3F796B-7622-5145-9150-2323922DFA33}"/>
              </a:ext>
            </a:extLst>
          </p:cNvPr>
          <p:cNvSpPr/>
          <p:nvPr/>
        </p:nvSpPr>
        <p:spPr>
          <a:xfrm>
            <a:off x="5994706" y="1859339"/>
            <a:ext cx="410593" cy="3102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6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9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5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7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8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10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2347341-C88C-5242-BE7F-CC3141678785}"/>
              </a:ext>
            </a:extLst>
          </p:cNvPr>
          <p:cNvSpPr/>
          <p:nvPr/>
        </p:nvSpPr>
        <p:spPr>
          <a:xfrm>
            <a:off x="4420872" y="1859339"/>
            <a:ext cx="410593" cy="3102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5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6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7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8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9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10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A55AD11-A41F-CD46-9D3D-5F38003F62E8}"/>
              </a:ext>
            </a:extLst>
          </p:cNvPr>
          <p:cNvSpPr/>
          <p:nvPr/>
        </p:nvSpPr>
        <p:spPr>
          <a:xfrm>
            <a:off x="7555288" y="1859339"/>
            <a:ext cx="410593" cy="3102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5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7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6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8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9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10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11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14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12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/>
              </a:rPr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03FBD-9F82-D142-84DC-CFEC90E97969}"/>
              </a:ext>
            </a:extLst>
          </p:cNvPr>
          <p:cNvSpPr txBox="1"/>
          <p:nvPr/>
        </p:nvSpPr>
        <p:spPr>
          <a:xfrm>
            <a:off x="3514081" y="5154038"/>
            <a:ext cx="90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Path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48FFB2-B551-6D4A-8790-EC02B7784B7B}"/>
              </a:ext>
            </a:extLst>
          </p:cNvPr>
          <p:cNvSpPr txBox="1"/>
          <p:nvPr/>
        </p:nvSpPr>
        <p:spPr>
          <a:xfrm>
            <a:off x="4367118" y="515403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649F85-6AE6-4443-B425-8FCAF267D676}"/>
              </a:ext>
            </a:extLst>
          </p:cNvPr>
          <p:cNvSpPr txBox="1"/>
          <p:nvPr/>
        </p:nvSpPr>
        <p:spPr>
          <a:xfrm>
            <a:off x="5154035" y="5154037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96A24F-514A-EA40-8027-56756FDB4372}"/>
              </a:ext>
            </a:extLst>
          </p:cNvPr>
          <p:cNvSpPr txBox="1"/>
          <p:nvPr/>
        </p:nvSpPr>
        <p:spPr>
          <a:xfrm>
            <a:off x="5940952" y="5154037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8EC898-87FF-6C4E-9443-443FA5F70D0E}"/>
              </a:ext>
            </a:extLst>
          </p:cNvPr>
          <p:cNvSpPr txBox="1"/>
          <p:nvPr/>
        </p:nvSpPr>
        <p:spPr>
          <a:xfrm>
            <a:off x="6727869" y="515403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EB46EA-1512-554A-89B7-07CE8D39AE4F}"/>
              </a:ext>
            </a:extLst>
          </p:cNvPr>
          <p:cNvSpPr txBox="1"/>
          <p:nvPr/>
        </p:nvSpPr>
        <p:spPr>
          <a:xfrm>
            <a:off x="7514786" y="515403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#5</a:t>
            </a:r>
          </a:p>
        </p:txBody>
      </p:sp>
      <p:pic>
        <p:nvPicPr>
          <p:cNvPr id="47" name="Picture 46" descr="image3.png">
            <a:extLst>
              <a:ext uri="{FF2B5EF4-FFF2-40B4-BE49-F238E27FC236}">
                <a16:creationId xmlns:a16="http://schemas.microsoft.com/office/drawing/2014/main" id="{AE2F2DA9-FCF0-D844-A98C-45C486DC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17" y="5615701"/>
            <a:ext cx="389691" cy="389691"/>
          </a:xfrm>
          <a:prstGeom prst="rect">
            <a:avLst/>
          </a:prstGeom>
        </p:spPr>
      </p:pic>
      <p:pic>
        <p:nvPicPr>
          <p:cNvPr id="48" name="Picture 47" descr="image3.png">
            <a:extLst>
              <a:ext uri="{FF2B5EF4-FFF2-40B4-BE49-F238E27FC236}">
                <a16:creationId xmlns:a16="http://schemas.microsoft.com/office/drawing/2014/main" id="{DCFCA271-4D16-FE4C-876F-FA037B74F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35" y="5615701"/>
            <a:ext cx="389691" cy="389691"/>
          </a:xfrm>
          <a:prstGeom prst="rect">
            <a:avLst/>
          </a:prstGeom>
        </p:spPr>
      </p:pic>
      <p:pic>
        <p:nvPicPr>
          <p:cNvPr id="49" name="Picture 48" descr="image3.png">
            <a:extLst>
              <a:ext uri="{FF2B5EF4-FFF2-40B4-BE49-F238E27FC236}">
                <a16:creationId xmlns:a16="http://schemas.microsoft.com/office/drawing/2014/main" id="{6D26C53A-55B0-114C-A29C-DBD79717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4" y="5615701"/>
            <a:ext cx="389691" cy="389691"/>
          </a:xfrm>
          <a:prstGeom prst="rect">
            <a:avLst/>
          </a:prstGeom>
        </p:spPr>
      </p:pic>
      <p:pic>
        <p:nvPicPr>
          <p:cNvPr id="50" name="Picture 49" descr="image3.png">
            <a:extLst>
              <a:ext uri="{FF2B5EF4-FFF2-40B4-BE49-F238E27FC236}">
                <a16:creationId xmlns:a16="http://schemas.microsoft.com/office/drawing/2014/main" id="{654325B7-4D4E-DC46-9918-D9A88571C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85" y="5637882"/>
            <a:ext cx="389691" cy="389691"/>
          </a:xfrm>
          <a:prstGeom prst="rect">
            <a:avLst/>
          </a:prstGeom>
        </p:spPr>
      </p:pic>
      <p:pic>
        <p:nvPicPr>
          <p:cNvPr id="51" name="Picture 50" descr="Ladybug-300px.png">
            <a:extLst>
              <a:ext uri="{FF2B5EF4-FFF2-40B4-BE49-F238E27FC236}">
                <a16:creationId xmlns:a16="http://schemas.microsoft.com/office/drawing/2014/main" id="{ECCFE595-597B-1845-A02D-5C9FCF424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6801419" y="5529845"/>
            <a:ext cx="370986" cy="529189"/>
          </a:xfrm>
          <a:prstGeom prst="rect">
            <a:avLst/>
          </a:prstGeom>
        </p:spPr>
      </p:pic>
      <p:sp>
        <p:nvSpPr>
          <p:cNvPr id="53" name="Oval Callout 52">
            <a:extLst>
              <a:ext uri="{FF2B5EF4-FFF2-40B4-BE49-F238E27FC236}">
                <a16:creationId xmlns:a16="http://schemas.microsoft.com/office/drawing/2014/main" id="{EEA291D9-8A6D-D94A-B7B9-2FFFD3EE5F4A}"/>
              </a:ext>
            </a:extLst>
          </p:cNvPr>
          <p:cNvSpPr/>
          <p:nvPr/>
        </p:nvSpPr>
        <p:spPr>
          <a:xfrm>
            <a:off x="4788831" y="540730"/>
            <a:ext cx="3878072" cy="1271486"/>
          </a:xfrm>
          <a:prstGeom prst="wedgeEllipseCallout">
            <a:avLst>
              <a:gd name="adj1" fmla="val 43443"/>
              <a:gd name="adj2" fmla="val 166791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In reality, </a:t>
            </a:r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millions/billions</a:t>
            </a:r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of paths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Oval Callout 54">
            <a:extLst>
              <a:ext uri="{FF2B5EF4-FFF2-40B4-BE49-F238E27FC236}">
                <a16:creationId xmlns:a16="http://schemas.microsoft.com/office/drawing/2014/main" id="{9FBCA6ED-3035-6B48-AE77-C8A5DCFD3566}"/>
              </a:ext>
            </a:extLst>
          </p:cNvPr>
          <p:cNvSpPr/>
          <p:nvPr/>
        </p:nvSpPr>
        <p:spPr>
          <a:xfrm>
            <a:off x="3893590" y="3198212"/>
            <a:ext cx="3866992" cy="1522494"/>
          </a:xfrm>
          <a:prstGeom prst="wedgeEllipseCallout">
            <a:avLst>
              <a:gd name="adj1" fmla="val 65343"/>
              <a:gd name="adj2" fmla="val -25075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Path/state-space </a:t>
            </a:r>
            <a:r>
              <a:rPr lang="en-US" sz="2800" b="1" dirty="0">
                <a:solidFill>
                  <a:schemeClr val="bg1"/>
                </a:solidFill>
                <a:latin typeface="Gill Sans"/>
                <a:cs typeface="Gill Sans"/>
              </a:rPr>
              <a:t>explosion</a:t>
            </a:r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 problem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022339D-9E1B-234E-AEA7-8754A916791F}"/>
              </a:ext>
            </a:extLst>
          </p:cNvPr>
          <p:cNvSpPr/>
          <p:nvPr/>
        </p:nvSpPr>
        <p:spPr>
          <a:xfrm>
            <a:off x="826478" y="5253541"/>
            <a:ext cx="2426676" cy="751851"/>
          </a:xfrm>
          <a:prstGeom prst="wedgeRoundRectCallout">
            <a:avLst>
              <a:gd name="adj1" fmla="val 59758"/>
              <a:gd name="adj2" fmla="val -295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Specific </a:t>
            </a:r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order of events</a:t>
            </a:r>
            <a:endParaRPr lang="en-US" sz="24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852B6D-4A08-404D-8762-BDDED01D279C}"/>
              </a:ext>
            </a:extLst>
          </p:cNvPr>
          <p:cNvSpPr txBox="1"/>
          <p:nvPr/>
        </p:nvSpPr>
        <p:spPr>
          <a:xfrm>
            <a:off x="8321526" y="5153138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#…</a:t>
            </a:r>
          </a:p>
        </p:txBody>
      </p:sp>
    </p:spTree>
    <p:extLst>
      <p:ext uri="{BB962C8B-B14F-4D97-AF65-F5344CB8AC3E}">
        <p14:creationId xmlns:p14="http://schemas.microsoft.com/office/powerpoint/2010/main" val="1431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3" grpId="0" animBg="1"/>
      <p:bldP spid="5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4734B-0BB5-EC4C-9B5A-A6C4EEC7B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3" y="2214068"/>
            <a:ext cx="8362841" cy="26609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AAD0C6-9CAE-D148-9F09-B1825C492DF6}"/>
              </a:ext>
            </a:extLst>
          </p:cNvPr>
          <p:cNvSpPr txBox="1"/>
          <p:nvPr/>
        </p:nvSpPr>
        <p:spPr>
          <a:xfrm>
            <a:off x="618368" y="1703472"/>
            <a:ext cx="468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#Paths To Evaluate By Each Checker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13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7C35280-1269-2944-B4FB-9F723014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38"/>
            <a:ext cx="8621875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58227-106A-E343-BA91-FD62E42675B1}"/>
              </a:ext>
            </a:extLst>
          </p:cNvPr>
          <p:cNvSpPr/>
          <p:nvPr/>
        </p:nvSpPr>
        <p:spPr>
          <a:xfrm>
            <a:off x="1794267" y="2605808"/>
            <a:ext cx="264100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E4C30B-8A23-E140-8644-12CA081C081D}"/>
              </a:ext>
            </a:extLst>
          </p:cNvPr>
          <p:cNvSpPr/>
          <p:nvPr/>
        </p:nvSpPr>
        <p:spPr>
          <a:xfrm>
            <a:off x="2516760" y="2607613"/>
            <a:ext cx="592656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624ACF-21AC-9143-9063-1C51C11D4FF9}"/>
              </a:ext>
            </a:extLst>
          </p:cNvPr>
          <p:cNvSpPr/>
          <p:nvPr/>
        </p:nvSpPr>
        <p:spPr>
          <a:xfrm>
            <a:off x="3542293" y="2607661"/>
            <a:ext cx="585579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96DE43-BDFD-F448-8532-899105A1D083}"/>
              </a:ext>
            </a:extLst>
          </p:cNvPr>
          <p:cNvSpPr/>
          <p:nvPr/>
        </p:nvSpPr>
        <p:spPr>
          <a:xfrm>
            <a:off x="4578277" y="2603912"/>
            <a:ext cx="997414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D86504-A753-9744-AB65-7D1F819CEF19}"/>
              </a:ext>
            </a:extLst>
          </p:cNvPr>
          <p:cNvSpPr/>
          <p:nvPr/>
        </p:nvSpPr>
        <p:spPr>
          <a:xfrm>
            <a:off x="6023488" y="2605712"/>
            <a:ext cx="591072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B81BA3-D8B1-FB42-9F8D-691649D2B47D}"/>
              </a:ext>
            </a:extLst>
          </p:cNvPr>
          <p:cNvSpPr/>
          <p:nvPr/>
        </p:nvSpPr>
        <p:spPr>
          <a:xfrm>
            <a:off x="7007496" y="2606686"/>
            <a:ext cx="626928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CFC6A5-3C85-DD40-AF6A-7699B6CC2B13}"/>
              </a:ext>
            </a:extLst>
          </p:cNvPr>
          <p:cNvSpPr/>
          <p:nvPr/>
        </p:nvSpPr>
        <p:spPr>
          <a:xfrm rot="5400000">
            <a:off x="2137184" y="4031110"/>
            <a:ext cx="264100" cy="690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EF40051-E0FD-8A4A-9F22-B43F38BB978E}"/>
              </a:ext>
            </a:extLst>
          </p:cNvPr>
          <p:cNvSpPr/>
          <p:nvPr/>
        </p:nvSpPr>
        <p:spPr>
          <a:xfrm rot="5400000">
            <a:off x="3176552" y="4028915"/>
            <a:ext cx="264100" cy="690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63A9F26-3412-DA49-9ECC-F0F4EEADF901}"/>
              </a:ext>
            </a:extLst>
          </p:cNvPr>
          <p:cNvSpPr/>
          <p:nvPr/>
        </p:nvSpPr>
        <p:spPr>
          <a:xfrm rot="5400000">
            <a:off x="4184025" y="4038846"/>
            <a:ext cx="264100" cy="690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925410-C5B8-E94A-A975-31B7A92CAC2E}"/>
              </a:ext>
            </a:extLst>
          </p:cNvPr>
          <p:cNvSpPr/>
          <p:nvPr/>
        </p:nvSpPr>
        <p:spPr>
          <a:xfrm rot="5400000">
            <a:off x="5610994" y="3866228"/>
            <a:ext cx="264100" cy="985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464110-4FA8-124A-93E2-6BEF3237543B}"/>
              </a:ext>
            </a:extLst>
          </p:cNvPr>
          <p:cNvSpPr/>
          <p:nvPr/>
        </p:nvSpPr>
        <p:spPr>
          <a:xfrm rot="5400000">
            <a:off x="6679643" y="3890927"/>
            <a:ext cx="264100" cy="985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71AE64-BE09-0844-A989-FD5C9CE50997}"/>
              </a:ext>
            </a:extLst>
          </p:cNvPr>
          <p:cNvSpPr/>
          <p:nvPr/>
        </p:nvSpPr>
        <p:spPr>
          <a:xfrm rot="5400000">
            <a:off x="7739148" y="3881631"/>
            <a:ext cx="264100" cy="985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8C1242-AE7E-B04D-984B-C3B61D47227F}"/>
              </a:ext>
            </a:extLst>
          </p:cNvPr>
          <p:cNvGrpSpPr/>
          <p:nvPr/>
        </p:nvGrpSpPr>
        <p:grpSpPr>
          <a:xfrm>
            <a:off x="5932646" y="759635"/>
            <a:ext cx="2790194" cy="1132032"/>
            <a:chOff x="5932646" y="759635"/>
            <a:chExt cx="2790194" cy="1132032"/>
          </a:xfrm>
        </p:grpSpPr>
        <p:sp>
          <p:nvSpPr>
            <p:cNvPr id="64" name="Oval Callout 63">
              <a:extLst>
                <a:ext uri="{FF2B5EF4-FFF2-40B4-BE49-F238E27FC236}">
                  <a16:creationId xmlns:a16="http://schemas.microsoft.com/office/drawing/2014/main" id="{4F65F0C2-0E9B-2448-96E7-4A658A4A6211}"/>
                </a:ext>
              </a:extLst>
            </p:cNvPr>
            <p:cNvSpPr/>
            <p:nvPr/>
          </p:nvSpPr>
          <p:spPr>
            <a:xfrm>
              <a:off x="5932647" y="759635"/>
              <a:ext cx="2790193" cy="1129859"/>
            </a:xfrm>
            <a:prstGeom prst="wedgeEllipseCallout">
              <a:avLst>
                <a:gd name="adj1" fmla="val -53897"/>
                <a:gd name="adj2" fmla="val 78707"/>
              </a:avLst>
            </a:prstGeom>
            <a:solidFill>
              <a:srgbClr val="00B050"/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Reduction Algorithms!</a:t>
              </a:r>
            </a:p>
          </p:txBody>
        </p:sp>
        <p:sp>
          <p:nvSpPr>
            <p:cNvPr id="65" name="Oval Callout 64">
              <a:extLst>
                <a:ext uri="{FF2B5EF4-FFF2-40B4-BE49-F238E27FC236}">
                  <a16:creationId xmlns:a16="http://schemas.microsoft.com/office/drawing/2014/main" id="{3F14E697-994E-0149-B334-5C0CDD3793F6}"/>
                </a:ext>
              </a:extLst>
            </p:cNvPr>
            <p:cNvSpPr/>
            <p:nvPr/>
          </p:nvSpPr>
          <p:spPr>
            <a:xfrm>
              <a:off x="5932646" y="761808"/>
              <a:ext cx="2790193" cy="1129859"/>
            </a:xfrm>
            <a:prstGeom prst="wedgeEllipseCallout">
              <a:avLst>
                <a:gd name="adj1" fmla="val -11450"/>
                <a:gd name="adj2" fmla="val 83801"/>
              </a:avLst>
            </a:prstGeom>
            <a:solidFill>
              <a:srgbClr val="00B050"/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Reduction algorithms!</a:t>
              </a:r>
            </a:p>
          </p:txBody>
        </p:sp>
      </p:grp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C902C64-CF35-0C44-BAB1-1144913ED746}"/>
              </a:ext>
            </a:extLst>
          </p:cNvPr>
          <p:cNvSpPr/>
          <p:nvPr/>
        </p:nvSpPr>
        <p:spPr>
          <a:xfrm>
            <a:off x="618368" y="4693069"/>
            <a:ext cx="1344706" cy="763525"/>
          </a:xfrm>
          <a:prstGeom prst="wedgeRoundRectCallout">
            <a:avLst>
              <a:gd name="adj1" fmla="val 46813"/>
              <a:gd name="adj2" fmla="val -137237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~100 of paths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42F0067-16C4-864F-8C4B-10A5A5537655}"/>
              </a:ext>
            </a:extLst>
          </p:cNvPr>
          <p:cNvSpPr/>
          <p:nvPr/>
        </p:nvSpPr>
        <p:spPr>
          <a:xfrm>
            <a:off x="2054892" y="2604645"/>
            <a:ext cx="319693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F40E76-FE31-2049-B0DB-AB9ED8A03EC3}"/>
              </a:ext>
            </a:extLst>
          </p:cNvPr>
          <p:cNvSpPr/>
          <p:nvPr/>
        </p:nvSpPr>
        <p:spPr>
          <a:xfrm>
            <a:off x="3089632" y="2606232"/>
            <a:ext cx="242446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E304C6-279B-7341-AE69-EB42F30E29C7}"/>
              </a:ext>
            </a:extLst>
          </p:cNvPr>
          <p:cNvSpPr/>
          <p:nvPr/>
        </p:nvSpPr>
        <p:spPr>
          <a:xfrm>
            <a:off x="4120823" y="2605801"/>
            <a:ext cx="223767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A53F7F7-E526-C040-9D4C-6755C094DA79}"/>
              </a:ext>
            </a:extLst>
          </p:cNvPr>
          <p:cNvSpPr/>
          <p:nvPr/>
        </p:nvSpPr>
        <p:spPr>
          <a:xfrm>
            <a:off x="5573429" y="2607137"/>
            <a:ext cx="212477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D9ADCCD-C85E-F046-943D-680167E0FBEE}"/>
              </a:ext>
            </a:extLst>
          </p:cNvPr>
          <p:cNvSpPr/>
          <p:nvPr/>
        </p:nvSpPr>
        <p:spPr>
          <a:xfrm>
            <a:off x="6605457" y="2608541"/>
            <a:ext cx="210005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66BB11F-E6D3-F749-9873-064756698CB1}"/>
              </a:ext>
            </a:extLst>
          </p:cNvPr>
          <p:cNvSpPr/>
          <p:nvPr/>
        </p:nvSpPr>
        <p:spPr>
          <a:xfrm>
            <a:off x="7623274" y="2607786"/>
            <a:ext cx="210005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B127445-A7A4-6845-B89F-B4DA354BA408}"/>
              </a:ext>
            </a:extLst>
          </p:cNvPr>
          <p:cNvSpPr/>
          <p:nvPr/>
        </p:nvSpPr>
        <p:spPr>
          <a:xfrm rot="5400000">
            <a:off x="4762895" y="1575235"/>
            <a:ext cx="260711" cy="1785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CF176B-4C78-394D-8A97-8001F85D87BD}"/>
              </a:ext>
            </a:extLst>
          </p:cNvPr>
          <p:cNvSpPr/>
          <p:nvPr/>
        </p:nvSpPr>
        <p:spPr>
          <a:xfrm rot="5400000">
            <a:off x="6906991" y="1560423"/>
            <a:ext cx="260711" cy="1785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B912A3B-B020-994B-8337-9185AAD1522F}"/>
              </a:ext>
            </a:extLst>
          </p:cNvPr>
          <p:cNvSpPr/>
          <p:nvPr/>
        </p:nvSpPr>
        <p:spPr>
          <a:xfrm>
            <a:off x="6811817" y="2607619"/>
            <a:ext cx="210005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927D07B-A3F1-BA4E-95DE-D8C41D662F5F}"/>
              </a:ext>
            </a:extLst>
          </p:cNvPr>
          <p:cNvSpPr/>
          <p:nvPr/>
        </p:nvSpPr>
        <p:spPr>
          <a:xfrm>
            <a:off x="7832039" y="2608254"/>
            <a:ext cx="550573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3C4BB9C-CF12-C94A-9E9D-56D5311D5D9E}"/>
              </a:ext>
            </a:extLst>
          </p:cNvPr>
          <p:cNvSpPr/>
          <p:nvPr/>
        </p:nvSpPr>
        <p:spPr>
          <a:xfrm>
            <a:off x="4333041" y="2606621"/>
            <a:ext cx="224404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E050CF-677D-7045-BDF0-015A6AEA6D3F}"/>
              </a:ext>
            </a:extLst>
          </p:cNvPr>
          <p:cNvSpPr/>
          <p:nvPr/>
        </p:nvSpPr>
        <p:spPr>
          <a:xfrm>
            <a:off x="3287208" y="2608310"/>
            <a:ext cx="224409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ABE9CE-5530-1646-B214-E305F22C5E47}"/>
              </a:ext>
            </a:extLst>
          </p:cNvPr>
          <p:cNvSpPr/>
          <p:nvPr/>
        </p:nvSpPr>
        <p:spPr>
          <a:xfrm>
            <a:off x="2278645" y="2607598"/>
            <a:ext cx="210005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A5DDE26-F552-C24B-A3B5-94B0BF53466F}"/>
              </a:ext>
            </a:extLst>
          </p:cNvPr>
          <p:cNvSpPr/>
          <p:nvPr/>
        </p:nvSpPr>
        <p:spPr>
          <a:xfrm>
            <a:off x="5784737" y="2605712"/>
            <a:ext cx="210005" cy="1495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4C7A44B-A55C-8C40-BD00-1A811D2A366A}"/>
              </a:ext>
            </a:extLst>
          </p:cNvPr>
          <p:cNvSpPr/>
          <p:nvPr/>
        </p:nvSpPr>
        <p:spPr>
          <a:xfrm rot="5400000">
            <a:off x="2793282" y="1560424"/>
            <a:ext cx="260711" cy="1785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E6270318-DC19-9646-8C63-0359DA831872}"/>
              </a:ext>
            </a:extLst>
          </p:cNvPr>
          <p:cNvSpPr/>
          <p:nvPr/>
        </p:nvSpPr>
        <p:spPr>
          <a:xfrm>
            <a:off x="3979826" y="4693068"/>
            <a:ext cx="1623507" cy="763525"/>
          </a:xfrm>
          <a:prstGeom prst="wedgeRoundRectCallout">
            <a:avLst>
              <a:gd name="adj1" fmla="val -114330"/>
              <a:gd name="adj2" fmla="val -142734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 millions of paths</a:t>
            </a:r>
          </a:p>
        </p:txBody>
      </p: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40F3B574-80DB-5641-AA84-A73DCF349EBA}"/>
              </a:ext>
            </a:extLst>
          </p:cNvPr>
          <p:cNvSpPr/>
          <p:nvPr/>
        </p:nvSpPr>
        <p:spPr>
          <a:xfrm>
            <a:off x="3979826" y="4693068"/>
            <a:ext cx="1623507" cy="763525"/>
          </a:xfrm>
          <a:prstGeom prst="wedgeRoundRectCallout">
            <a:avLst>
              <a:gd name="adj1" fmla="val -49122"/>
              <a:gd name="adj2" fmla="val -135476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 millions of paths</a:t>
            </a:r>
          </a:p>
        </p:txBody>
      </p:sp>
      <p:sp>
        <p:nvSpPr>
          <p:cNvPr id="96" name="Rounded Rectangular Callout 95">
            <a:extLst>
              <a:ext uri="{FF2B5EF4-FFF2-40B4-BE49-F238E27FC236}">
                <a16:creationId xmlns:a16="http://schemas.microsoft.com/office/drawing/2014/main" id="{FA2780D7-7530-1847-B32E-6F1ED203CC74}"/>
              </a:ext>
            </a:extLst>
          </p:cNvPr>
          <p:cNvSpPr/>
          <p:nvPr/>
        </p:nvSpPr>
        <p:spPr>
          <a:xfrm>
            <a:off x="3979302" y="4678910"/>
            <a:ext cx="1623507" cy="763525"/>
          </a:xfrm>
          <a:prstGeom prst="wedgeRoundRectCallout">
            <a:avLst>
              <a:gd name="adj1" fmla="val 105541"/>
              <a:gd name="adj2" fmla="val -144549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 millions of paths</a:t>
            </a:r>
          </a:p>
        </p:txBody>
      </p:sp>
      <p:sp>
        <p:nvSpPr>
          <p:cNvPr id="97" name="Rounded Rectangular Callout 96">
            <a:extLst>
              <a:ext uri="{FF2B5EF4-FFF2-40B4-BE49-F238E27FC236}">
                <a16:creationId xmlns:a16="http://schemas.microsoft.com/office/drawing/2014/main" id="{814D1466-5837-C74D-BC39-3603742B2990}"/>
              </a:ext>
            </a:extLst>
          </p:cNvPr>
          <p:cNvSpPr/>
          <p:nvPr/>
        </p:nvSpPr>
        <p:spPr>
          <a:xfrm>
            <a:off x="3981182" y="4676528"/>
            <a:ext cx="1623507" cy="763525"/>
          </a:xfrm>
          <a:prstGeom prst="wedgeRoundRectCallout">
            <a:avLst>
              <a:gd name="adj1" fmla="val 39425"/>
              <a:gd name="adj2" fmla="val -148697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 millions of paths</a:t>
            </a: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180FD608-9C4C-DD48-B3FA-981BC7E338EC}"/>
              </a:ext>
            </a:extLst>
          </p:cNvPr>
          <p:cNvSpPr/>
          <p:nvPr/>
        </p:nvSpPr>
        <p:spPr>
          <a:xfrm>
            <a:off x="3977422" y="4688660"/>
            <a:ext cx="1623507" cy="763525"/>
          </a:xfrm>
          <a:prstGeom prst="wedgeRoundRectCallout">
            <a:avLst>
              <a:gd name="adj1" fmla="val 164464"/>
              <a:gd name="adj2" fmla="val -135995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&gt; millions of paths</a:t>
            </a:r>
          </a:p>
        </p:txBody>
      </p:sp>
      <p:sp>
        <p:nvSpPr>
          <p:cNvPr id="99" name="Rounded Rectangular Callout 98">
            <a:extLst>
              <a:ext uri="{FF2B5EF4-FFF2-40B4-BE49-F238E27FC236}">
                <a16:creationId xmlns:a16="http://schemas.microsoft.com/office/drawing/2014/main" id="{47927183-89E8-BD46-8DE4-09E262526C1D}"/>
              </a:ext>
            </a:extLst>
          </p:cNvPr>
          <p:cNvSpPr/>
          <p:nvPr/>
        </p:nvSpPr>
        <p:spPr>
          <a:xfrm>
            <a:off x="951986" y="5406172"/>
            <a:ext cx="1344706" cy="763525"/>
          </a:xfrm>
          <a:prstGeom prst="wedgeRoundRectCallout">
            <a:avLst>
              <a:gd name="adj1" fmla="val 38571"/>
              <a:gd name="adj2" fmla="val -23703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12 paths</a:t>
            </a:r>
          </a:p>
        </p:txBody>
      </p:sp>
      <p:sp>
        <p:nvSpPr>
          <p:cNvPr id="100" name="Rounded Rectangular Callout 99">
            <a:extLst>
              <a:ext uri="{FF2B5EF4-FFF2-40B4-BE49-F238E27FC236}">
                <a16:creationId xmlns:a16="http://schemas.microsoft.com/office/drawing/2014/main" id="{F1C4012D-55F6-1B43-97F6-CCA7D14ED7AC}"/>
              </a:ext>
            </a:extLst>
          </p:cNvPr>
          <p:cNvSpPr/>
          <p:nvPr/>
        </p:nvSpPr>
        <p:spPr>
          <a:xfrm>
            <a:off x="2437063" y="5406172"/>
            <a:ext cx="1344706" cy="763525"/>
          </a:xfrm>
          <a:prstGeom prst="wedgeRoundRectCallout">
            <a:avLst>
              <a:gd name="adj1" fmla="val 6632"/>
              <a:gd name="adj2" fmla="val -27332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~500 paths</a:t>
            </a:r>
          </a:p>
        </p:txBody>
      </p:sp>
      <p:sp>
        <p:nvSpPr>
          <p:cNvPr id="101" name="Rounded Rectangular Callout 100">
            <a:extLst>
              <a:ext uri="{FF2B5EF4-FFF2-40B4-BE49-F238E27FC236}">
                <a16:creationId xmlns:a16="http://schemas.microsoft.com/office/drawing/2014/main" id="{382874B8-0382-D44C-B22E-6009FCF9FD7B}"/>
              </a:ext>
            </a:extLst>
          </p:cNvPr>
          <p:cNvSpPr/>
          <p:nvPr/>
        </p:nvSpPr>
        <p:spPr>
          <a:xfrm>
            <a:off x="3965762" y="5406172"/>
            <a:ext cx="1344706" cy="763525"/>
          </a:xfrm>
          <a:prstGeom prst="wedgeRoundRectCallout">
            <a:avLst>
              <a:gd name="adj1" fmla="val -29429"/>
              <a:gd name="adj2" fmla="val -25155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~20,000 paths</a:t>
            </a:r>
          </a:p>
        </p:txBody>
      </p:sp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5CC2A2DD-4A08-834F-8C11-CD92C42F5819}"/>
              </a:ext>
            </a:extLst>
          </p:cNvPr>
          <p:cNvSpPr/>
          <p:nvPr/>
        </p:nvSpPr>
        <p:spPr>
          <a:xfrm>
            <a:off x="5743044" y="5420235"/>
            <a:ext cx="1344706" cy="763525"/>
          </a:xfrm>
          <a:prstGeom prst="wedgeRoundRectCallout">
            <a:avLst>
              <a:gd name="adj1" fmla="val -53126"/>
              <a:gd name="adj2" fmla="val -25881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~2000 paths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9906C2D-C1D8-0F48-9142-1754346A1778}"/>
              </a:ext>
            </a:extLst>
          </p:cNvPr>
          <p:cNvSpPr/>
          <p:nvPr/>
        </p:nvSpPr>
        <p:spPr>
          <a:xfrm rot="1778280">
            <a:off x="1962380" y="3296228"/>
            <a:ext cx="483888" cy="3423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2BCBF0E2-FB65-B844-A42C-5F012FF13329}"/>
              </a:ext>
            </a:extLst>
          </p:cNvPr>
          <p:cNvSpPr/>
          <p:nvPr/>
        </p:nvSpPr>
        <p:spPr>
          <a:xfrm rot="1778280">
            <a:off x="3083202" y="3105324"/>
            <a:ext cx="483888" cy="3423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9631996F-3BB9-7C46-91B9-D43018A99F9E}"/>
              </a:ext>
            </a:extLst>
          </p:cNvPr>
          <p:cNvSpPr/>
          <p:nvPr/>
        </p:nvSpPr>
        <p:spPr>
          <a:xfrm rot="1778280">
            <a:off x="4108404" y="2744431"/>
            <a:ext cx="483888" cy="3423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>
            <a:extLst>
              <a:ext uri="{FF2B5EF4-FFF2-40B4-BE49-F238E27FC236}">
                <a16:creationId xmlns:a16="http://schemas.microsoft.com/office/drawing/2014/main" id="{9384A3D4-0774-1B46-BDCF-27EB9534B237}"/>
              </a:ext>
            </a:extLst>
          </p:cNvPr>
          <p:cNvSpPr/>
          <p:nvPr/>
        </p:nvSpPr>
        <p:spPr>
          <a:xfrm rot="1778280">
            <a:off x="5550942" y="2918726"/>
            <a:ext cx="483888" cy="3423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00B01EE-1FC8-6542-9FE2-62B0EF51688A}"/>
              </a:ext>
            </a:extLst>
          </p:cNvPr>
          <p:cNvSpPr/>
          <p:nvPr/>
        </p:nvSpPr>
        <p:spPr>
          <a:xfrm>
            <a:off x="6235713" y="2647181"/>
            <a:ext cx="2133042" cy="19578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8976C63F-3AE5-824E-97E0-D3D410B352AD}"/>
              </a:ext>
            </a:extLst>
          </p:cNvPr>
          <p:cNvSpPr/>
          <p:nvPr/>
        </p:nvSpPr>
        <p:spPr>
          <a:xfrm>
            <a:off x="7049861" y="5378668"/>
            <a:ext cx="1946228" cy="1108996"/>
          </a:xfrm>
          <a:prstGeom prst="wedgeRoundRectCallout">
            <a:avLst>
              <a:gd name="adj1" fmla="val -23041"/>
              <a:gd name="adj2" fmla="val -11299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Complex</a:t>
            </a:r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workloads</a:t>
            </a:r>
          </a:p>
        </p:txBody>
      </p:sp>
    </p:spTree>
    <p:extLst>
      <p:ext uri="{BB962C8B-B14F-4D97-AF65-F5344CB8AC3E}">
        <p14:creationId xmlns:p14="http://schemas.microsoft.com/office/powerpoint/2010/main" val="17698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9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3" grpId="0" animBg="1"/>
      <p:bldP spid="13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46" grpId="0" animBg="1"/>
      <p:bldP spid="46" grpId="1" animBg="1"/>
      <p:bldP spid="49" grpId="0" animBg="1"/>
      <p:bldP spid="49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9" grpId="0" animBg="1"/>
      <p:bldP spid="105" grpId="0" animBg="1"/>
      <p:bldP spid="106" grpId="0" animBg="1"/>
      <p:bldP spid="107" grpId="0" animBg="1"/>
      <p:bldP spid="21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14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7C35280-1269-2944-B4FB-9F723014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38"/>
            <a:ext cx="8621875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E554691-580D-E345-ACA7-34CD622B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" r="85022"/>
          <a:stretch/>
        </p:blipFill>
        <p:spPr>
          <a:xfrm>
            <a:off x="399455" y="1981899"/>
            <a:ext cx="1618114" cy="3274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0F7B181-3B76-564A-9B63-327E924F2DE2}"/>
              </a:ext>
            </a:extLst>
          </p:cNvPr>
          <p:cNvSpPr txBox="1"/>
          <p:nvPr/>
        </p:nvSpPr>
        <p:spPr>
          <a:xfrm>
            <a:off x="477427" y="1344851"/>
            <a:ext cx="468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#Paths To Evaluate By Each Checker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EEBDD22-B225-AD47-93CE-307CDFB95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0" t="17659"/>
          <a:stretch/>
        </p:blipFill>
        <p:spPr>
          <a:xfrm>
            <a:off x="2016470" y="2423522"/>
            <a:ext cx="3482284" cy="28324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DE777D-D485-664C-83A4-B6D9F06E2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633" b="84475"/>
          <a:stretch/>
        </p:blipFill>
        <p:spPr>
          <a:xfrm>
            <a:off x="905000" y="1774959"/>
            <a:ext cx="7176319" cy="4143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0C32F24-ABA2-7743-AE60-92ECC16AB1F4}"/>
              </a:ext>
            </a:extLst>
          </p:cNvPr>
          <p:cNvSpPr/>
          <p:nvPr/>
        </p:nvSpPr>
        <p:spPr>
          <a:xfrm>
            <a:off x="535382" y="5348790"/>
            <a:ext cx="7681862" cy="1237363"/>
          </a:xfrm>
          <a:prstGeom prst="wedgeRoundRectCallout">
            <a:avLst>
              <a:gd name="adj1" fmla="val 519"/>
              <a:gd name="adj2" fmla="val -93103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D46F37-1BD6-9842-929A-C227FCC1F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5758013"/>
            <a:ext cx="6945096" cy="739042"/>
          </a:xfrm>
          <a:prstGeom prst="rect">
            <a:avLst/>
          </a:prstGeom>
        </p:spPr>
      </p:pic>
      <p:pic>
        <p:nvPicPr>
          <p:cNvPr id="24" name="Picture 23" descr="Ladybug-300px.png">
            <a:extLst>
              <a:ext uri="{FF2B5EF4-FFF2-40B4-BE49-F238E27FC236}">
                <a16:creationId xmlns:a16="http://schemas.microsoft.com/office/drawing/2014/main" id="{5F9D68FC-D96C-DD4A-8FCC-0CD424531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7616319" y="5652002"/>
            <a:ext cx="233731" cy="333404"/>
          </a:xfrm>
          <a:prstGeom prst="rect">
            <a:avLst/>
          </a:prstGeom>
        </p:spPr>
      </p:pic>
      <p:pic>
        <p:nvPicPr>
          <p:cNvPr id="27" name="Picture 26" descr="Ladybug-300px.png">
            <a:extLst>
              <a:ext uri="{FF2B5EF4-FFF2-40B4-BE49-F238E27FC236}">
                <a16:creationId xmlns:a16="http://schemas.microsoft.com/office/drawing/2014/main" id="{DB30350F-B90D-DD49-9D55-BFFCCB62E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7624245" y="6034793"/>
            <a:ext cx="233731" cy="333404"/>
          </a:xfrm>
          <a:prstGeom prst="rect">
            <a:avLst/>
          </a:prstGeom>
        </p:spPr>
      </p:pic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F096B9F-03EE-D043-AEA4-B3B3425DEB5F}"/>
              </a:ext>
            </a:extLst>
          </p:cNvPr>
          <p:cNvSpPr/>
          <p:nvPr/>
        </p:nvSpPr>
        <p:spPr>
          <a:xfrm>
            <a:off x="4794422" y="2516312"/>
            <a:ext cx="4163570" cy="240158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ill Sans"/>
                <a:cs typeface="Gill Sans"/>
              </a:rPr>
              <a:t>Checker needs more </a:t>
            </a:r>
            <a:r>
              <a:rPr lang="en-US" sz="4000" b="1" dirty="0">
                <a:solidFill>
                  <a:schemeClr val="tx1"/>
                </a:solidFill>
                <a:latin typeface="Gill Sans"/>
                <a:cs typeface="Gill Sans"/>
              </a:rPr>
              <a:t>advanced </a:t>
            </a:r>
            <a:r>
              <a:rPr lang="en-US" sz="4000" dirty="0">
                <a:solidFill>
                  <a:schemeClr val="tx1"/>
                </a:solidFill>
                <a:latin typeface="Gill Sans"/>
                <a:cs typeface="Gill Sans"/>
              </a:rPr>
              <a:t>algorithms</a:t>
            </a:r>
            <a:endParaRPr lang="en-US" sz="4000" u="sng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7602DEB-1C5C-754A-85AE-5D14272FB735}"/>
              </a:ext>
            </a:extLst>
          </p:cNvPr>
          <p:cNvSpPr/>
          <p:nvPr/>
        </p:nvSpPr>
        <p:spPr>
          <a:xfrm>
            <a:off x="5461686" y="433730"/>
            <a:ext cx="3437994" cy="1326526"/>
          </a:xfrm>
          <a:prstGeom prst="wedgeRoundRectCallout">
            <a:avLst>
              <a:gd name="adj1" fmla="val -109172"/>
              <a:gd name="adj2" fmla="val 108473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Path explosion problem </a:t>
            </a:r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prevails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in complex workloads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D40166-427E-4644-8D39-658CC7347E46}"/>
              </a:ext>
            </a:extLst>
          </p:cNvPr>
          <p:cNvSpPr txBox="1"/>
          <p:nvPr/>
        </p:nvSpPr>
        <p:spPr>
          <a:xfrm>
            <a:off x="802097" y="5322570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</a:t>
            </a: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Paxos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bug earlier…</a:t>
            </a:r>
          </a:p>
        </p:txBody>
      </p:sp>
    </p:spTree>
    <p:extLst>
      <p:ext uri="{BB962C8B-B14F-4D97-AF65-F5344CB8AC3E}">
        <p14:creationId xmlns:p14="http://schemas.microsoft.com/office/powerpoint/2010/main" val="7004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6" y="274638"/>
            <a:ext cx="8621646" cy="1143000"/>
          </a:xfrm>
        </p:spPr>
        <p:txBody>
          <a:bodyPr/>
          <a:lstStyle/>
          <a:p>
            <a:r>
              <a:rPr lang="en-US" sz="4800" dirty="0"/>
              <a:t>FlyMC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15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A8CDF150-DAF6-7040-BC53-ECBD95101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582" y="1522256"/>
            <a:ext cx="8215295" cy="497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</a:t>
            </a:r>
            <a:r>
              <a:rPr lang="en-US" dirty="0"/>
              <a:t>Reduction Algorithms</a:t>
            </a:r>
          </a:p>
          <a:p>
            <a:pPr lvl="1"/>
            <a:r>
              <a:rPr lang="en-US" sz="2800" dirty="0"/>
              <a:t>State Symmetry</a:t>
            </a:r>
          </a:p>
          <a:p>
            <a:pPr lvl="2"/>
            <a:r>
              <a:rPr lang="en-US" sz="2400" dirty="0"/>
              <a:t>Reduce </a:t>
            </a:r>
            <a:r>
              <a:rPr lang="en-US" sz="2400" b="1" dirty="0">
                <a:solidFill>
                  <a:srgbClr val="FF0000"/>
                </a:solidFill>
              </a:rPr>
              <a:t>symmetrical state transitions</a:t>
            </a:r>
            <a:r>
              <a:rPr lang="en-US" sz="2400" dirty="0"/>
              <a:t> paths</a:t>
            </a:r>
          </a:p>
          <a:p>
            <a:pPr lvl="1"/>
            <a:r>
              <a:rPr lang="en-US" sz="2800" dirty="0"/>
              <a:t>Event Independence</a:t>
            </a:r>
          </a:p>
          <a:p>
            <a:pPr lvl="2"/>
            <a:r>
              <a:rPr lang="en-US" sz="2600" dirty="0"/>
              <a:t>Detect pair of events with </a:t>
            </a:r>
            <a:r>
              <a:rPr lang="en-US" sz="2600" b="1" dirty="0">
                <a:solidFill>
                  <a:srgbClr val="FF0000"/>
                </a:solidFill>
              </a:rPr>
              <a:t>disjoint/commutative updates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Supported by static analysis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   Prioritization Algorithm</a:t>
            </a:r>
          </a:p>
          <a:p>
            <a:pPr lvl="1"/>
            <a:r>
              <a:rPr lang="en-US" sz="2800" dirty="0"/>
              <a:t>Parallel Flips</a:t>
            </a:r>
          </a:p>
          <a:p>
            <a:pPr lvl="2"/>
            <a:r>
              <a:rPr lang="en-US" sz="2400" dirty="0"/>
              <a:t>Prioritize paths with </a:t>
            </a:r>
            <a:r>
              <a:rPr lang="en-US" sz="2400" b="1" dirty="0">
                <a:solidFill>
                  <a:srgbClr val="FF0000"/>
                </a:solidFill>
              </a:rPr>
              <a:t>multiple flips</a:t>
            </a:r>
            <a:r>
              <a:rPr lang="en-US" sz="2400" dirty="0"/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657A9BC-101F-CC42-80CE-1E83635C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263" y="1654378"/>
            <a:ext cx="424314" cy="4243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0DC05B-2A9B-2A40-8DBD-FB5E2FBBA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" y="4925282"/>
            <a:ext cx="457195" cy="4571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B42BD7-D4BB-114F-88ED-3D392C0B2DC3}"/>
              </a:ext>
            </a:extLst>
          </p:cNvPr>
          <p:cNvSpPr txBox="1"/>
          <p:nvPr/>
        </p:nvSpPr>
        <p:spPr>
          <a:xfrm>
            <a:off x="2402524" y="843184"/>
            <a:ext cx="57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00A18"/>
                </a:solidFill>
              </a:rPr>
              <a:t>F</a:t>
            </a:r>
            <a:r>
              <a:rPr lang="en-US" b="1" dirty="0">
                <a:solidFill>
                  <a:srgbClr val="600A18"/>
                </a:solidFill>
              </a:rPr>
              <a:t>ast, Sca</a:t>
            </a:r>
            <a:r>
              <a:rPr lang="en-US" b="1" u="sng" dirty="0">
                <a:solidFill>
                  <a:srgbClr val="600A18"/>
                </a:solidFill>
              </a:rPr>
              <a:t>l</a:t>
            </a:r>
            <a:r>
              <a:rPr lang="en-US" b="1" dirty="0">
                <a:solidFill>
                  <a:srgbClr val="600A18"/>
                </a:solidFill>
              </a:rPr>
              <a:t>able, and S</a:t>
            </a:r>
            <a:r>
              <a:rPr lang="en-US" b="1" u="sng" dirty="0">
                <a:solidFill>
                  <a:srgbClr val="600A18"/>
                </a:solidFill>
              </a:rPr>
              <a:t>y</a:t>
            </a:r>
            <a:r>
              <a:rPr lang="en-US" b="1" dirty="0">
                <a:solidFill>
                  <a:srgbClr val="600A18"/>
                </a:solidFill>
              </a:rPr>
              <a:t>stematic Software </a:t>
            </a:r>
            <a:r>
              <a:rPr lang="en-US" b="1" u="sng" dirty="0">
                <a:solidFill>
                  <a:srgbClr val="600A18"/>
                </a:solidFill>
              </a:rPr>
              <a:t>M</a:t>
            </a:r>
            <a:r>
              <a:rPr lang="en-US" b="1" dirty="0">
                <a:solidFill>
                  <a:srgbClr val="600A18"/>
                </a:solidFill>
              </a:rPr>
              <a:t>odel </a:t>
            </a:r>
            <a:r>
              <a:rPr lang="en-US" b="1" u="sng" dirty="0">
                <a:solidFill>
                  <a:srgbClr val="600A18"/>
                </a:solidFill>
              </a:rPr>
              <a:t>C</a:t>
            </a:r>
            <a:r>
              <a:rPr lang="en-US" b="1" dirty="0">
                <a:solidFill>
                  <a:srgbClr val="600A18"/>
                </a:solidFill>
              </a:rPr>
              <a:t>hecker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E7E06A-A714-9045-8F36-D8A8631E2552}"/>
              </a:ext>
            </a:extLst>
          </p:cNvPr>
          <p:cNvSpPr/>
          <p:nvPr/>
        </p:nvSpPr>
        <p:spPr>
          <a:xfrm rot="479300">
            <a:off x="4526027" y="1386091"/>
            <a:ext cx="2871359" cy="71149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/>
                <a:cs typeface="Gill Sans"/>
              </a:rPr>
              <a:t>Uniquely targeting dist. sys. </a:t>
            </a:r>
          </a:p>
        </p:txBody>
      </p:sp>
    </p:spTree>
    <p:extLst>
      <p:ext uri="{BB962C8B-B14F-4D97-AF65-F5344CB8AC3E}">
        <p14:creationId xmlns:p14="http://schemas.microsoft.com/office/powerpoint/2010/main" val="29319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6" y="274638"/>
            <a:ext cx="8621646" cy="1143000"/>
          </a:xfrm>
        </p:spPr>
        <p:txBody>
          <a:bodyPr/>
          <a:lstStyle/>
          <a:p>
            <a:r>
              <a:rPr lang="en-US" sz="4800" dirty="0"/>
              <a:t>FlyMC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16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878CAB-1F52-1144-9867-3549B6571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25" y="1859978"/>
            <a:ext cx="700338" cy="6279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23D199-A2FD-6842-9194-58589AE23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739" r="14095" b="736"/>
          <a:stretch/>
        </p:blipFill>
        <p:spPr>
          <a:xfrm>
            <a:off x="1532070" y="3031489"/>
            <a:ext cx="791055" cy="11051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DB6F9D-FABD-0C4F-9D03-88EFBF1F1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/>
          <a:stretch/>
        </p:blipFill>
        <p:spPr>
          <a:xfrm>
            <a:off x="420612" y="3242269"/>
            <a:ext cx="1090895" cy="8409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743AE8-6E6E-2E43-B6EA-45442654D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40" y="3307882"/>
            <a:ext cx="804527" cy="66507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277DD3A-0D8F-C649-9591-E070524D2956}"/>
              </a:ext>
            </a:extLst>
          </p:cNvPr>
          <p:cNvGrpSpPr/>
          <p:nvPr/>
        </p:nvGrpSpPr>
        <p:grpSpPr>
          <a:xfrm>
            <a:off x="2404352" y="3184512"/>
            <a:ext cx="987515" cy="887491"/>
            <a:chOff x="6939779" y="1426701"/>
            <a:chExt cx="987515" cy="8874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C81FD64-5AC4-064A-BA50-0EF364A5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779" y="1426701"/>
              <a:ext cx="987515" cy="887491"/>
            </a:xfrm>
            <a:prstGeom prst="rect">
              <a:avLst/>
            </a:prstGeom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98BA8E1-C285-F248-AE8E-CD34073BEAC1}"/>
                </a:ext>
              </a:extLst>
            </p:cNvPr>
            <p:cNvSpPr/>
            <p:nvPr/>
          </p:nvSpPr>
          <p:spPr>
            <a:xfrm flipV="1">
              <a:off x="7411674" y="2143797"/>
              <a:ext cx="493758" cy="1392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E7115C57-9880-BF4C-B35A-F255087C186A}"/>
              </a:ext>
            </a:extLst>
          </p:cNvPr>
          <p:cNvSpPr txBox="1">
            <a:spLocks/>
          </p:cNvSpPr>
          <p:nvPr/>
        </p:nvSpPr>
        <p:spPr>
          <a:xfrm>
            <a:off x="4911194" y="1904217"/>
            <a:ext cx="4084888" cy="4294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4000" dirty="0"/>
              <a:t>Results</a:t>
            </a:r>
          </a:p>
          <a:p>
            <a:pPr lvl="1"/>
            <a:r>
              <a:rPr lang="en-US" sz="3600" dirty="0"/>
              <a:t>At least </a:t>
            </a:r>
            <a:br>
              <a:rPr lang="en-US" sz="3600" dirty="0"/>
            </a:br>
            <a:r>
              <a:rPr lang="en-US" sz="3600" dirty="0"/>
              <a:t>up to </a:t>
            </a:r>
            <a:r>
              <a:rPr lang="en-US" sz="4800" b="1" i="1" dirty="0">
                <a:solidFill>
                  <a:srgbClr val="00B050"/>
                </a:solidFill>
              </a:rPr>
              <a:t>78X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on </a:t>
            </a:r>
            <a:r>
              <a:rPr lang="en-US" sz="3600" dirty="0" err="1"/>
              <a:t>avg</a:t>
            </a:r>
            <a:r>
              <a:rPr lang="en-US" sz="3600" dirty="0"/>
              <a:t> </a:t>
            </a:r>
            <a:r>
              <a:rPr lang="en-US" sz="4800" b="1" i="1" dirty="0">
                <a:solidFill>
                  <a:srgbClr val="00B050"/>
                </a:solidFill>
              </a:rPr>
              <a:t>16X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faster</a:t>
            </a:r>
          </a:p>
          <a:p>
            <a:pPr lvl="1"/>
            <a:r>
              <a:rPr lang="en-US" sz="3600" dirty="0"/>
              <a:t>Unearth </a:t>
            </a:r>
            <a:br>
              <a:rPr lang="en-US" sz="3600" dirty="0"/>
            </a:br>
            <a:r>
              <a:rPr lang="en-US" sz="4800" b="1" i="1" dirty="0">
                <a:solidFill>
                  <a:srgbClr val="0000FF"/>
                </a:solidFill>
              </a:rPr>
              <a:t>10</a:t>
            </a:r>
            <a:r>
              <a:rPr lang="en-US" sz="3600" i="1" dirty="0"/>
              <a:t> </a:t>
            </a:r>
            <a:r>
              <a:rPr lang="en-US" sz="3600" b="1" i="1" dirty="0">
                <a:solidFill>
                  <a:srgbClr val="0000FF"/>
                </a:solidFill>
              </a:rPr>
              <a:t>new</a:t>
            </a:r>
            <a:r>
              <a:rPr lang="en-US" sz="3600" i="1" dirty="0"/>
              <a:t> </a:t>
            </a:r>
            <a:r>
              <a:rPr lang="en-US" sz="3600" dirty="0"/>
              <a:t>bugs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527D884-1DC0-C045-BC26-9456097555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63" y="4206122"/>
            <a:ext cx="879473" cy="8794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4D6BDB-DC6D-9F4B-B508-6D15D5325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9" y="4160257"/>
            <a:ext cx="1298003" cy="10228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51C6B-351E-2849-9D00-E5991F4C1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17" y="4341547"/>
            <a:ext cx="1019582" cy="7476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E9CED9-4465-3342-B96E-A2D143C32C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2" y="4072003"/>
            <a:ext cx="1096977" cy="109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335199-742A-7C4A-B377-28E24A2804DE}"/>
              </a:ext>
            </a:extLst>
          </p:cNvPr>
          <p:cNvSpPr txBox="1"/>
          <p:nvPr/>
        </p:nvSpPr>
        <p:spPr>
          <a:xfrm>
            <a:off x="966394" y="1849394"/>
            <a:ext cx="2470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Integrated to </a:t>
            </a:r>
            <a:b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8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6BEB8-62C5-CF4F-A18A-1038522064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6" y="1797865"/>
            <a:ext cx="778192" cy="7781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CB6F0B-4F16-8949-A9DB-AEA712CC065A}"/>
              </a:ext>
            </a:extLst>
          </p:cNvPr>
          <p:cNvSpPr txBox="1"/>
          <p:nvPr/>
        </p:nvSpPr>
        <p:spPr>
          <a:xfrm>
            <a:off x="2402524" y="843184"/>
            <a:ext cx="57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600A18"/>
                </a:solidFill>
              </a:rPr>
              <a:t>F</a:t>
            </a:r>
            <a:r>
              <a:rPr lang="en-US" b="1" dirty="0">
                <a:solidFill>
                  <a:srgbClr val="600A18"/>
                </a:solidFill>
              </a:rPr>
              <a:t>ast, Sca</a:t>
            </a:r>
            <a:r>
              <a:rPr lang="en-US" b="1" u="sng" dirty="0">
                <a:solidFill>
                  <a:srgbClr val="600A18"/>
                </a:solidFill>
              </a:rPr>
              <a:t>l</a:t>
            </a:r>
            <a:r>
              <a:rPr lang="en-US" b="1" dirty="0">
                <a:solidFill>
                  <a:srgbClr val="600A18"/>
                </a:solidFill>
              </a:rPr>
              <a:t>able, and S</a:t>
            </a:r>
            <a:r>
              <a:rPr lang="en-US" b="1" u="sng" dirty="0">
                <a:solidFill>
                  <a:srgbClr val="600A18"/>
                </a:solidFill>
              </a:rPr>
              <a:t>y</a:t>
            </a:r>
            <a:r>
              <a:rPr lang="en-US" b="1" dirty="0">
                <a:solidFill>
                  <a:srgbClr val="600A18"/>
                </a:solidFill>
              </a:rPr>
              <a:t>stematic Software </a:t>
            </a:r>
            <a:r>
              <a:rPr lang="en-US" b="1" u="sng" dirty="0">
                <a:solidFill>
                  <a:srgbClr val="600A18"/>
                </a:solidFill>
              </a:rPr>
              <a:t>M</a:t>
            </a:r>
            <a:r>
              <a:rPr lang="en-US" b="1" dirty="0">
                <a:solidFill>
                  <a:srgbClr val="600A18"/>
                </a:solidFill>
              </a:rPr>
              <a:t>odel </a:t>
            </a:r>
            <a:r>
              <a:rPr lang="en-US" b="1" u="sng" dirty="0">
                <a:solidFill>
                  <a:srgbClr val="600A18"/>
                </a:solidFill>
              </a:rPr>
              <a:t>C</a:t>
            </a:r>
            <a:r>
              <a:rPr lang="en-US" b="1" dirty="0">
                <a:solidFill>
                  <a:srgbClr val="600A18"/>
                </a:solidFill>
              </a:rPr>
              <a:t>hecker</a:t>
            </a:r>
          </a:p>
        </p:txBody>
      </p:sp>
    </p:spTree>
    <p:extLst>
      <p:ext uri="{BB962C8B-B14F-4D97-AF65-F5344CB8AC3E}">
        <p14:creationId xmlns:p14="http://schemas.microsoft.com/office/powerpoint/2010/main" val="17513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17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CF45-8ADF-8B4E-AE20-38FC723BC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Design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State Symmetry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Event Independence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Parallel Flips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8908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18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CF45-8ADF-8B4E-AE20-38FC723BC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Goal: Quickly unearth conc. bugs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 Reduction 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Reduce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redundant paths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State Symmetry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Event Independence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143397-887B-C545-908E-FDD8EE52B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421" y="2349322"/>
            <a:ext cx="424314" cy="4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Symmetry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19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1EDDEF-D357-434F-A716-C8C9F75503C6}"/>
              </a:ext>
            </a:extLst>
          </p:cNvPr>
          <p:cNvGrpSpPr/>
          <p:nvPr/>
        </p:nvGrpSpPr>
        <p:grpSpPr>
          <a:xfrm>
            <a:off x="525376" y="1956955"/>
            <a:ext cx="8126735" cy="2559629"/>
            <a:chOff x="525374" y="1956953"/>
            <a:chExt cx="8126735" cy="2559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6CC08D-0F39-384C-B752-90BBA1BA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74" y="1956953"/>
              <a:ext cx="8126735" cy="2462647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E46EF4-76E2-0343-B927-8CD82695A3A5}"/>
                </a:ext>
              </a:extLst>
            </p:cNvPr>
            <p:cNvSpPr/>
            <p:nvPr/>
          </p:nvSpPr>
          <p:spPr>
            <a:xfrm>
              <a:off x="1111039" y="3990109"/>
              <a:ext cx="540328" cy="526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078C62-7B97-4744-A367-56903EACE694}"/>
                </a:ext>
              </a:extLst>
            </p:cNvPr>
            <p:cNvSpPr/>
            <p:nvPr/>
          </p:nvSpPr>
          <p:spPr>
            <a:xfrm>
              <a:off x="3840384" y="3990109"/>
              <a:ext cx="540328" cy="526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136EDA-FC9E-7643-8F53-4EF7B89E194F}"/>
                </a:ext>
              </a:extLst>
            </p:cNvPr>
            <p:cNvSpPr/>
            <p:nvPr/>
          </p:nvSpPr>
          <p:spPr>
            <a:xfrm>
              <a:off x="7345584" y="3990109"/>
              <a:ext cx="540328" cy="526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CE22527-2501-A14E-93AD-32D7139EA0D1}"/>
              </a:ext>
            </a:extLst>
          </p:cNvPr>
          <p:cNvSpPr/>
          <p:nvPr/>
        </p:nvSpPr>
        <p:spPr>
          <a:xfrm>
            <a:off x="2479964" y="1745675"/>
            <a:ext cx="6419716" cy="2673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132A-E2FD-FA4C-AEAF-C5027B8CCE05}"/>
              </a:ext>
            </a:extLst>
          </p:cNvPr>
          <p:cNvSpPr txBox="1"/>
          <p:nvPr/>
        </p:nvSpPr>
        <p:spPr>
          <a:xfrm>
            <a:off x="3509103" y="441960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l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23E11-245E-E841-8D9B-53D04A1CC561}"/>
              </a:ext>
            </a:extLst>
          </p:cNvPr>
          <p:cNvSpPr txBox="1"/>
          <p:nvPr/>
        </p:nvSpPr>
        <p:spPr>
          <a:xfrm>
            <a:off x="6927098" y="441960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l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73ABA2-C59B-3849-B306-D66C8E966432}"/>
              </a:ext>
            </a:extLst>
          </p:cNvPr>
          <p:cNvCxnSpPr/>
          <p:nvPr/>
        </p:nvCxnSpPr>
        <p:spPr>
          <a:xfrm flipV="1">
            <a:off x="6927098" y="4419599"/>
            <a:ext cx="1394426" cy="831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9B5F82-9C02-274E-BB3B-232ED0A9E114}"/>
              </a:ext>
            </a:extLst>
          </p:cNvPr>
          <p:cNvSpPr/>
          <p:nvPr/>
        </p:nvSpPr>
        <p:spPr>
          <a:xfrm rot="21072404">
            <a:off x="5660996" y="3909486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Reduce!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B81C7-CC29-CF48-840C-C6923D9002C9}"/>
              </a:ext>
            </a:extLst>
          </p:cNvPr>
          <p:cNvSpPr txBox="1"/>
          <p:nvPr/>
        </p:nvSpPr>
        <p:spPr>
          <a:xfrm>
            <a:off x="754087" y="441960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716E7-8CD6-2943-A0A1-FE9E12B189B6}"/>
              </a:ext>
            </a:extLst>
          </p:cNvPr>
          <p:cNvSpPr txBox="1"/>
          <p:nvPr/>
        </p:nvSpPr>
        <p:spPr>
          <a:xfrm>
            <a:off x="1821571" y="5071548"/>
            <a:ext cx="210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Let’s </a:t>
            </a:r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reorder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344EF8A-C77D-8F4D-B5E3-E0BFF475F566}"/>
              </a:ext>
            </a:extLst>
          </p:cNvPr>
          <p:cNvSpPr/>
          <p:nvPr/>
        </p:nvSpPr>
        <p:spPr>
          <a:xfrm>
            <a:off x="2472770" y="4516584"/>
            <a:ext cx="801316" cy="5185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AA7B92-E8FF-844C-B984-3B82AEE991E4}"/>
              </a:ext>
            </a:extLst>
          </p:cNvPr>
          <p:cNvSpPr/>
          <p:nvPr/>
        </p:nvSpPr>
        <p:spPr>
          <a:xfrm>
            <a:off x="996457" y="5526534"/>
            <a:ext cx="7184571" cy="12058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Communication Symmetry is 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NOT</a:t>
            </a:r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effective</a:t>
            </a:r>
            <a:r>
              <a:rPr lang="en-US" sz="28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when messages content are 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unique</a:t>
            </a:r>
            <a:endParaRPr lang="en-US" sz="28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92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3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88085"/>
            <a:ext cx="8621875" cy="1143000"/>
          </a:xfrm>
        </p:spPr>
        <p:txBody>
          <a:bodyPr/>
          <a:lstStyle/>
          <a:p>
            <a:r>
              <a:rPr lang="en-US" dirty="0"/>
              <a:t>Distributed System Outages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1369" y="47770"/>
            <a:ext cx="3259827" cy="266092"/>
          </a:xfrm>
        </p:spPr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E685B1-B748-2747-AB14-7718FFDDAAC8}"/>
              </a:ext>
            </a:extLst>
          </p:cNvPr>
          <p:cNvGrpSpPr/>
          <p:nvPr/>
        </p:nvGrpSpPr>
        <p:grpSpPr>
          <a:xfrm>
            <a:off x="467588" y="1417640"/>
            <a:ext cx="8544330" cy="3309541"/>
            <a:chOff x="111990" y="1417638"/>
            <a:chExt cx="8953500" cy="35941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3E5A1A-9891-214D-B067-1437B2368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0" y="1417638"/>
              <a:ext cx="8953500" cy="3594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6DDE7-AF6A-4F44-9CBE-825E83883665}"/>
                </a:ext>
              </a:extLst>
            </p:cNvPr>
            <p:cNvSpPr/>
            <p:nvPr/>
          </p:nvSpPr>
          <p:spPr>
            <a:xfrm>
              <a:off x="3877056" y="1750544"/>
              <a:ext cx="5188434" cy="45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EC7D7C9-3F40-1946-930F-8A9DDA6A0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7" y="5033730"/>
            <a:ext cx="8775891" cy="108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B536AE02-DEE2-ED4C-BB77-B82EBC408544}"/>
              </a:ext>
            </a:extLst>
          </p:cNvPr>
          <p:cNvSpPr/>
          <p:nvPr/>
        </p:nvSpPr>
        <p:spPr>
          <a:xfrm>
            <a:off x="5103230" y="3277754"/>
            <a:ext cx="3908688" cy="2068074"/>
          </a:xfrm>
          <a:prstGeom prst="wedgeEllipseCallout">
            <a:avLst>
              <a:gd name="adj1" fmla="val -54077"/>
              <a:gd name="adj2" fmla="val 63445"/>
            </a:avLst>
          </a:prstGeom>
          <a:solidFill>
            <a:srgbClr val="C0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ill Sans"/>
                <a:cs typeface="Gill Sans"/>
              </a:rPr>
              <a:t>Distributed Concurrency Bug</a:t>
            </a:r>
          </a:p>
        </p:txBody>
      </p:sp>
    </p:spTree>
    <p:extLst>
      <p:ext uri="{BB962C8B-B14F-4D97-AF65-F5344CB8AC3E}">
        <p14:creationId xmlns:p14="http://schemas.microsoft.com/office/powerpoint/2010/main" val="40645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542C33-6DF3-C14F-9CE9-6C35D6F8D31E}"/>
              </a:ext>
            </a:extLst>
          </p:cNvPr>
          <p:cNvCxnSpPr>
            <a:cxnSpLocks/>
          </p:cNvCxnSpPr>
          <p:nvPr/>
        </p:nvCxnSpPr>
        <p:spPr>
          <a:xfrm>
            <a:off x="4691170" y="677805"/>
            <a:ext cx="0" cy="4225981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20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1EBBD-1F34-014E-A747-F5A810F63A67}"/>
              </a:ext>
            </a:extLst>
          </p:cNvPr>
          <p:cNvCxnSpPr>
            <a:cxnSpLocks/>
          </p:cNvCxnSpPr>
          <p:nvPr/>
        </p:nvCxnSpPr>
        <p:spPr>
          <a:xfrm>
            <a:off x="1441242" y="1023696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3C5FA7-0844-354C-A0F1-9D59B3F96904}"/>
              </a:ext>
            </a:extLst>
          </p:cNvPr>
          <p:cNvSpPr txBox="1"/>
          <p:nvPr/>
        </p:nvSpPr>
        <p:spPr>
          <a:xfrm>
            <a:off x="1465072" y="88155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E35CA-CA79-564D-8225-6E95D2D11F89}"/>
              </a:ext>
            </a:extLst>
          </p:cNvPr>
          <p:cNvSpPr txBox="1"/>
          <p:nvPr/>
        </p:nvSpPr>
        <p:spPr>
          <a:xfrm>
            <a:off x="2987246" y="856545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A53098-0D07-754F-BCBF-4383EBAD2106}"/>
              </a:ext>
            </a:extLst>
          </p:cNvPr>
          <p:cNvCxnSpPr>
            <a:cxnSpLocks/>
          </p:cNvCxnSpPr>
          <p:nvPr/>
        </p:nvCxnSpPr>
        <p:spPr>
          <a:xfrm>
            <a:off x="1470971" y="1624042"/>
            <a:ext cx="1958914" cy="518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3838BE-C22C-4F47-882C-043C7B04D023}"/>
              </a:ext>
            </a:extLst>
          </p:cNvPr>
          <p:cNvCxnSpPr>
            <a:cxnSpLocks/>
          </p:cNvCxnSpPr>
          <p:nvPr/>
        </p:nvCxnSpPr>
        <p:spPr>
          <a:xfrm flipH="1">
            <a:off x="1469061" y="1650293"/>
            <a:ext cx="1933062" cy="1238052"/>
          </a:xfrm>
          <a:prstGeom prst="straightConnector1">
            <a:avLst/>
          </a:prstGeom>
          <a:ln w="762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446C5E-6DA0-2B46-8E21-86C379CF58FD}"/>
              </a:ext>
            </a:extLst>
          </p:cNvPr>
          <p:cNvSpPr txBox="1"/>
          <p:nvPr/>
        </p:nvSpPr>
        <p:spPr>
          <a:xfrm>
            <a:off x="3454858" y="18204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k</a:t>
            </a:r>
            <a:endParaRPr 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FB4A6-4C3F-2B4F-B8A1-C2B2BCA31B7C}"/>
              </a:ext>
            </a:extLst>
          </p:cNvPr>
          <p:cNvSpPr txBox="1"/>
          <p:nvPr/>
        </p:nvSpPr>
        <p:spPr>
          <a:xfrm>
            <a:off x="1037635" y="348755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l</a:t>
            </a:r>
            <a:endParaRPr 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22D66-2FEF-104C-91AA-79AADDDD3537}"/>
              </a:ext>
            </a:extLst>
          </p:cNvPr>
          <p:cNvSpPr txBox="1"/>
          <p:nvPr/>
        </p:nvSpPr>
        <p:spPr>
          <a:xfrm>
            <a:off x="3481912" y="292935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rgbClr val="0000FF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3863C-9F00-B642-85EE-A1531F61E207}"/>
              </a:ext>
            </a:extLst>
          </p:cNvPr>
          <p:cNvSpPr txBox="1"/>
          <p:nvPr/>
        </p:nvSpPr>
        <p:spPr>
          <a:xfrm>
            <a:off x="1027874" y="25291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rgbClr val="0000FF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B7B29FD-AD3A-594B-A685-045C5A7D7DA7}"/>
              </a:ext>
            </a:extLst>
          </p:cNvPr>
          <p:cNvSpPr/>
          <p:nvPr/>
        </p:nvSpPr>
        <p:spPr>
          <a:xfrm>
            <a:off x="1448599" y="1613029"/>
            <a:ext cx="915233" cy="2199639"/>
          </a:xfrm>
          <a:custGeom>
            <a:avLst/>
            <a:gdLst>
              <a:gd name="connsiteX0" fmla="*/ 28281 w 527966"/>
              <a:gd name="connsiteY0" fmla="*/ 0 h 1112363"/>
              <a:gd name="connsiteX1" fmla="*/ 527901 w 527966"/>
              <a:gd name="connsiteY1" fmla="*/ 650450 h 1112363"/>
              <a:gd name="connsiteX2" fmla="*/ 0 w 527966"/>
              <a:gd name="connsiteY2" fmla="*/ 1112363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966" h="1112363">
                <a:moveTo>
                  <a:pt x="28281" y="0"/>
                </a:moveTo>
                <a:cubicBezTo>
                  <a:pt x="280447" y="232528"/>
                  <a:pt x="532614" y="465056"/>
                  <a:pt x="527901" y="650450"/>
                </a:cubicBezTo>
                <a:cubicBezTo>
                  <a:pt x="523188" y="835844"/>
                  <a:pt x="0" y="1112363"/>
                  <a:pt x="0" y="1112363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3DDA475-1F7A-B748-A89B-DF5214261479}"/>
              </a:ext>
            </a:extLst>
          </p:cNvPr>
          <p:cNvSpPr/>
          <p:nvPr/>
        </p:nvSpPr>
        <p:spPr>
          <a:xfrm>
            <a:off x="2584588" y="1650294"/>
            <a:ext cx="861296" cy="1582360"/>
          </a:xfrm>
          <a:custGeom>
            <a:avLst/>
            <a:gdLst>
              <a:gd name="connsiteX0" fmla="*/ 424206 w 424206"/>
              <a:gd name="connsiteY0" fmla="*/ 0 h 1168923"/>
              <a:gd name="connsiteX1" fmla="*/ 0 w 424206"/>
              <a:gd name="connsiteY1" fmla="*/ 688156 h 1168923"/>
              <a:gd name="connsiteX2" fmla="*/ 424206 w 424206"/>
              <a:gd name="connsiteY2" fmla="*/ 1168923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206" h="1168923">
                <a:moveTo>
                  <a:pt x="424206" y="0"/>
                </a:moveTo>
                <a:cubicBezTo>
                  <a:pt x="212103" y="246668"/>
                  <a:pt x="0" y="493336"/>
                  <a:pt x="0" y="688156"/>
                </a:cubicBezTo>
                <a:cubicBezTo>
                  <a:pt x="0" y="882976"/>
                  <a:pt x="424206" y="1168923"/>
                  <a:pt x="424206" y="1168923"/>
                </a:cubicBezTo>
              </a:path>
            </a:pathLst>
          </a:custGeom>
          <a:noFill/>
          <a:ln w="762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1FDC743-BAC8-AF47-A050-F1FCE8D13E25}"/>
              </a:ext>
            </a:extLst>
          </p:cNvPr>
          <p:cNvSpPr/>
          <p:nvPr/>
        </p:nvSpPr>
        <p:spPr>
          <a:xfrm>
            <a:off x="6010369" y="1865802"/>
            <a:ext cx="475932" cy="638631"/>
          </a:xfrm>
          <a:custGeom>
            <a:avLst/>
            <a:gdLst>
              <a:gd name="connsiteX0" fmla="*/ 28281 w 527966"/>
              <a:gd name="connsiteY0" fmla="*/ 0 h 1112363"/>
              <a:gd name="connsiteX1" fmla="*/ 527901 w 527966"/>
              <a:gd name="connsiteY1" fmla="*/ 650450 h 1112363"/>
              <a:gd name="connsiteX2" fmla="*/ 0 w 527966"/>
              <a:gd name="connsiteY2" fmla="*/ 1112363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966" h="1112363">
                <a:moveTo>
                  <a:pt x="28281" y="0"/>
                </a:moveTo>
                <a:cubicBezTo>
                  <a:pt x="280447" y="232528"/>
                  <a:pt x="532614" y="465056"/>
                  <a:pt x="527901" y="650450"/>
                </a:cubicBezTo>
                <a:cubicBezTo>
                  <a:pt x="523188" y="835844"/>
                  <a:pt x="0" y="1112363"/>
                  <a:pt x="0" y="1112363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F864A6-2AF9-A840-B433-DF661164090D}"/>
              </a:ext>
            </a:extLst>
          </p:cNvPr>
          <p:cNvCxnSpPr>
            <a:cxnSpLocks/>
          </p:cNvCxnSpPr>
          <p:nvPr/>
        </p:nvCxnSpPr>
        <p:spPr>
          <a:xfrm>
            <a:off x="6033718" y="1867347"/>
            <a:ext cx="1902159" cy="2067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9E9E0E-FB28-0749-BD31-264107FBD390}"/>
              </a:ext>
            </a:extLst>
          </p:cNvPr>
          <p:cNvCxnSpPr>
            <a:cxnSpLocks/>
          </p:cNvCxnSpPr>
          <p:nvPr/>
        </p:nvCxnSpPr>
        <p:spPr>
          <a:xfrm flipH="1">
            <a:off x="6053875" y="1838552"/>
            <a:ext cx="1940721" cy="1688359"/>
          </a:xfrm>
          <a:prstGeom prst="straightConnector1">
            <a:avLst/>
          </a:prstGeom>
          <a:ln w="762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C224DB32-506C-7046-992F-F354D628B406}"/>
              </a:ext>
            </a:extLst>
          </p:cNvPr>
          <p:cNvSpPr/>
          <p:nvPr/>
        </p:nvSpPr>
        <p:spPr>
          <a:xfrm>
            <a:off x="7008393" y="1865801"/>
            <a:ext cx="952667" cy="1046061"/>
          </a:xfrm>
          <a:custGeom>
            <a:avLst/>
            <a:gdLst>
              <a:gd name="connsiteX0" fmla="*/ 424206 w 424206"/>
              <a:gd name="connsiteY0" fmla="*/ 0 h 1168923"/>
              <a:gd name="connsiteX1" fmla="*/ 0 w 424206"/>
              <a:gd name="connsiteY1" fmla="*/ 688156 h 1168923"/>
              <a:gd name="connsiteX2" fmla="*/ 424206 w 424206"/>
              <a:gd name="connsiteY2" fmla="*/ 1168923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206" h="1168923">
                <a:moveTo>
                  <a:pt x="424206" y="0"/>
                </a:moveTo>
                <a:cubicBezTo>
                  <a:pt x="212103" y="246668"/>
                  <a:pt x="0" y="493336"/>
                  <a:pt x="0" y="688156"/>
                </a:cubicBezTo>
                <a:cubicBezTo>
                  <a:pt x="0" y="882976"/>
                  <a:pt x="424206" y="1168923"/>
                  <a:pt x="424206" y="1168923"/>
                </a:cubicBezTo>
              </a:path>
            </a:pathLst>
          </a:custGeom>
          <a:noFill/>
          <a:ln w="762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32FF95-E34E-DB48-BBA2-7CB1CAA6D064}"/>
              </a:ext>
            </a:extLst>
          </p:cNvPr>
          <p:cNvCxnSpPr>
            <a:cxnSpLocks/>
          </p:cNvCxnSpPr>
          <p:nvPr/>
        </p:nvCxnSpPr>
        <p:spPr>
          <a:xfrm>
            <a:off x="3430629" y="1023696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F5C1F09-BB62-FC41-9C6E-3B6A63CBE814}"/>
              </a:ext>
            </a:extLst>
          </p:cNvPr>
          <p:cNvCxnSpPr>
            <a:cxnSpLocks/>
          </p:cNvCxnSpPr>
          <p:nvPr/>
        </p:nvCxnSpPr>
        <p:spPr>
          <a:xfrm>
            <a:off x="6000180" y="1122994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5515820-842C-8B4F-9A20-71C7E48A831A}"/>
              </a:ext>
            </a:extLst>
          </p:cNvPr>
          <p:cNvSpPr txBox="1"/>
          <p:nvPr/>
        </p:nvSpPr>
        <p:spPr>
          <a:xfrm>
            <a:off x="6024010" y="980854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5FAB91-B4E3-0F48-A877-1FF1D8FBE061}"/>
              </a:ext>
            </a:extLst>
          </p:cNvPr>
          <p:cNvSpPr txBox="1"/>
          <p:nvPr/>
        </p:nvSpPr>
        <p:spPr>
          <a:xfrm>
            <a:off x="7546184" y="96929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002DE7-D7F3-BA4D-B293-F53467D24484}"/>
              </a:ext>
            </a:extLst>
          </p:cNvPr>
          <p:cNvCxnSpPr>
            <a:cxnSpLocks/>
          </p:cNvCxnSpPr>
          <p:nvPr/>
        </p:nvCxnSpPr>
        <p:spPr>
          <a:xfrm>
            <a:off x="7989567" y="1122994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FBD0A87-C4C8-B44A-8820-3EFA85AD95CA}"/>
              </a:ext>
            </a:extLst>
          </p:cNvPr>
          <p:cNvSpPr txBox="1"/>
          <p:nvPr/>
        </p:nvSpPr>
        <p:spPr>
          <a:xfrm>
            <a:off x="8039904" y="35484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k</a:t>
            </a:r>
            <a:endParaRPr 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7C7A9E-C7AC-6941-962D-B40AA41739D6}"/>
              </a:ext>
            </a:extLst>
          </p:cNvPr>
          <p:cNvSpPr txBox="1"/>
          <p:nvPr/>
        </p:nvSpPr>
        <p:spPr>
          <a:xfrm>
            <a:off x="5607826" y="2137813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l</a:t>
            </a:r>
            <a:endParaRPr 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367E47-1BD0-504A-BDA3-C227609C22CC}"/>
              </a:ext>
            </a:extLst>
          </p:cNvPr>
          <p:cNvSpPr txBox="1"/>
          <p:nvPr/>
        </p:nvSpPr>
        <p:spPr>
          <a:xfrm>
            <a:off x="8031106" y="2607731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rgbClr val="0000FF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3F8E28-DE90-3840-88E6-DD5C460324E1}"/>
              </a:ext>
            </a:extLst>
          </p:cNvPr>
          <p:cNvSpPr txBox="1"/>
          <p:nvPr/>
        </p:nvSpPr>
        <p:spPr>
          <a:xfrm>
            <a:off x="5589752" y="32069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onsolas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rgbClr val="0000FF"/>
              </a:solidFill>
              <a:latin typeface="Times New Roman" panose="02020603050405020304" pitchFamily="18" charset="0"/>
              <a:ea typeface="Consolas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A1346A-3735-1945-8D72-C55E6C3F992E}"/>
              </a:ext>
            </a:extLst>
          </p:cNvPr>
          <p:cNvGrpSpPr/>
          <p:nvPr/>
        </p:nvGrpSpPr>
        <p:grpSpPr>
          <a:xfrm flipV="1">
            <a:off x="2452550" y="4944047"/>
            <a:ext cx="4477240" cy="923847"/>
            <a:chOff x="2471210" y="693754"/>
            <a:chExt cx="4477240" cy="923847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7E4EEB09-7418-4742-BB81-A75E9E6FBDE1}"/>
                </a:ext>
              </a:extLst>
            </p:cNvPr>
            <p:cNvSpPr/>
            <p:nvPr/>
          </p:nvSpPr>
          <p:spPr>
            <a:xfrm rot="4196047">
              <a:off x="3207722" y="-42758"/>
              <a:ext cx="919570" cy="2392594"/>
            </a:xfrm>
            <a:prstGeom prst="downArrow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CB9F10DF-3A5C-2A4C-8EB6-3DC80932F2F0}"/>
                </a:ext>
              </a:extLst>
            </p:cNvPr>
            <p:cNvSpPr/>
            <p:nvPr/>
          </p:nvSpPr>
          <p:spPr>
            <a:xfrm rot="17403953" flipH="1">
              <a:off x="5292368" y="-38481"/>
              <a:ext cx="919570" cy="2392594"/>
            </a:xfrm>
            <a:prstGeom prst="downArrow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824DB9-4D2B-754D-9C64-5879DD6F9493}"/>
              </a:ext>
            </a:extLst>
          </p:cNvPr>
          <p:cNvSpPr txBox="1"/>
          <p:nvPr/>
        </p:nvSpPr>
        <p:spPr>
          <a:xfrm>
            <a:off x="3607335" y="4973815"/>
            <a:ext cx="2262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No Comm. </a:t>
            </a:r>
            <a:br>
              <a:rPr lang="en-US" sz="2800" b="1" dirty="0">
                <a:ln w="1016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800" b="1" dirty="0">
                <a:ln w="1016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Symmetry</a:t>
            </a:r>
          </a:p>
        </p:txBody>
      </p:sp>
      <p:sp>
        <p:nvSpPr>
          <p:cNvPr id="58" name="Oval Callout 57">
            <a:extLst>
              <a:ext uri="{FF2B5EF4-FFF2-40B4-BE49-F238E27FC236}">
                <a16:creationId xmlns:a16="http://schemas.microsoft.com/office/drawing/2014/main" id="{5C43A25E-EC94-E04B-B098-73B70CA7736D}"/>
              </a:ext>
            </a:extLst>
          </p:cNvPr>
          <p:cNvSpPr/>
          <p:nvPr/>
        </p:nvSpPr>
        <p:spPr>
          <a:xfrm>
            <a:off x="6263058" y="4806164"/>
            <a:ext cx="2812666" cy="1253728"/>
          </a:xfrm>
          <a:prstGeom prst="wedgeEllipseCallout">
            <a:avLst>
              <a:gd name="adj1" fmla="val -66212"/>
              <a:gd name="adj2" fmla="val -8881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Other way to </a:t>
            </a:r>
            <a:r>
              <a:rPr lang="en-US" sz="2800" b="1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F78554-E036-C64A-9BBD-2D68058F05F9}"/>
              </a:ext>
            </a:extLst>
          </p:cNvPr>
          <p:cNvSpPr txBox="1"/>
          <p:nvPr/>
        </p:nvSpPr>
        <p:spPr>
          <a:xfrm>
            <a:off x="1793279" y="408511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699205-E080-594D-BAAF-6DCC3D5C2020}"/>
              </a:ext>
            </a:extLst>
          </p:cNvPr>
          <p:cNvSpPr txBox="1"/>
          <p:nvPr/>
        </p:nvSpPr>
        <p:spPr>
          <a:xfrm>
            <a:off x="6354565" y="408255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x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760FDD-C844-0D41-941E-19FD9284D59F}"/>
              </a:ext>
            </a:extLst>
          </p:cNvPr>
          <p:cNvSpPr txBox="1"/>
          <p:nvPr/>
        </p:nvSpPr>
        <p:spPr>
          <a:xfrm>
            <a:off x="2861278" y="6042272"/>
            <a:ext cx="365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Hence, reorder </a:t>
            </a:r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both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paths</a:t>
            </a:r>
          </a:p>
        </p:txBody>
      </p:sp>
    </p:spTree>
    <p:extLst>
      <p:ext uri="{BB962C8B-B14F-4D97-AF65-F5344CB8AC3E}">
        <p14:creationId xmlns:p14="http://schemas.microsoft.com/office/powerpoint/2010/main" val="21416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6DF4DFC-F794-2941-8209-A47D99F02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45159"/>
              </p:ext>
            </p:extLst>
          </p:nvPr>
        </p:nvGraphicFramePr>
        <p:xfrm>
          <a:off x="3186235" y="2243279"/>
          <a:ext cx="1268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542C33-6DF3-C14F-9CE9-6C35D6F8D31E}"/>
              </a:ext>
            </a:extLst>
          </p:cNvPr>
          <p:cNvCxnSpPr>
            <a:cxnSpLocks/>
          </p:cNvCxnSpPr>
          <p:nvPr/>
        </p:nvCxnSpPr>
        <p:spPr>
          <a:xfrm>
            <a:off x="4599228" y="2049035"/>
            <a:ext cx="15181" cy="3861448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21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1EBBD-1F34-014E-A747-F5A810F63A67}"/>
              </a:ext>
            </a:extLst>
          </p:cNvPr>
          <p:cNvCxnSpPr>
            <a:cxnSpLocks/>
          </p:cNvCxnSpPr>
          <p:nvPr/>
        </p:nvCxnSpPr>
        <p:spPr>
          <a:xfrm>
            <a:off x="644840" y="2225621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3C5FA7-0844-354C-A0F1-9D59B3F96904}"/>
              </a:ext>
            </a:extLst>
          </p:cNvPr>
          <p:cNvSpPr txBox="1"/>
          <p:nvPr/>
        </p:nvSpPr>
        <p:spPr>
          <a:xfrm>
            <a:off x="668670" y="208348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E35CA-CA79-564D-8225-6E95D2D11F89}"/>
              </a:ext>
            </a:extLst>
          </p:cNvPr>
          <p:cNvSpPr txBox="1"/>
          <p:nvPr/>
        </p:nvSpPr>
        <p:spPr>
          <a:xfrm>
            <a:off x="2190844" y="205847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A53098-0D07-754F-BCBF-4383EBAD2106}"/>
              </a:ext>
            </a:extLst>
          </p:cNvPr>
          <p:cNvCxnSpPr>
            <a:cxnSpLocks/>
          </p:cNvCxnSpPr>
          <p:nvPr/>
        </p:nvCxnSpPr>
        <p:spPr>
          <a:xfrm>
            <a:off x="674569" y="2825967"/>
            <a:ext cx="1958914" cy="518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3838BE-C22C-4F47-882C-043C7B04D023}"/>
              </a:ext>
            </a:extLst>
          </p:cNvPr>
          <p:cNvCxnSpPr>
            <a:cxnSpLocks/>
          </p:cNvCxnSpPr>
          <p:nvPr/>
        </p:nvCxnSpPr>
        <p:spPr>
          <a:xfrm flipH="1">
            <a:off x="672659" y="2852218"/>
            <a:ext cx="1933062" cy="1238052"/>
          </a:xfrm>
          <a:prstGeom prst="straightConnector1">
            <a:avLst/>
          </a:prstGeom>
          <a:ln w="762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446C5E-6DA0-2B46-8E21-86C379CF58FD}"/>
              </a:ext>
            </a:extLst>
          </p:cNvPr>
          <p:cNvSpPr txBox="1"/>
          <p:nvPr/>
        </p:nvSpPr>
        <p:spPr>
          <a:xfrm>
            <a:off x="2658456" y="302238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endParaRPr lang="en-US" sz="2800" b="1" baseline="-25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FB4A6-4C3F-2B4F-B8A1-C2B2BCA31B7C}"/>
              </a:ext>
            </a:extLst>
          </p:cNvPr>
          <p:cNvSpPr txBox="1"/>
          <p:nvPr/>
        </p:nvSpPr>
        <p:spPr>
          <a:xfrm>
            <a:off x="186856" y="4674093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endParaRPr lang="en-US" sz="2800" b="1" baseline="-25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22D66-2FEF-104C-91AA-79AADDDD3537}"/>
              </a:ext>
            </a:extLst>
          </p:cNvPr>
          <p:cNvSpPr txBox="1"/>
          <p:nvPr/>
        </p:nvSpPr>
        <p:spPr>
          <a:xfrm>
            <a:off x="2591381" y="413127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sz="2800" b="1" baseline="-250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3863C-9F00-B642-85EE-A1531F61E207}"/>
              </a:ext>
            </a:extLst>
          </p:cNvPr>
          <p:cNvSpPr txBox="1"/>
          <p:nvPr/>
        </p:nvSpPr>
        <p:spPr>
          <a:xfrm>
            <a:off x="165171" y="373659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x</a:t>
            </a:r>
            <a:endParaRPr lang="en-US" sz="2800" b="1" baseline="-250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B7B29FD-AD3A-594B-A685-045C5A7D7DA7}"/>
              </a:ext>
            </a:extLst>
          </p:cNvPr>
          <p:cNvSpPr/>
          <p:nvPr/>
        </p:nvSpPr>
        <p:spPr>
          <a:xfrm>
            <a:off x="652197" y="2814954"/>
            <a:ext cx="915233" cy="2199639"/>
          </a:xfrm>
          <a:custGeom>
            <a:avLst/>
            <a:gdLst>
              <a:gd name="connsiteX0" fmla="*/ 28281 w 527966"/>
              <a:gd name="connsiteY0" fmla="*/ 0 h 1112363"/>
              <a:gd name="connsiteX1" fmla="*/ 527901 w 527966"/>
              <a:gd name="connsiteY1" fmla="*/ 650450 h 1112363"/>
              <a:gd name="connsiteX2" fmla="*/ 0 w 527966"/>
              <a:gd name="connsiteY2" fmla="*/ 1112363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966" h="1112363">
                <a:moveTo>
                  <a:pt x="28281" y="0"/>
                </a:moveTo>
                <a:cubicBezTo>
                  <a:pt x="280447" y="232528"/>
                  <a:pt x="532614" y="465056"/>
                  <a:pt x="527901" y="650450"/>
                </a:cubicBezTo>
                <a:cubicBezTo>
                  <a:pt x="523188" y="835844"/>
                  <a:pt x="0" y="1112363"/>
                  <a:pt x="0" y="1112363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3DDA475-1F7A-B748-A89B-DF5214261479}"/>
              </a:ext>
            </a:extLst>
          </p:cNvPr>
          <p:cNvSpPr/>
          <p:nvPr/>
        </p:nvSpPr>
        <p:spPr>
          <a:xfrm>
            <a:off x="1788186" y="2852219"/>
            <a:ext cx="861296" cy="1582360"/>
          </a:xfrm>
          <a:custGeom>
            <a:avLst/>
            <a:gdLst>
              <a:gd name="connsiteX0" fmla="*/ 424206 w 424206"/>
              <a:gd name="connsiteY0" fmla="*/ 0 h 1168923"/>
              <a:gd name="connsiteX1" fmla="*/ 0 w 424206"/>
              <a:gd name="connsiteY1" fmla="*/ 688156 h 1168923"/>
              <a:gd name="connsiteX2" fmla="*/ 424206 w 424206"/>
              <a:gd name="connsiteY2" fmla="*/ 1168923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206" h="1168923">
                <a:moveTo>
                  <a:pt x="424206" y="0"/>
                </a:moveTo>
                <a:cubicBezTo>
                  <a:pt x="212103" y="246668"/>
                  <a:pt x="0" y="493336"/>
                  <a:pt x="0" y="688156"/>
                </a:cubicBezTo>
                <a:cubicBezTo>
                  <a:pt x="0" y="882976"/>
                  <a:pt x="424206" y="1168923"/>
                  <a:pt x="424206" y="1168923"/>
                </a:cubicBezTo>
              </a:path>
            </a:pathLst>
          </a:custGeom>
          <a:noFill/>
          <a:ln w="762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DEF843-ECF2-E44F-B2DC-F9AD04F23948}"/>
              </a:ext>
            </a:extLst>
          </p:cNvPr>
          <p:cNvCxnSpPr>
            <a:cxnSpLocks/>
          </p:cNvCxnSpPr>
          <p:nvPr/>
        </p:nvCxnSpPr>
        <p:spPr>
          <a:xfrm>
            <a:off x="2755126" y="3600754"/>
            <a:ext cx="425463" cy="4005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2A3882-8DF4-2F48-8145-59DF85AFA321}"/>
              </a:ext>
            </a:extLst>
          </p:cNvPr>
          <p:cNvCxnSpPr>
            <a:cxnSpLocks/>
          </p:cNvCxnSpPr>
          <p:nvPr/>
        </p:nvCxnSpPr>
        <p:spPr>
          <a:xfrm flipV="1">
            <a:off x="689387" y="4109544"/>
            <a:ext cx="2478406" cy="202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502BA8-59EE-B349-B66B-8ACDA4646B1F}"/>
              </a:ext>
            </a:extLst>
          </p:cNvPr>
          <p:cNvCxnSpPr>
            <a:cxnSpLocks/>
          </p:cNvCxnSpPr>
          <p:nvPr/>
        </p:nvCxnSpPr>
        <p:spPr>
          <a:xfrm>
            <a:off x="2710598" y="4665486"/>
            <a:ext cx="496892" cy="479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305B5D-D557-C647-8E0D-135A324FACCE}"/>
              </a:ext>
            </a:extLst>
          </p:cNvPr>
          <p:cNvCxnSpPr>
            <a:cxnSpLocks/>
          </p:cNvCxnSpPr>
          <p:nvPr/>
        </p:nvCxnSpPr>
        <p:spPr>
          <a:xfrm>
            <a:off x="725323" y="5141243"/>
            <a:ext cx="2482169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3C6CB71-6134-5F48-B587-348691D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62972"/>
              </p:ext>
            </p:extLst>
          </p:nvPr>
        </p:nvGraphicFramePr>
        <p:xfrm>
          <a:off x="4752015" y="2243013"/>
          <a:ext cx="133196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Freeform 33">
            <a:extLst>
              <a:ext uri="{FF2B5EF4-FFF2-40B4-BE49-F238E27FC236}">
                <a16:creationId xmlns:a16="http://schemas.microsoft.com/office/drawing/2014/main" id="{71FDC743-BAC8-AF47-A050-F1FCE8D13E25}"/>
              </a:ext>
            </a:extLst>
          </p:cNvPr>
          <p:cNvSpPr/>
          <p:nvPr/>
        </p:nvSpPr>
        <p:spPr>
          <a:xfrm>
            <a:off x="6607146" y="2945549"/>
            <a:ext cx="475932" cy="638631"/>
          </a:xfrm>
          <a:custGeom>
            <a:avLst/>
            <a:gdLst>
              <a:gd name="connsiteX0" fmla="*/ 28281 w 527966"/>
              <a:gd name="connsiteY0" fmla="*/ 0 h 1112363"/>
              <a:gd name="connsiteX1" fmla="*/ 527901 w 527966"/>
              <a:gd name="connsiteY1" fmla="*/ 650450 h 1112363"/>
              <a:gd name="connsiteX2" fmla="*/ 0 w 527966"/>
              <a:gd name="connsiteY2" fmla="*/ 1112363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966" h="1112363">
                <a:moveTo>
                  <a:pt x="28281" y="0"/>
                </a:moveTo>
                <a:cubicBezTo>
                  <a:pt x="280447" y="232528"/>
                  <a:pt x="532614" y="465056"/>
                  <a:pt x="527901" y="650450"/>
                </a:cubicBezTo>
                <a:cubicBezTo>
                  <a:pt x="523188" y="835844"/>
                  <a:pt x="0" y="1112363"/>
                  <a:pt x="0" y="1112363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F864A6-2AF9-A840-B433-DF661164090D}"/>
              </a:ext>
            </a:extLst>
          </p:cNvPr>
          <p:cNvCxnSpPr>
            <a:cxnSpLocks/>
          </p:cNvCxnSpPr>
          <p:nvPr/>
        </p:nvCxnSpPr>
        <p:spPr>
          <a:xfrm>
            <a:off x="6630495" y="2947094"/>
            <a:ext cx="1902159" cy="2067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9E9E0E-FB28-0749-BD31-264107FBD390}"/>
              </a:ext>
            </a:extLst>
          </p:cNvPr>
          <p:cNvCxnSpPr>
            <a:cxnSpLocks/>
          </p:cNvCxnSpPr>
          <p:nvPr/>
        </p:nvCxnSpPr>
        <p:spPr>
          <a:xfrm flipH="1">
            <a:off x="6650652" y="2918299"/>
            <a:ext cx="1940721" cy="1688359"/>
          </a:xfrm>
          <a:prstGeom prst="straightConnector1">
            <a:avLst/>
          </a:prstGeom>
          <a:ln w="762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C224DB32-506C-7046-992F-F354D628B406}"/>
              </a:ext>
            </a:extLst>
          </p:cNvPr>
          <p:cNvSpPr/>
          <p:nvPr/>
        </p:nvSpPr>
        <p:spPr>
          <a:xfrm>
            <a:off x="7605170" y="2945548"/>
            <a:ext cx="952667" cy="1046061"/>
          </a:xfrm>
          <a:custGeom>
            <a:avLst/>
            <a:gdLst>
              <a:gd name="connsiteX0" fmla="*/ 424206 w 424206"/>
              <a:gd name="connsiteY0" fmla="*/ 0 h 1168923"/>
              <a:gd name="connsiteX1" fmla="*/ 0 w 424206"/>
              <a:gd name="connsiteY1" fmla="*/ 688156 h 1168923"/>
              <a:gd name="connsiteX2" fmla="*/ 424206 w 424206"/>
              <a:gd name="connsiteY2" fmla="*/ 1168923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206" h="1168923">
                <a:moveTo>
                  <a:pt x="424206" y="0"/>
                </a:moveTo>
                <a:cubicBezTo>
                  <a:pt x="212103" y="246668"/>
                  <a:pt x="0" y="493336"/>
                  <a:pt x="0" y="688156"/>
                </a:cubicBezTo>
                <a:cubicBezTo>
                  <a:pt x="0" y="882976"/>
                  <a:pt x="424206" y="1168923"/>
                  <a:pt x="424206" y="1168923"/>
                </a:cubicBezTo>
              </a:path>
            </a:pathLst>
          </a:custGeom>
          <a:noFill/>
          <a:ln w="762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32FF95-E34E-DB48-BBA2-7CB1CAA6D064}"/>
              </a:ext>
            </a:extLst>
          </p:cNvPr>
          <p:cNvCxnSpPr>
            <a:cxnSpLocks/>
          </p:cNvCxnSpPr>
          <p:nvPr/>
        </p:nvCxnSpPr>
        <p:spPr>
          <a:xfrm>
            <a:off x="2634227" y="2225621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F5C1F09-BB62-FC41-9C6E-3B6A63CBE814}"/>
              </a:ext>
            </a:extLst>
          </p:cNvPr>
          <p:cNvCxnSpPr>
            <a:cxnSpLocks/>
          </p:cNvCxnSpPr>
          <p:nvPr/>
        </p:nvCxnSpPr>
        <p:spPr>
          <a:xfrm>
            <a:off x="6596957" y="2202741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5515820-842C-8B4F-9A20-71C7E48A831A}"/>
              </a:ext>
            </a:extLst>
          </p:cNvPr>
          <p:cNvSpPr txBox="1"/>
          <p:nvPr/>
        </p:nvSpPr>
        <p:spPr>
          <a:xfrm>
            <a:off x="6620787" y="20606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5FAB91-B4E3-0F48-A877-1FF1D8FBE061}"/>
              </a:ext>
            </a:extLst>
          </p:cNvPr>
          <p:cNvSpPr txBox="1"/>
          <p:nvPr/>
        </p:nvSpPr>
        <p:spPr>
          <a:xfrm>
            <a:off x="8142961" y="2049037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002DE7-D7F3-BA4D-B293-F53467D24484}"/>
              </a:ext>
            </a:extLst>
          </p:cNvPr>
          <p:cNvCxnSpPr>
            <a:cxnSpLocks/>
          </p:cNvCxnSpPr>
          <p:nvPr/>
        </p:nvCxnSpPr>
        <p:spPr>
          <a:xfrm>
            <a:off x="8586344" y="2202741"/>
            <a:ext cx="0" cy="3072972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FBD0A87-C4C8-B44A-8820-3EFA85AD95CA}"/>
              </a:ext>
            </a:extLst>
          </p:cNvPr>
          <p:cNvSpPr txBox="1"/>
          <p:nvPr/>
        </p:nvSpPr>
        <p:spPr>
          <a:xfrm>
            <a:off x="8555999" y="46416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endParaRPr lang="en-US" sz="2800" b="1" baseline="-25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7C7A9E-C7AC-6941-962D-B40AA41739D6}"/>
              </a:ext>
            </a:extLst>
          </p:cNvPr>
          <p:cNvSpPr txBox="1"/>
          <p:nvPr/>
        </p:nvSpPr>
        <p:spPr>
          <a:xfrm>
            <a:off x="6123921" y="312343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endParaRPr lang="en-US" sz="2800" b="1" baseline="-25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367E47-1BD0-504A-BDA3-C227609C22CC}"/>
              </a:ext>
            </a:extLst>
          </p:cNvPr>
          <p:cNvSpPr txBox="1"/>
          <p:nvPr/>
        </p:nvSpPr>
        <p:spPr>
          <a:xfrm>
            <a:off x="8547201" y="370092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x</a:t>
            </a:r>
            <a:endParaRPr lang="en-US" sz="2800" b="1" baseline="-250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3F8E28-DE90-3840-88E6-DD5C460324E1}"/>
              </a:ext>
            </a:extLst>
          </p:cNvPr>
          <p:cNvSpPr txBox="1"/>
          <p:nvPr/>
        </p:nvSpPr>
        <p:spPr>
          <a:xfrm>
            <a:off x="6105847" y="419257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sz="2800" b="1" baseline="-250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29FDA95-1BCD-B44D-AAFC-335F7F4BD093}"/>
              </a:ext>
            </a:extLst>
          </p:cNvPr>
          <p:cNvCxnSpPr>
            <a:cxnSpLocks/>
          </p:cNvCxnSpPr>
          <p:nvPr/>
        </p:nvCxnSpPr>
        <p:spPr>
          <a:xfrm>
            <a:off x="6069097" y="3643401"/>
            <a:ext cx="425463" cy="4005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8F4765A-7C20-EB4E-97BE-7F6DD7B8110A}"/>
              </a:ext>
            </a:extLst>
          </p:cNvPr>
          <p:cNvCxnSpPr>
            <a:cxnSpLocks/>
          </p:cNvCxnSpPr>
          <p:nvPr/>
        </p:nvCxnSpPr>
        <p:spPr>
          <a:xfrm flipV="1">
            <a:off x="6049224" y="4102459"/>
            <a:ext cx="2478406" cy="202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7ED6B73-BEFC-2741-9F3F-CF15492B5079}"/>
              </a:ext>
            </a:extLst>
          </p:cNvPr>
          <p:cNvCxnSpPr>
            <a:cxnSpLocks/>
          </p:cNvCxnSpPr>
          <p:nvPr/>
        </p:nvCxnSpPr>
        <p:spPr>
          <a:xfrm>
            <a:off x="6039668" y="4719537"/>
            <a:ext cx="496892" cy="4794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B5B8D7F-0555-914A-AC19-E7376CADB0D6}"/>
              </a:ext>
            </a:extLst>
          </p:cNvPr>
          <p:cNvCxnSpPr>
            <a:cxnSpLocks/>
          </p:cNvCxnSpPr>
          <p:nvPr/>
        </p:nvCxnSpPr>
        <p:spPr>
          <a:xfrm>
            <a:off x="6036232" y="5122846"/>
            <a:ext cx="2482169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A32A41-75A3-E847-95CD-5B1455747DF7}"/>
              </a:ext>
            </a:extLst>
          </p:cNvPr>
          <p:cNvGrpSpPr/>
          <p:nvPr/>
        </p:nvGrpSpPr>
        <p:grpSpPr>
          <a:xfrm>
            <a:off x="2660731" y="601813"/>
            <a:ext cx="3876990" cy="1977943"/>
            <a:chOff x="2660731" y="413553"/>
            <a:chExt cx="3876990" cy="1977943"/>
          </a:xfrm>
        </p:grpSpPr>
        <p:sp>
          <p:nvSpPr>
            <p:cNvPr id="66" name="Down Arrow 65">
              <a:extLst>
                <a:ext uri="{FF2B5EF4-FFF2-40B4-BE49-F238E27FC236}">
                  <a16:creationId xmlns:a16="http://schemas.microsoft.com/office/drawing/2014/main" id="{3CC31BCF-868F-6444-B4A6-8585124BBB4C}"/>
                </a:ext>
              </a:extLst>
            </p:cNvPr>
            <p:cNvSpPr/>
            <p:nvPr/>
          </p:nvSpPr>
          <p:spPr>
            <a:xfrm rot="13410270" flipV="1">
              <a:off x="3724185" y="1126084"/>
              <a:ext cx="814898" cy="126541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4D143A24-5383-3E42-A007-A739ECBDCF4D}"/>
                </a:ext>
              </a:extLst>
            </p:cNvPr>
            <p:cNvSpPr/>
            <p:nvPr/>
          </p:nvSpPr>
          <p:spPr>
            <a:xfrm rot="8189730" flipH="1" flipV="1">
              <a:off x="4798159" y="1162760"/>
              <a:ext cx="780861" cy="1174286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F5BE4A8F-2362-7145-9014-F32D228CCD74}"/>
                </a:ext>
              </a:extLst>
            </p:cNvPr>
            <p:cNvSpPr/>
            <p:nvPr/>
          </p:nvSpPr>
          <p:spPr>
            <a:xfrm>
              <a:off x="2660731" y="413553"/>
              <a:ext cx="3876990" cy="128341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State Symmetrical!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72FD3508-AFBE-3343-BEAD-A42DD5E5ADA5}"/>
              </a:ext>
            </a:extLst>
          </p:cNvPr>
          <p:cNvSpPr txBox="1"/>
          <p:nvPr/>
        </p:nvSpPr>
        <p:spPr>
          <a:xfrm>
            <a:off x="972489" y="517817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710200C-6FA5-1347-946D-5642D68D2BC7}"/>
              </a:ext>
            </a:extLst>
          </p:cNvPr>
          <p:cNvSpPr txBox="1"/>
          <p:nvPr/>
        </p:nvSpPr>
        <p:spPr>
          <a:xfrm>
            <a:off x="6924247" y="521769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y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05E6B-CE7F-6B4D-BFAF-CE60DEA4CA55}"/>
              </a:ext>
            </a:extLst>
          </p:cNvPr>
          <p:cNvSpPr txBox="1"/>
          <p:nvPr/>
        </p:nvSpPr>
        <p:spPr>
          <a:xfrm>
            <a:off x="3529697" y="1701066"/>
            <a:ext cx="2245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(mirrored)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1E7F1A-696A-F44F-9618-CC571F78C0A0}"/>
              </a:ext>
            </a:extLst>
          </p:cNvPr>
          <p:cNvCxnSpPr>
            <a:cxnSpLocks/>
          </p:cNvCxnSpPr>
          <p:nvPr/>
        </p:nvCxnSpPr>
        <p:spPr>
          <a:xfrm flipV="1">
            <a:off x="6903174" y="5350532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85464901-8A7F-4D47-88BE-197B798EA7C3}"/>
              </a:ext>
            </a:extLst>
          </p:cNvPr>
          <p:cNvSpPr/>
          <p:nvPr/>
        </p:nvSpPr>
        <p:spPr>
          <a:xfrm rot="21072404">
            <a:off x="6885690" y="5721487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Reduce!</a:t>
            </a:r>
          </a:p>
        </p:txBody>
      </p: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2852A8A8-3D01-B342-910B-C16D7761C452}"/>
              </a:ext>
            </a:extLst>
          </p:cNvPr>
          <p:cNvSpPr/>
          <p:nvPr/>
        </p:nvSpPr>
        <p:spPr>
          <a:xfrm flipH="1">
            <a:off x="183969" y="823868"/>
            <a:ext cx="2369611" cy="974955"/>
          </a:xfrm>
          <a:prstGeom prst="wedgeRoundRectCallout">
            <a:avLst>
              <a:gd name="adj1" fmla="val 31146"/>
              <a:gd name="adj2" fmla="val 94589"/>
              <a:gd name="adj3" fmla="val 16667"/>
            </a:avLst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node.v</a:t>
            </a:r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msg.v</a:t>
            </a:r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node.v</a:t>
            </a:r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msg.v</a:t>
            </a:r>
            <a:endParaRPr lang="en-US" spc="-15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07AB8-3E0C-2B4E-A2FD-759BBEE691BD}"/>
              </a:ext>
            </a:extLst>
          </p:cNvPr>
          <p:cNvSpPr txBox="1"/>
          <p:nvPr/>
        </p:nvSpPr>
        <p:spPr>
          <a:xfrm rot="794467">
            <a:off x="1288047" y="266608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v=1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26CCEB-070A-4B49-9524-553CB8E1CFBE}"/>
              </a:ext>
            </a:extLst>
          </p:cNvPr>
          <p:cNvSpPr txBox="1"/>
          <p:nvPr/>
        </p:nvSpPr>
        <p:spPr>
          <a:xfrm rot="20095593">
            <a:off x="1280972" y="315726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v=2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C9B6E-2605-7646-BEEC-B3EA275C2A60}"/>
              </a:ext>
            </a:extLst>
          </p:cNvPr>
          <p:cNvSpPr/>
          <p:nvPr/>
        </p:nvSpPr>
        <p:spPr>
          <a:xfrm>
            <a:off x="3145591" y="2243148"/>
            <a:ext cx="1336911" cy="1058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FEF8D8-80D5-234A-AA14-DDCF38F194B9}"/>
              </a:ext>
            </a:extLst>
          </p:cNvPr>
          <p:cNvSpPr/>
          <p:nvPr/>
        </p:nvSpPr>
        <p:spPr>
          <a:xfrm>
            <a:off x="3189804" y="3253909"/>
            <a:ext cx="1336911" cy="508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131DC6-23DF-A04A-96C9-13EE1DFC35FE}"/>
              </a:ext>
            </a:extLst>
          </p:cNvPr>
          <p:cNvSpPr/>
          <p:nvPr/>
        </p:nvSpPr>
        <p:spPr>
          <a:xfrm>
            <a:off x="3167449" y="3754127"/>
            <a:ext cx="1336911" cy="508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0104C0-6F71-0949-912B-A92DC69B7A88}"/>
              </a:ext>
            </a:extLst>
          </p:cNvPr>
          <p:cNvSpPr/>
          <p:nvPr/>
        </p:nvSpPr>
        <p:spPr>
          <a:xfrm>
            <a:off x="3172066" y="4263913"/>
            <a:ext cx="1336911" cy="568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470C34-1429-4644-B1CE-B7262AE4AF9A}"/>
              </a:ext>
            </a:extLst>
          </p:cNvPr>
          <p:cNvSpPr/>
          <p:nvPr/>
        </p:nvSpPr>
        <p:spPr>
          <a:xfrm>
            <a:off x="3190791" y="4833350"/>
            <a:ext cx="1336911" cy="568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6" grpId="0"/>
      <p:bldP spid="58" grpId="1" animBg="1"/>
      <p:bldP spid="3" grpId="0"/>
      <p:bldP spid="64" grpId="0"/>
      <p:bldP spid="6" grpId="0" animBg="1"/>
      <p:bldP spid="71" grpId="0" animBg="1"/>
      <p:bldP spid="72" grpId="0" animBg="1"/>
      <p:bldP spid="73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5" y="422996"/>
            <a:ext cx="8621875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State Symmetry is great, but …</a:t>
            </a:r>
            <a:br>
              <a:rPr lang="en-US" b="0" dirty="0"/>
            </a:br>
            <a:r>
              <a:rPr lang="en-US" b="0" dirty="0"/>
              <a:t>Still, many events to one node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22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783FE8-47E8-1C4C-9CDD-D0B2A0BACC0F}"/>
              </a:ext>
            </a:extLst>
          </p:cNvPr>
          <p:cNvCxnSpPr>
            <a:cxnSpLocks/>
          </p:cNvCxnSpPr>
          <p:nvPr/>
        </p:nvCxnSpPr>
        <p:spPr>
          <a:xfrm>
            <a:off x="1481130" y="1935167"/>
            <a:ext cx="0" cy="4068057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01EC10-BE0D-6543-828F-30E831B2356E}"/>
              </a:ext>
            </a:extLst>
          </p:cNvPr>
          <p:cNvSpPr txBox="1"/>
          <p:nvPr/>
        </p:nvSpPr>
        <p:spPr>
          <a:xfrm>
            <a:off x="1266969" y="138812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C0B203-0D76-9746-98F0-5F35AF08138A}"/>
              </a:ext>
            </a:extLst>
          </p:cNvPr>
          <p:cNvSpPr txBox="1"/>
          <p:nvPr/>
        </p:nvSpPr>
        <p:spPr>
          <a:xfrm>
            <a:off x="4251204" y="139306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3E741A-AEF7-FF42-8051-8C07719EFA41}"/>
              </a:ext>
            </a:extLst>
          </p:cNvPr>
          <p:cNvCxnSpPr>
            <a:cxnSpLocks/>
          </p:cNvCxnSpPr>
          <p:nvPr/>
        </p:nvCxnSpPr>
        <p:spPr>
          <a:xfrm>
            <a:off x="4452148" y="1935167"/>
            <a:ext cx="0" cy="4189081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3FDE01B-D5CD-A54B-AB84-DF1761BEB8C9}"/>
              </a:ext>
            </a:extLst>
          </p:cNvPr>
          <p:cNvCxnSpPr>
            <a:cxnSpLocks/>
          </p:cNvCxnSpPr>
          <p:nvPr/>
        </p:nvCxnSpPr>
        <p:spPr>
          <a:xfrm>
            <a:off x="1504962" y="2493540"/>
            <a:ext cx="2932127" cy="5109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83D1233-847A-9D4E-8FFD-B61CA114BF63}"/>
              </a:ext>
            </a:extLst>
          </p:cNvPr>
          <p:cNvCxnSpPr>
            <a:cxnSpLocks/>
          </p:cNvCxnSpPr>
          <p:nvPr/>
        </p:nvCxnSpPr>
        <p:spPr>
          <a:xfrm flipH="1">
            <a:off x="4516383" y="2688573"/>
            <a:ext cx="2751467" cy="7621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07EE22A-37AF-414D-87D6-E0DEE552C97F}"/>
              </a:ext>
            </a:extLst>
          </p:cNvPr>
          <p:cNvCxnSpPr>
            <a:cxnSpLocks/>
          </p:cNvCxnSpPr>
          <p:nvPr/>
        </p:nvCxnSpPr>
        <p:spPr>
          <a:xfrm>
            <a:off x="1504962" y="2220298"/>
            <a:ext cx="2932127" cy="357538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9B5AA4E-D854-5D43-A71B-B79CA1994072}"/>
              </a:ext>
            </a:extLst>
          </p:cNvPr>
          <p:cNvCxnSpPr>
            <a:cxnSpLocks/>
          </p:cNvCxnSpPr>
          <p:nvPr/>
        </p:nvCxnSpPr>
        <p:spPr>
          <a:xfrm flipH="1">
            <a:off x="4465365" y="3590309"/>
            <a:ext cx="2797260" cy="7847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A535DE-6209-A942-A7DE-10EF277A752B}"/>
              </a:ext>
            </a:extLst>
          </p:cNvPr>
          <p:cNvSpPr txBox="1"/>
          <p:nvPr/>
        </p:nvSpPr>
        <p:spPr>
          <a:xfrm rot="496339">
            <a:off x="2974724" y="210306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1B6F01-5A90-C247-B98B-08DA4CC765A7}"/>
              </a:ext>
            </a:extLst>
          </p:cNvPr>
          <p:cNvSpPr txBox="1"/>
          <p:nvPr/>
        </p:nvSpPr>
        <p:spPr>
          <a:xfrm rot="3141964">
            <a:off x="2897699" y="349603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091CB8-78D0-5C42-B7D7-4BEFCB854E84}"/>
              </a:ext>
            </a:extLst>
          </p:cNvPr>
          <p:cNvSpPr txBox="1"/>
          <p:nvPr/>
        </p:nvSpPr>
        <p:spPr>
          <a:xfrm rot="20580778">
            <a:off x="5701927" y="3154679"/>
            <a:ext cx="127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729F8B-BBFD-D443-89B0-C68F7C7CA715}"/>
              </a:ext>
            </a:extLst>
          </p:cNvPr>
          <p:cNvSpPr txBox="1"/>
          <p:nvPr/>
        </p:nvSpPr>
        <p:spPr>
          <a:xfrm rot="20721471">
            <a:off x="5781649" y="23309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3CE152-CEF9-3D43-9255-E1801223630B}"/>
              </a:ext>
            </a:extLst>
          </p:cNvPr>
          <p:cNvCxnSpPr>
            <a:cxnSpLocks/>
          </p:cNvCxnSpPr>
          <p:nvPr/>
        </p:nvCxnSpPr>
        <p:spPr>
          <a:xfrm>
            <a:off x="7267848" y="1935167"/>
            <a:ext cx="0" cy="4068057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B0CA9E7-D106-7F4E-8BA0-502CCF72351D}"/>
              </a:ext>
            </a:extLst>
          </p:cNvPr>
          <p:cNvSpPr txBox="1"/>
          <p:nvPr/>
        </p:nvSpPr>
        <p:spPr>
          <a:xfrm>
            <a:off x="7053687" y="134223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85" name="Oval Callout 84">
            <a:extLst>
              <a:ext uri="{FF2B5EF4-FFF2-40B4-BE49-F238E27FC236}">
                <a16:creationId xmlns:a16="http://schemas.microsoft.com/office/drawing/2014/main" id="{47DC82CE-D330-6740-BB2F-97257829E511}"/>
              </a:ext>
            </a:extLst>
          </p:cNvPr>
          <p:cNvSpPr/>
          <p:nvPr/>
        </p:nvSpPr>
        <p:spPr>
          <a:xfrm>
            <a:off x="770711" y="4820194"/>
            <a:ext cx="2779801" cy="1425490"/>
          </a:xfrm>
          <a:prstGeom prst="wedgeEllipseCallout">
            <a:avLst>
              <a:gd name="adj1" fmla="val 82289"/>
              <a:gd name="adj2" fmla="val 22802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Reorder </a:t>
            </a:r>
            <a:r>
              <a:rPr lang="en-US" sz="4800" b="1" dirty="0">
                <a:solidFill>
                  <a:schemeClr val="bg1"/>
                </a:solidFill>
                <a:latin typeface="Gill Sans"/>
                <a:cs typeface="Gill Sans"/>
              </a:rPr>
              <a:t>4!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 paths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5932D258-DA89-F04B-860B-F79BC85019CE}"/>
              </a:ext>
            </a:extLst>
          </p:cNvPr>
          <p:cNvSpPr/>
          <p:nvPr/>
        </p:nvSpPr>
        <p:spPr>
          <a:xfrm>
            <a:off x="5910896" y="5006687"/>
            <a:ext cx="3142229" cy="1600010"/>
          </a:xfrm>
          <a:prstGeom prst="wedgeEllipseCallout">
            <a:avLst>
              <a:gd name="adj1" fmla="val -95890"/>
              <a:gd name="adj2" fmla="val 16653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ill Sans"/>
                <a:cs typeface="Gill Sans"/>
              </a:rPr>
              <a:t>How to </a:t>
            </a:r>
            <a:r>
              <a:rPr lang="en-US" sz="4000" b="1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4000" dirty="0">
                <a:solidFill>
                  <a:schemeClr val="bg1"/>
                </a:solidFill>
                <a:latin typeface="Gill Sans"/>
                <a:cs typeface="Gill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44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8" y="489181"/>
            <a:ext cx="8621875" cy="1143000"/>
          </a:xfrm>
        </p:spPr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</a:rPr>
              <a:t>Let’s recap,</a:t>
            </a:r>
            <a:br>
              <a:rPr lang="en-US" sz="4400" b="0" dirty="0"/>
            </a:br>
            <a:r>
              <a:rPr lang="en-US" sz="4400" b="0" dirty="0"/>
              <a:t>Dependency vs Independency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23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3A09E9-2423-D144-9713-1D6979552088}"/>
              </a:ext>
            </a:extLst>
          </p:cNvPr>
          <p:cNvSpPr/>
          <p:nvPr/>
        </p:nvSpPr>
        <p:spPr>
          <a:xfrm>
            <a:off x="966605" y="2677541"/>
            <a:ext cx="91440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a typeface="Courier New" charset="0"/>
                <a:cs typeface="Courier New" charset="0"/>
              </a:rPr>
              <a:t>s</a:t>
            </a:r>
            <a:r>
              <a:rPr lang="en-US" sz="4000" b="1" baseline="-25000" dirty="0">
                <a:ea typeface="Courier New" charset="0"/>
                <a:cs typeface="Courier New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CB5349-CFFE-5E4A-AC44-0AF712FA95DC}"/>
              </a:ext>
            </a:extLst>
          </p:cNvPr>
          <p:cNvSpPr/>
          <p:nvPr/>
        </p:nvSpPr>
        <p:spPr>
          <a:xfrm>
            <a:off x="2632403" y="2047940"/>
            <a:ext cx="91440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a typeface="Courier New" charset="0"/>
                <a:cs typeface="Courier New" charset="0"/>
              </a:rPr>
              <a:t>s</a:t>
            </a:r>
            <a:r>
              <a:rPr lang="en-US" sz="4000" b="1" baseline="-25000" dirty="0">
                <a:ea typeface="Courier New" charset="0"/>
                <a:cs typeface="Courier New" charset="0"/>
              </a:rPr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9454AC-844B-FF49-B9DB-93F89F68ED7B}"/>
              </a:ext>
            </a:extLst>
          </p:cNvPr>
          <p:cNvCxnSpPr>
            <a:cxnSpLocks/>
            <a:stCxn id="26" idx="7"/>
            <a:endCxn id="27" idx="2"/>
          </p:cNvCxnSpPr>
          <p:nvPr/>
        </p:nvCxnSpPr>
        <p:spPr>
          <a:xfrm flipV="1">
            <a:off x="1747096" y="2505140"/>
            <a:ext cx="885309" cy="3063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E20102-361B-804C-B8E6-4D63FCF545BB}"/>
              </a:ext>
            </a:extLst>
          </p:cNvPr>
          <p:cNvCxnSpPr>
            <a:cxnSpLocks/>
            <a:stCxn id="26" idx="5"/>
            <a:endCxn id="37" idx="2"/>
          </p:cNvCxnSpPr>
          <p:nvPr/>
        </p:nvCxnSpPr>
        <p:spPr>
          <a:xfrm>
            <a:off x="1747096" y="3458030"/>
            <a:ext cx="885309" cy="3263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2AFAE55-4391-2245-A449-57AAAF6B1372}"/>
              </a:ext>
            </a:extLst>
          </p:cNvPr>
          <p:cNvSpPr txBox="1"/>
          <p:nvPr/>
        </p:nvSpPr>
        <p:spPr>
          <a:xfrm>
            <a:off x="1606148" y="1975696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92B395-5BF9-4C46-B302-D5A31AEA35CD}"/>
              </a:ext>
            </a:extLst>
          </p:cNvPr>
          <p:cNvSpPr txBox="1"/>
          <p:nvPr/>
        </p:nvSpPr>
        <p:spPr>
          <a:xfrm>
            <a:off x="1711947" y="3554777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endParaRPr lang="en-US" sz="3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DCA8EF-E925-8E45-99E5-4E8E2A6888E0}"/>
              </a:ext>
            </a:extLst>
          </p:cNvPr>
          <p:cNvSpPr/>
          <p:nvPr/>
        </p:nvSpPr>
        <p:spPr>
          <a:xfrm>
            <a:off x="2632403" y="3327170"/>
            <a:ext cx="91440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a typeface="Courier New" charset="0"/>
                <a:cs typeface="Courier New" charset="0"/>
              </a:rPr>
              <a:t>s</a:t>
            </a:r>
            <a:r>
              <a:rPr lang="en-US" sz="4000" b="1" baseline="-25000" dirty="0">
                <a:ea typeface="Courier New" charset="0"/>
                <a:cs typeface="Courier New" charset="0"/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12898FF-8EAF-D14C-9EF8-49EFF4F8DC0C}"/>
              </a:ext>
            </a:extLst>
          </p:cNvPr>
          <p:cNvSpPr/>
          <p:nvPr/>
        </p:nvSpPr>
        <p:spPr>
          <a:xfrm>
            <a:off x="5146369" y="2714046"/>
            <a:ext cx="91440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a typeface="Courier New" charset="0"/>
                <a:cs typeface="Courier New" charset="0"/>
              </a:rPr>
              <a:t>s</a:t>
            </a:r>
            <a:r>
              <a:rPr lang="en-US" sz="4000" b="1" baseline="-25000" dirty="0">
                <a:ea typeface="Courier New" charset="0"/>
                <a:cs typeface="Courier New" charset="0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5E99AE-A8B3-0C4A-B884-A302D56A4713}"/>
              </a:ext>
            </a:extLst>
          </p:cNvPr>
          <p:cNvSpPr/>
          <p:nvPr/>
        </p:nvSpPr>
        <p:spPr>
          <a:xfrm>
            <a:off x="7497967" y="2684854"/>
            <a:ext cx="914400" cy="9144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a typeface="Courier New" charset="0"/>
                <a:cs typeface="Courier New" charset="0"/>
              </a:rPr>
              <a:t>s</a:t>
            </a:r>
            <a:r>
              <a:rPr lang="en-US" sz="4000" b="1" baseline="-25000" dirty="0">
                <a:ea typeface="Courier New" charset="0"/>
                <a:cs typeface="Courier New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53FAA6-B043-4540-A7A7-663B6EC71961}"/>
              </a:ext>
            </a:extLst>
          </p:cNvPr>
          <p:cNvSpPr txBox="1"/>
          <p:nvPr/>
        </p:nvSpPr>
        <p:spPr>
          <a:xfrm>
            <a:off x="6360825" y="1818511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C3D944-BD03-A948-9406-0443AB9671D2}"/>
              </a:ext>
            </a:extLst>
          </p:cNvPr>
          <p:cNvSpPr txBox="1"/>
          <p:nvPr/>
        </p:nvSpPr>
        <p:spPr>
          <a:xfrm>
            <a:off x="6413725" y="3164976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endParaRPr lang="en-US" sz="3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2AAA94F0-AD1C-5540-B540-DA704539D496}"/>
              </a:ext>
            </a:extLst>
          </p:cNvPr>
          <p:cNvCxnSpPr>
            <a:cxnSpLocks/>
            <a:stCxn id="73" idx="5"/>
            <a:endCxn id="74" idx="3"/>
          </p:cNvCxnSpPr>
          <p:nvPr/>
        </p:nvCxnSpPr>
        <p:spPr>
          <a:xfrm rot="5400000" flipH="1" flipV="1">
            <a:off x="6764772" y="2627429"/>
            <a:ext cx="29192" cy="1705020"/>
          </a:xfrm>
          <a:prstGeom prst="curvedConnector3">
            <a:avLst>
              <a:gd name="adj1" fmla="val -1518200"/>
            </a:avLst>
          </a:prstGeom>
          <a:ln w="762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74342345-E236-2842-9F04-9B2C6D0AC2CE}"/>
              </a:ext>
            </a:extLst>
          </p:cNvPr>
          <p:cNvCxnSpPr>
            <a:cxnSpLocks/>
            <a:stCxn id="73" idx="7"/>
            <a:endCxn id="74" idx="1"/>
          </p:cNvCxnSpPr>
          <p:nvPr/>
        </p:nvCxnSpPr>
        <p:spPr>
          <a:xfrm rot="5400000" flipH="1" flipV="1">
            <a:off x="6764772" y="1980851"/>
            <a:ext cx="29192" cy="1705020"/>
          </a:xfrm>
          <a:prstGeom prst="curvedConnector3">
            <a:avLst>
              <a:gd name="adj1" fmla="val 1341816"/>
            </a:avLst>
          </a:prstGeom>
          <a:ln w="762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FCE89098-7CDC-B64B-BF79-8AB8D58665FC}"/>
              </a:ext>
            </a:extLst>
          </p:cNvPr>
          <p:cNvSpPr/>
          <p:nvPr/>
        </p:nvSpPr>
        <p:spPr>
          <a:xfrm>
            <a:off x="7558904" y="3670761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Reduce!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4548F3-BBAF-1B41-8B8F-B05BDA0C3898}"/>
              </a:ext>
            </a:extLst>
          </p:cNvPr>
          <p:cNvCxnSpPr>
            <a:cxnSpLocks/>
          </p:cNvCxnSpPr>
          <p:nvPr/>
        </p:nvCxnSpPr>
        <p:spPr>
          <a:xfrm flipH="1">
            <a:off x="6303876" y="3420907"/>
            <a:ext cx="1016582" cy="2214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CF59384-0B08-2244-8B61-F23378D74F91}"/>
              </a:ext>
            </a:extLst>
          </p:cNvPr>
          <p:cNvSpPr txBox="1"/>
          <p:nvPr/>
        </p:nvSpPr>
        <p:spPr>
          <a:xfrm>
            <a:off x="609961" y="4332455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a &amp; b = </a:t>
            </a:r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Dependent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0242AE4-3F43-6043-802C-8280459C886B}"/>
              </a:ext>
            </a:extLst>
          </p:cNvPr>
          <p:cNvSpPr txBox="1"/>
          <p:nvPr/>
        </p:nvSpPr>
        <p:spPr>
          <a:xfrm>
            <a:off x="5254132" y="4332455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a &amp; b = </a:t>
            </a:r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Independent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117ECC-2698-B54F-BFCC-3CC75378841F}"/>
              </a:ext>
            </a:extLst>
          </p:cNvPr>
          <p:cNvSpPr/>
          <p:nvPr/>
        </p:nvSpPr>
        <p:spPr>
          <a:xfrm>
            <a:off x="1217904" y="5103666"/>
            <a:ext cx="6737265" cy="887171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ill Sans"/>
                <a:cs typeface="Gill Sans"/>
              </a:rPr>
              <a:t>Independent = Reduce!</a:t>
            </a:r>
            <a:endParaRPr lang="en-US" sz="4800" u="sng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175CA-8481-4E49-AFD6-1ED8FE3D2E66}"/>
              </a:ext>
            </a:extLst>
          </p:cNvPr>
          <p:cNvSpPr txBox="1"/>
          <p:nvPr/>
        </p:nvSpPr>
        <p:spPr>
          <a:xfrm rot="20765569">
            <a:off x="200259" y="3176445"/>
            <a:ext cx="86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global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AAFDB7-68EA-6E47-958F-71303514DAE4}"/>
              </a:ext>
            </a:extLst>
          </p:cNvPr>
          <p:cNvSpPr txBox="1"/>
          <p:nvPr/>
        </p:nvSpPr>
        <p:spPr>
          <a:xfrm rot="20765569">
            <a:off x="965982" y="1780276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6996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6" grpId="0"/>
      <p:bldP spid="77" grpId="0"/>
      <p:bldP spid="86" grpId="0"/>
      <p:bldP spid="88" grpId="0"/>
      <p:bldP spid="89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24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E9686-94A1-914B-ABFA-BDDFEA74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40"/>
            <a:ext cx="8621875" cy="810209"/>
          </a:xfrm>
        </p:spPr>
        <p:txBody>
          <a:bodyPr/>
          <a:lstStyle/>
          <a:p>
            <a:r>
              <a:rPr lang="en-US" sz="3200" b="0" dirty="0"/>
              <a:t>How to apply Event Independence to Dist. Sys.?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1580C-872D-0548-B242-B3065D4D1C8B}"/>
              </a:ext>
            </a:extLst>
          </p:cNvPr>
          <p:cNvSpPr txBox="1"/>
          <p:nvPr/>
        </p:nvSpPr>
        <p:spPr>
          <a:xfrm>
            <a:off x="630125" y="101553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F56F47-48DB-FB46-94CB-7DAFD5DD4B49}"/>
              </a:ext>
            </a:extLst>
          </p:cNvPr>
          <p:cNvCxnSpPr>
            <a:cxnSpLocks/>
          </p:cNvCxnSpPr>
          <p:nvPr/>
        </p:nvCxnSpPr>
        <p:spPr>
          <a:xfrm>
            <a:off x="831069" y="1557638"/>
            <a:ext cx="0" cy="2719834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3B468E-5C0A-B24B-BE21-FE505A880F8A}"/>
              </a:ext>
            </a:extLst>
          </p:cNvPr>
          <p:cNvCxnSpPr>
            <a:cxnSpLocks/>
          </p:cNvCxnSpPr>
          <p:nvPr/>
        </p:nvCxnSpPr>
        <p:spPr>
          <a:xfrm flipH="1">
            <a:off x="831070" y="2596590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97496D-7C49-A849-961E-53D15D8DC533}"/>
              </a:ext>
            </a:extLst>
          </p:cNvPr>
          <p:cNvCxnSpPr>
            <a:cxnSpLocks/>
          </p:cNvCxnSpPr>
          <p:nvPr/>
        </p:nvCxnSpPr>
        <p:spPr>
          <a:xfrm flipH="1">
            <a:off x="844286" y="3340968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37393E-22E5-0B4D-B39E-CB38E0AE8C72}"/>
              </a:ext>
            </a:extLst>
          </p:cNvPr>
          <p:cNvCxnSpPr>
            <a:cxnSpLocks/>
          </p:cNvCxnSpPr>
          <p:nvPr/>
        </p:nvCxnSpPr>
        <p:spPr>
          <a:xfrm flipH="1">
            <a:off x="831069" y="1824043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71AD53-4F67-1D4B-AEBD-9C0812BBF072}"/>
              </a:ext>
            </a:extLst>
          </p:cNvPr>
          <p:cNvSpPr txBox="1"/>
          <p:nvPr/>
        </p:nvSpPr>
        <p:spPr>
          <a:xfrm rot="20470157">
            <a:off x="1557705" y="131706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9F514-9559-8F4C-9E84-A77E1CC550ED}"/>
              </a:ext>
            </a:extLst>
          </p:cNvPr>
          <p:cNvSpPr txBox="1"/>
          <p:nvPr/>
        </p:nvSpPr>
        <p:spPr>
          <a:xfrm rot="20398182">
            <a:off x="1557704" y="2108032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9D2BC-8069-1E49-93FB-536DB6E19EB4}"/>
              </a:ext>
            </a:extLst>
          </p:cNvPr>
          <p:cNvSpPr txBox="1"/>
          <p:nvPr/>
        </p:nvSpPr>
        <p:spPr>
          <a:xfrm rot="20291483">
            <a:off x="1558691" y="2841463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D4BB7-8CC5-C241-9581-FA1E0D92E31E}"/>
              </a:ext>
            </a:extLst>
          </p:cNvPr>
          <p:cNvSpPr txBox="1"/>
          <p:nvPr/>
        </p:nvSpPr>
        <p:spPr>
          <a:xfrm>
            <a:off x="578365" y="4461326"/>
            <a:ext cx="136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r.resp</a:t>
            </a:r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pc="-15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node.v</a:t>
            </a:r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r>
              <a:rPr lang="en-US" spc="-15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584DE37-E63B-9D49-8616-875B989A5899}"/>
              </a:ext>
            </a:extLst>
          </p:cNvPr>
          <p:cNvSpPr/>
          <p:nvPr/>
        </p:nvSpPr>
        <p:spPr>
          <a:xfrm>
            <a:off x="167625" y="5736625"/>
            <a:ext cx="2472103" cy="851742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Commutative 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CCD8A-D430-A748-B4EB-6CB561AA49A0}"/>
              </a:ext>
            </a:extLst>
          </p:cNvPr>
          <p:cNvSpPr txBox="1"/>
          <p:nvPr/>
        </p:nvSpPr>
        <p:spPr>
          <a:xfrm>
            <a:off x="2963593" y="1653297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D9B08-D64C-D24E-A4D0-3E5A1CA0FEE4}"/>
              </a:ext>
            </a:extLst>
          </p:cNvPr>
          <p:cNvSpPr txBox="1"/>
          <p:nvPr/>
        </p:nvSpPr>
        <p:spPr>
          <a:xfrm>
            <a:off x="2664571" y="1190187"/>
            <a:ext cx="1993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 Explore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6A67DF-7C9C-FD49-9773-9CDFDB435F92}"/>
              </a:ext>
            </a:extLst>
          </p:cNvPr>
          <p:cNvSpPr txBox="1"/>
          <p:nvPr/>
        </p:nvSpPr>
        <p:spPr>
          <a:xfrm>
            <a:off x="2970612" y="2276210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476C21-6478-A645-B11A-338E19EE393A}"/>
              </a:ext>
            </a:extLst>
          </p:cNvPr>
          <p:cNvSpPr txBox="1"/>
          <p:nvPr/>
        </p:nvSpPr>
        <p:spPr>
          <a:xfrm>
            <a:off x="2963593" y="2863279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5459FC-902C-3840-91B3-558C7DBD17B3}"/>
              </a:ext>
            </a:extLst>
          </p:cNvPr>
          <p:cNvSpPr txBox="1"/>
          <p:nvPr/>
        </p:nvSpPr>
        <p:spPr>
          <a:xfrm>
            <a:off x="2985889" y="3334668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ECDA01-902A-5246-A784-09F3CB87B340}"/>
              </a:ext>
            </a:extLst>
          </p:cNvPr>
          <p:cNvSpPr txBox="1"/>
          <p:nvPr/>
        </p:nvSpPr>
        <p:spPr>
          <a:xfrm>
            <a:off x="2978870" y="4461326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80EC5-185A-024C-AE68-3112C250FBA1}"/>
              </a:ext>
            </a:extLst>
          </p:cNvPr>
          <p:cNvSpPr txBox="1"/>
          <p:nvPr/>
        </p:nvSpPr>
        <p:spPr>
          <a:xfrm>
            <a:off x="2992908" y="3897997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DD4091-14F5-FF4B-83F3-C00818E871AD}"/>
              </a:ext>
            </a:extLst>
          </p:cNvPr>
          <p:cNvCxnSpPr>
            <a:cxnSpLocks/>
          </p:cNvCxnSpPr>
          <p:nvPr/>
        </p:nvCxnSpPr>
        <p:spPr>
          <a:xfrm flipV="1">
            <a:off x="2857639" y="2457487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756FFFF-9FC5-6C47-9A95-91D69ADE94FA}"/>
              </a:ext>
            </a:extLst>
          </p:cNvPr>
          <p:cNvSpPr/>
          <p:nvPr/>
        </p:nvSpPr>
        <p:spPr>
          <a:xfrm rot="21281736">
            <a:off x="2883927" y="5190302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Reduce!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5038FF-952E-A543-A6C4-AF62CED27CF5}"/>
              </a:ext>
            </a:extLst>
          </p:cNvPr>
          <p:cNvCxnSpPr>
            <a:cxnSpLocks/>
          </p:cNvCxnSpPr>
          <p:nvPr/>
        </p:nvCxnSpPr>
        <p:spPr>
          <a:xfrm flipV="1">
            <a:off x="2889044" y="4675937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B2CC88-E5E6-E64E-95CC-2BF4E5EC611F}"/>
              </a:ext>
            </a:extLst>
          </p:cNvPr>
          <p:cNvCxnSpPr>
            <a:cxnSpLocks/>
          </p:cNvCxnSpPr>
          <p:nvPr/>
        </p:nvCxnSpPr>
        <p:spPr>
          <a:xfrm flipV="1">
            <a:off x="2880786" y="3123394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0DFAC6-67D7-8A46-A7FF-F53843B39D07}"/>
              </a:ext>
            </a:extLst>
          </p:cNvPr>
          <p:cNvCxnSpPr>
            <a:cxnSpLocks/>
          </p:cNvCxnSpPr>
          <p:nvPr/>
        </p:nvCxnSpPr>
        <p:spPr>
          <a:xfrm flipV="1">
            <a:off x="2886643" y="3606171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253944B-06E9-8542-9415-29A93D68563B}"/>
              </a:ext>
            </a:extLst>
          </p:cNvPr>
          <p:cNvCxnSpPr>
            <a:cxnSpLocks/>
          </p:cNvCxnSpPr>
          <p:nvPr/>
        </p:nvCxnSpPr>
        <p:spPr>
          <a:xfrm flipV="1">
            <a:off x="2875408" y="4136385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E4910D-176C-6B4F-8B08-D791DC369283}"/>
              </a:ext>
            </a:extLst>
          </p:cNvPr>
          <p:cNvSpPr txBox="1"/>
          <p:nvPr/>
        </p:nvSpPr>
        <p:spPr>
          <a:xfrm>
            <a:off x="5053208" y="1010267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17B74D-1878-D441-958D-E52C0E1AE4C8}"/>
              </a:ext>
            </a:extLst>
          </p:cNvPr>
          <p:cNvCxnSpPr>
            <a:cxnSpLocks/>
          </p:cNvCxnSpPr>
          <p:nvPr/>
        </p:nvCxnSpPr>
        <p:spPr>
          <a:xfrm>
            <a:off x="5254152" y="1552369"/>
            <a:ext cx="0" cy="2719834"/>
          </a:xfrm>
          <a:prstGeom prst="line">
            <a:avLst/>
          </a:prstGeom>
          <a:ln w="76200" cap="rnd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3F0176-F7D9-C443-80C5-043E49474A5F}"/>
              </a:ext>
            </a:extLst>
          </p:cNvPr>
          <p:cNvCxnSpPr>
            <a:cxnSpLocks/>
          </p:cNvCxnSpPr>
          <p:nvPr/>
        </p:nvCxnSpPr>
        <p:spPr>
          <a:xfrm>
            <a:off x="4733318" y="1190185"/>
            <a:ext cx="20432" cy="5197168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41CD0E6-8507-DA46-B40B-AB794A4D3D3F}"/>
              </a:ext>
            </a:extLst>
          </p:cNvPr>
          <p:cNvCxnSpPr>
            <a:cxnSpLocks/>
          </p:cNvCxnSpPr>
          <p:nvPr/>
        </p:nvCxnSpPr>
        <p:spPr>
          <a:xfrm flipH="1">
            <a:off x="5254153" y="2552777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18B3BE-95F6-D943-966E-A2FF072314BC}"/>
              </a:ext>
            </a:extLst>
          </p:cNvPr>
          <p:cNvCxnSpPr>
            <a:cxnSpLocks/>
          </p:cNvCxnSpPr>
          <p:nvPr/>
        </p:nvCxnSpPr>
        <p:spPr>
          <a:xfrm flipH="1">
            <a:off x="5254152" y="1780230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3338F45-5A4B-D044-AD9D-8FC3569EC9AA}"/>
              </a:ext>
            </a:extLst>
          </p:cNvPr>
          <p:cNvCxnSpPr>
            <a:cxnSpLocks/>
          </p:cNvCxnSpPr>
          <p:nvPr/>
        </p:nvCxnSpPr>
        <p:spPr>
          <a:xfrm flipH="1">
            <a:off x="5254152" y="3250864"/>
            <a:ext cx="1347326" cy="48725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0DC5AEF-8286-3541-AC1F-35B11F13F81B}"/>
              </a:ext>
            </a:extLst>
          </p:cNvPr>
          <p:cNvSpPr txBox="1"/>
          <p:nvPr/>
        </p:nvSpPr>
        <p:spPr>
          <a:xfrm rot="20470157">
            <a:off x="6077764" y="2720959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8F0801-A4DD-6A4D-9D50-9DDE8757AC47}"/>
              </a:ext>
            </a:extLst>
          </p:cNvPr>
          <p:cNvSpPr txBox="1"/>
          <p:nvPr/>
        </p:nvSpPr>
        <p:spPr>
          <a:xfrm rot="20470157">
            <a:off x="6038715" y="1166602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</a:t>
            </a:r>
            <a:r>
              <a:rPr lang="en-US" sz="3200" b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B56E7F-90C4-3F49-B361-33F1E1EC8E7E}"/>
              </a:ext>
            </a:extLst>
          </p:cNvPr>
          <p:cNvSpPr txBox="1"/>
          <p:nvPr/>
        </p:nvSpPr>
        <p:spPr>
          <a:xfrm rot="20470157">
            <a:off x="5895231" y="1987903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cr</a:t>
            </a:r>
            <a:r>
              <a:rPr lang="en-US" sz="3200" b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58F99F0-14F8-BB4D-91E2-7FEA19644149}"/>
              </a:ext>
            </a:extLst>
          </p:cNvPr>
          <p:cNvSpPr/>
          <p:nvPr/>
        </p:nvSpPr>
        <p:spPr>
          <a:xfrm>
            <a:off x="7308673" y="5736625"/>
            <a:ext cx="1648536" cy="851742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Disjoint updates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14A954-DE59-CA4F-8531-C1BB61FD591B}"/>
              </a:ext>
            </a:extLst>
          </p:cNvPr>
          <p:cNvSpPr txBox="1"/>
          <p:nvPr/>
        </p:nvSpPr>
        <p:spPr>
          <a:xfrm>
            <a:off x="7364665" y="1560136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882DEE-A8AB-6144-B4C5-93A930099B91}"/>
              </a:ext>
            </a:extLst>
          </p:cNvPr>
          <p:cNvSpPr txBox="1"/>
          <p:nvPr/>
        </p:nvSpPr>
        <p:spPr>
          <a:xfrm>
            <a:off x="7084278" y="1120187"/>
            <a:ext cx="1993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 Explore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012997-BADD-2C43-869E-9FB851E1C5BE}"/>
              </a:ext>
            </a:extLst>
          </p:cNvPr>
          <p:cNvSpPr txBox="1"/>
          <p:nvPr/>
        </p:nvSpPr>
        <p:spPr>
          <a:xfrm>
            <a:off x="7358612" y="203262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C66A0F4-2E8A-ED44-BEFD-DF29C5E4FFE6}"/>
              </a:ext>
            </a:extLst>
          </p:cNvPr>
          <p:cNvSpPr txBox="1"/>
          <p:nvPr/>
        </p:nvSpPr>
        <p:spPr>
          <a:xfrm>
            <a:off x="7351593" y="2619691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9C8F8C-3FA8-7F4F-B7B6-55426850D477}"/>
              </a:ext>
            </a:extLst>
          </p:cNvPr>
          <p:cNvSpPr txBox="1"/>
          <p:nvPr/>
        </p:nvSpPr>
        <p:spPr>
          <a:xfrm>
            <a:off x="7373889" y="309108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5A70F0-E267-2C42-A7B0-8FA8EBDC4603}"/>
              </a:ext>
            </a:extLst>
          </p:cNvPr>
          <p:cNvSpPr txBox="1"/>
          <p:nvPr/>
        </p:nvSpPr>
        <p:spPr>
          <a:xfrm>
            <a:off x="7366870" y="4217738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DA7825-ED88-E844-8AC1-8EBCB8CB7FF3}"/>
              </a:ext>
            </a:extLst>
          </p:cNvPr>
          <p:cNvSpPr txBox="1"/>
          <p:nvPr/>
        </p:nvSpPr>
        <p:spPr>
          <a:xfrm>
            <a:off x="7380908" y="3654409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D16F94-2EC9-FB4D-84F4-230FA38D06A3}"/>
              </a:ext>
            </a:extLst>
          </p:cNvPr>
          <p:cNvCxnSpPr>
            <a:cxnSpLocks/>
          </p:cNvCxnSpPr>
          <p:nvPr/>
        </p:nvCxnSpPr>
        <p:spPr>
          <a:xfrm flipV="1">
            <a:off x="7245639" y="2213899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53F715E4-C337-F348-8578-CD8B3F29C623}"/>
              </a:ext>
            </a:extLst>
          </p:cNvPr>
          <p:cNvSpPr/>
          <p:nvPr/>
        </p:nvSpPr>
        <p:spPr>
          <a:xfrm rot="21281736">
            <a:off x="7271927" y="4946714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Reduce!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800C225-8521-3140-ACC3-3832CEC76CBA}"/>
              </a:ext>
            </a:extLst>
          </p:cNvPr>
          <p:cNvCxnSpPr>
            <a:cxnSpLocks/>
          </p:cNvCxnSpPr>
          <p:nvPr/>
        </p:nvCxnSpPr>
        <p:spPr>
          <a:xfrm flipV="1">
            <a:off x="7277044" y="4432349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ED27E0-0EE0-0049-9151-A4529F05CEAD}"/>
              </a:ext>
            </a:extLst>
          </p:cNvPr>
          <p:cNvCxnSpPr>
            <a:cxnSpLocks/>
          </p:cNvCxnSpPr>
          <p:nvPr/>
        </p:nvCxnSpPr>
        <p:spPr>
          <a:xfrm flipV="1">
            <a:off x="7268786" y="2879806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D380793-C0C2-3646-AB69-857DF830FC9D}"/>
              </a:ext>
            </a:extLst>
          </p:cNvPr>
          <p:cNvCxnSpPr>
            <a:cxnSpLocks/>
          </p:cNvCxnSpPr>
          <p:nvPr/>
        </p:nvCxnSpPr>
        <p:spPr>
          <a:xfrm flipV="1">
            <a:off x="7274643" y="3362583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8C327C-68B3-5A41-BB52-FECA7BE4C695}"/>
              </a:ext>
            </a:extLst>
          </p:cNvPr>
          <p:cNvCxnSpPr>
            <a:cxnSpLocks/>
          </p:cNvCxnSpPr>
          <p:nvPr/>
        </p:nvCxnSpPr>
        <p:spPr>
          <a:xfrm flipV="1">
            <a:off x="7263408" y="3892797"/>
            <a:ext cx="1435675" cy="4342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ight Brace 84">
            <a:extLst>
              <a:ext uri="{FF2B5EF4-FFF2-40B4-BE49-F238E27FC236}">
                <a16:creationId xmlns:a16="http://schemas.microsoft.com/office/drawing/2014/main" id="{8A6F8109-6AB1-2D4F-A7B9-A91AB8D639A4}"/>
              </a:ext>
            </a:extLst>
          </p:cNvPr>
          <p:cNvSpPr/>
          <p:nvPr/>
        </p:nvSpPr>
        <p:spPr>
          <a:xfrm rot="5400000">
            <a:off x="5757687" y="3668684"/>
            <a:ext cx="442411" cy="1890620"/>
          </a:xfrm>
          <a:prstGeom prst="rightBrace">
            <a:avLst>
              <a:gd name="adj1" fmla="val 157306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EEA2B-E0FF-3D46-9F3C-0F3C914258EA}"/>
              </a:ext>
            </a:extLst>
          </p:cNvPr>
          <p:cNvSpPr txBox="1"/>
          <p:nvPr/>
        </p:nvSpPr>
        <p:spPr>
          <a:xfrm>
            <a:off x="5111217" y="4902981"/>
            <a:ext cx="1812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All </a:t>
            </a:r>
            <a:r>
              <a:rPr lang="en-US" sz="2400" dirty="0" err="1">
                <a:solidFill>
                  <a:schemeClr val="bg1"/>
                </a:solidFill>
              </a:rPr>
              <a:t>msgs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update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different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node states</a:t>
            </a:r>
          </a:p>
        </p:txBody>
      </p:sp>
    </p:spTree>
    <p:extLst>
      <p:ext uri="{BB962C8B-B14F-4D97-AF65-F5344CB8AC3E}">
        <p14:creationId xmlns:p14="http://schemas.microsoft.com/office/powerpoint/2010/main" val="11036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/>
      <p:bldP spid="11" grpId="0"/>
      <p:bldP spid="34" grpId="0"/>
      <p:bldP spid="36" grpId="0"/>
      <p:bldP spid="37" grpId="0"/>
      <p:bldP spid="38" grpId="0"/>
      <p:bldP spid="39" grpId="0"/>
      <p:bldP spid="41" grpId="0"/>
      <p:bldP spid="46" grpId="0"/>
      <p:bldP spid="53" grpId="0"/>
      <p:bldP spid="54" grpId="0"/>
      <p:bldP spid="55" grpId="0"/>
      <p:bldP spid="58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5" grpId="1" animBg="1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25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CF45-8ADF-8B4E-AE20-38FC723BC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Goal: Quickly unearth complex conc. bugs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 Reduction Algorithm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Reduce redundant paths</a:t>
            </a:r>
          </a:p>
          <a:p>
            <a:pPr lvl="2"/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State Symmetry</a:t>
            </a:r>
          </a:p>
          <a:p>
            <a:pPr lvl="2"/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Event Independence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 Prioritization 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Prioritize paths</a:t>
            </a:r>
            <a:r>
              <a:rPr lang="en-US" dirty="0">
                <a:solidFill>
                  <a:schemeClr val="bg1"/>
                </a:solidFill>
              </a:rPr>
              <a:t> to quickly discover new states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Parallel Flips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7EF418-8D18-D54D-B09A-2A16D362F1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911" y="2357749"/>
            <a:ext cx="424314" cy="424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3A3D6-4BC2-CE46-BEB7-00109B534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6" y="4185308"/>
            <a:ext cx="457195" cy="4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26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BA4722-C546-EC4C-8C23-1F5E15C0BE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6"/>
          <a:stretch/>
        </p:blipFill>
        <p:spPr>
          <a:xfrm>
            <a:off x="156818" y="1070192"/>
            <a:ext cx="8967338" cy="358249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F9E95A-D8CE-2D4F-9A69-7D268E0EC22A}"/>
              </a:ext>
            </a:extLst>
          </p:cNvPr>
          <p:cNvSpPr/>
          <p:nvPr/>
        </p:nvSpPr>
        <p:spPr>
          <a:xfrm>
            <a:off x="1344705" y="993297"/>
            <a:ext cx="968188" cy="8740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06296-30C3-274D-9687-CA2518AC9559}"/>
              </a:ext>
            </a:extLst>
          </p:cNvPr>
          <p:cNvSpPr/>
          <p:nvPr/>
        </p:nvSpPr>
        <p:spPr>
          <a:xfrm>
            <a:off x="5056096" y="920627"/>
            <a:ext cx="3251983" cy="8740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Single Flips: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19AE7-A93C-DC4D-951D-968DBC1C0C6F}"/>
              </a:ext>
            </a:extLst>
          </p:cNvPr>
          <p:cNvSpPr/>
          <p:nvPr/>
        </p:nvSpPr>
        <p:spPr>
          <a:xfrm>
            <a:off x="4087906" y="730473"/>
            <a:ext cx="5036250" cy="42619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E659A267-3134-784D-8775-4DD67718BEA1}"/>
              </a:ext>
            </a:extLst>
          </p:cNvPr>
          <p:cNvSpPr/>
          <p:nvPr/>
        </p:nvSpPr>
        <p:spPr>
          <a:xfrm>
            <a:off x="4911196" y="4906150"/>
            <a:ext cx="2779017" cy="1141205"/>
          </a:xfrm>
          <a:prstGeom prst="wedgeRoundRectCallout">
            <a:avLst>
              <a:gd name="adj1" fmla="val -65556"/>
              <a:gd name="adj2" fmla="val -270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wait </a:t>
            </a:r>
            <a:r>
              <a:rPr lang="en-US" sz="4400" b="1" dirty="0">
                <a:solidFill>
                  <a:schemeClr val="bg1"/>
                </a:solidFill>
                <a:latin typeface="Gill Sans"/>
                <a:cs typeface="Gill Sans"/>
              </a:rPr>
              <a:t>4!</a:t>
            </a:r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 paths to hit the bug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F37B7-F678-1342-9560-E0525DD0C555}"/>
              </a:ext>
            </a:extLst>
          </p:cNvPr>
          <p:cNvGrpSpPr/>
          <p:nvPr/>
        </p:nvGrpSpPr>
        <p:grpSpPr>
          <a:xfrm>
            <a:off x="403414" y="4802254"/>
            <a:ext cx="4081567" cy="674499"/>
            <a:chOff x="443753" y="5227545"/>
            <a:chExt cx="4081567" cy="6744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49E83E-F1FF-3E4D-8DF5-6690ACC0ADB6}"/>
                </a:ext>
              </a:extLst>
            </p:cNvPr>
            <p:cNvSpPr txBox="1"/>
            <p:nvPr/>
          </p:nvSpPr>
          <p:spPr>
            <a:xfrm>
              <a:off x="443753" y="5378824"/>
              <a:ext cx="4081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Suppose a</a:t>
              </a:r>
              <a:r>
                <a:rPr lang="en-US" sz="28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a</a:t>
              </a:r>
              <a:r>
                <a:rPr lang="en-US" sz="2800" baseline="-25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</a:t>
              </a:r>
              <a:r>
                <a:rPr lang="en-US" sz="28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leads to     , </a:t>
              </a:r>
            </a:p>
          </p:txBody>
        </p:sp>
        <p:pic>
          <p:nvPicPr>
            <p:cNvPr id="12" name="Picture 11" descr="Ladybug-300px.png">
              <a:extLst>
                <a:ext uri="{FF2B5EF4-FFF2-40B4-BE49-F238E27FC236}">
                  <a16:creationId xmlns:a16="http://schemas.microsoft.com/office/drawing/2014/main" id="{09DB7661-FAE4-3144-8DDD-5BC62816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6822">
              <a:off x="3705688" y="5227545"/>
              <a:ext cx="427580" cy="60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3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Flips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27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2500EA4A-A219-9245-9A35-DAE62A5AFA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1" t="-1934" r="-3046" b="34953"/>
          <a:stretch/>
        </p:blipFill>
        <p:spPr>
          <a:xfrm>
            <a:off x="4911194" y="1347149"/>
            <a:ext cx="4148696" cy="1917936"/>
          </a:xfrm>
        </p:spPr>
      </p:pic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CE17A011-896D-534B-89C0-B4AE93F9A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6" t="593" r="35877" b="-593"/>
          <a:stretch/>
        </p:blipFill>
        <p:spPr>
          <a:xfrm>
            <a:off x="470789" y="1454353"/>
            <a:ext cx="3680192" cy="26746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B9399E-62A0-5248-A8F0-81E3E81EA14B}"/>
              </a:ext>
            </a:extLst>
          </p:cNvPr>
          <p:cNvSpPr/>
          <p:nvPr/>
        </p:nvSpPr>
        <p:spPr>
          <a:xfrm>
            <a:off x="984879" y="1478215"/>
            <a:ext cx="695701" cy="525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4DA68A5-E18B-304B-874A-625B8BEA5136}"/>
              </a:ext>
            </a:extLst>
          </p:cNvPr>
          <p:cNvSpPr/>
          <p:nvPr/>
        </p:nvSpPr>
        <p:spPr>
          <a:xfrm>
            <a:off x="151423" y="4116823"/>
            <a:ext cx="2454618" cy="1140978"/>
          </a:xfrm>
          <a:prstGeom prst="wedgeRoundRectCallout">
            <a:avLst>
              <a:gd name="adj1" fmla="val -10149"/>
              <a:gd name="adj2" fmla="val -77235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Conc. </a:t>
            </a:r>
            <a:r>
              <a:rPr lang="en-US" sz="28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pairs of events</a:t>
            </a:r>
            <a:r>
              <a:rPr lang="en-US" sz="28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0DFDCB-D60B-C747-9B38-6CE762BE6B30}"/>
              </a:ext>
            </a:extLst>
          </p:cNvPr>
          <p:cNvSpPr/>
          <p:nvPr/>
        </p:nvSpPr>
        <p:spPr>
          <a:xfrm>
            <a:off x="4102923" y="3775152"/>
            <a:ext cx="461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Parallel flips! And </a:t>
            </a:r>
            <a:r>
              <a:rPr lang="en-US" sz="2800" b="1" dirty="0">
                <a:solidFill>
                  <a:srgbClr val="C00000"/>
                </a:solidFill>
              </a:rPr>
              <a:t>Prioritize</a:t>
            </a:r>
            <a:r>
              <a:rPr lang="en-US" sz="2800" dirty="0">
                <a:solidFill>
                  <a:srgbClr val="C00000"/>
                </a:solidFill>
              </a:rPr>
              <a:t>!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07498F3-94C2-6945-8610-06EC3A80249D}"/>
              </a:ext>
            </a:extLst>
          </p:cNvPr>
          <p:cNvSpPr/>
          <p:nvPr/>
        </p:nvSpPr>
        <p:spPr>
          <a:xfrm>
            <a:off x="1989861" y="5342160"/>
            <a:ext cx="1961868" cy="1040919"/>
          </a:xfrm>
          <a:prstGeom prst="wedgeRoundRectCallout">
            <a:avLst>
              <a:gd name="adj1" fmla="val 8765"/>
              <a:gd name="adj2" fmla="val -165815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Different </a:t>
            </a:r>
            <a:r>
              <a:rPr lang="en-US" sz="28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nodes</a:t>
            </a:r>
            <a:r>
              <a:rPr lang="en-US" sz="28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?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1400B6C-FA8B-4F4D-9390-9BDE45B08716}"/>
              </a:ext>
            </a:extLst>
          </p:cNvPr>
          <p:cNvSpPr/>
          <p:nvPr/>
        </p:nvSpPr>
        <p:spPr>
          <a:xfrm>
            <a:off x="4588744" y="5342158"/>
            <a:ext cx="4447549" cy="1231344"/>
          </a:xfrm>
          <a:prstGeom prst="wedgeRoundRectCallout">
            <a:avLst>
              <a:gd name="adj1" fmla="val 22520"/>
              <a:gd name="adj2" fmla="val -13780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To quickly discover </a:t>
            </a:r>
            <a:br>
              <a:rPr lang="en-US" sz="4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sz="40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new states</a:t>
            </a:r>
            <a:r>
              <a:rPr lang="en-US" sz="4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!</a:t>
            </a:r>
            <a:endParaRPr lang="en-US" sz="4000" b="1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AE4709-B779-E04E-BB30-A3555154A0DD}"/>
              </a:ext>
            </a:extLst>
          </p:cNvPr>
          <p:cNvCxnSpPr>
            <a:cxnSpLocks/>
          </p:cNvCxnSpPr>
          <p:nvPr/>
        </p:nvCxnSpPr>
        <p:spPr>
          <a:xfrm flipV="1">
            <a:off x="3550061" y="3301973"/>
            <a:ext cx="1249903" cy="9967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EF03F-75BA-5349-A6DE-EF38C65B232B}"/>
              </a:ext>
            </a:extLst>
          </p:cNvPr>
          <p:cNvSpPr/>
          <p:nvPr/>
        </p:nvSpPr>
        <p:spPr>
          <a:xfrm>
            <a:off x="5165597" y="1439402"/>
            <a:ext cx="695701" cy="525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26D1F-CF56-F347-85CD-226D42515E0A}"/>
              </a:ext>
            </a:extLst>
          </p:cNvPr>
          <p:cNvSpPr txBox="1"/>
          <p:nvPr/>
        </p:nvSpPr>
        <p:spPr>
          <a:xfrm>
            <a:off x="4748154" y="4183074"/>
            <a:ext cx="2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For Coverage, keep Single Flips paths in Lower Priority Queue</a:t>
            </a:r>
          </a:p>
        </p:txBody>
      </p:sp>
    </p:spTree>
    <p:extLst>
      <p:ext uri="{BB962C8B-B14F-4D97-AF65-F5344CB8AC3E}">
        <p14:creationId xmlns:p14="http://schemas.microsoft.com/office/powerpoint/2010/main" val="28218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430308"/>
            <a:ext cx="8621875" cy="799073"/>
          </a:xfrm>
        </p:spPr>
        <p:txBody>
          <a:bodyPr/>
          <a:lstStyle/>
          <a:p>
            <a:r>
              <a:rPr lang="en-US" b="0" dirty="0"/>
              <a:t>More details in paper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28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A8169B8-C1DC-CC48-B6D1-9267B0EB1993}"/>
              </a:ext>
            </a:extLst>
          </p:cNvPr>
          <p:cNvSpPr/>
          <p:nvPr/>
        </p:nvSpPr>
        <p:spPr>
          <a:xfrm>
            <a:off x="277807" y="1642170"/>
            <a:ext cx="3151195" cy="1132115"/>
          </a:xfrm>
          <a:prstGeom prst="wedgeRoundRectCallout">
            <a:avLst>
              <a:gd name="adj1" fmla="val -49640"/>
              <a:gd name="adj2" fmla="val 76442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</a:t>
            </a:r>
            <a:r>
              <a:rPr lang="en-US" sz="24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How static analysis extract event independence?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D8D80A6-1CFA-C943-87B4-F667248EB57C}"/>
              </a:ext>
            </a:extLst>
          </p:cNvPr>
          <p:cNvSpPr/>
          <p:nvPr/>
        </p:nvSpPr>
        <p:spPr>
          <a:xfrm>
            <a:off x="3706584" y="1642170"/>
            <a:ext cx="4948166" cy="1132115"/>
          </a:xfrm>
          <a:prstGeom prst="wedgeRoundRectCallout">
            <a:avLst>
              <a:gd name="adj1" fmla="val 51154"/>
              <a:gd name="adj2" fmla="val 73077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Compare pair of events’ </a:t>
            </a: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readSet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updateSet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IOSet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and </a:t>
            </a:r>
            <a:r>
              <a:rPr lang="en-US" sz="2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sendSet</a:t>
            </a:r>
            <a:endParaRPr lang="en-US" sz="24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CD83A3F-F3CC-A347-B6CD-F47266FD7281}"/>
              </a:ext>
            </a:extLst>
          </p:cNvPr>
          <p:cNvSpPr/>
          <p:nvPr/>
        </p:nvSpPr>
        <p:spPr>
          <a:xfrm>
            <a:off x="277807" y="3187074"/>
            <a:ext cx="3151195" cy="1132115"/>
          </a:xfrm>
          <a:prstGeom prst="wedgeRoundRectCallout">
            <a:avLst>
              <a:gd name="adj1" fmla="val -49640"/>
              <a:gd name="adj2" fmla="val 76442"/>
              <a:gd name="adj3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</a:t>
            </a:r>
            <a:r>
              <a:rPr lang="en-US" sz="2400" baseline="-25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Challenges in developing FlyMC algorithms?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F1F58D89-1FB5-1C42-A62F-9F64A751AD41}"/>
              </a:ext>
            </a:extLst>
          </p:cNvPr>
          <p:cNvSpPr/>
          <p:nvPr/>
        </p:nvSpPr>
        <p:spPr>
          <a:xfrm>
            <a:off x="3788640" y="3187073"/>
            <a:ext cx="4948166" cy="1132115"/>
          </a:xfrm>
          <a:prstGeom prst="wedgeRoundRectCallout">
            <a:avLst>
              <a:gd name="adj1" fmla="val 51154"/>
              <a:gd name="adj2" fmla="val 73077"/>
              <a:gd name="adj3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Avoid missing necessary paths and hanging path execution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386017B-1FB0-DE4D-961D-8413977DB8FA}"/>
              </a:ext>
            </a:extLst>
          </p:cNvPr>
          <p:cNvSpPr/>
          <p:nvPr/>
        </p:nvSpPr>
        <p:spPr>
          <a:xfrm>
            <a:off x="277807" y="4731978"/>
            <a:ext cx="3151195" cy="1132115"/>
          </a:xfrm>
          <a:prstGeom prst="wedgeRoundRectCallout">
            <a:avLst>
              <a:gd name="adj1" fmla="val -49640"/>
              <a:gd name="adj2" fmla="val 76442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</a:t>
            </a:r>
            <a:r>
              <a:rPr lang="en-US" sz="24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 How to speed up path execution?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C7793DC0-A99A-294A-A1F7-065C78310533}"/>
              </a:ext>
            </a:extLst>
          </p:cNvPr>
          <p:cNvSpPr/>
          <p:nvPr/>
        </p:nvSpPr>
        <p:spPr>
          <a:xfrm>
            <a:off x="3788640" y="4731978"/>
            <a:ext cx="4948166" cy="1132115"/>
          </a:xfrm>
          <a:prstGeom prst="wedgeRoundRectCallout">
            <a:avLst>
              <a:gd name="adj1" fmla="val 51154"/>
              <a:gd name="adj2" fmla="val 73077"/>
              <a:gd name="adj3" fmla="val 1666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Implement Local Ordering Enforcement &amp; State-Event Caching</a:t>
            </a:r>
          </a:p>
        </p:txBody>
      </p:sp>
    </p:spTree>
    <p:extLst>
      <p:ext uri="{BB962C8B-B14F-4D97-AF65-F5344CB8AC3E}">
        <p14:creationId xmlns:p14="http://schemas.microsoft.com/office/powerpoint/2010/main" val="29402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29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CF45-8ADF-8B4E-AE20-38FC723BC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Design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State Symmetry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Event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Parallel Flips</a:t>
            </a:r>
          </a:p>
          <a:p>
            <a:r>
              <a:rPr lang="en-US" b="1" dirty="0">
                <a:solidFill>
                  <a:srgbClr val="C00000"/>
                </a:solidFill>
              </a:rPr>
              <a:t>Evaluation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5094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Distributed Concurrency Bug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1369" y="47770"/>
            <a:ext cx="3259827" cy="266092"/>
          </a:xfrm>
        </p:spPr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EA8DEF5-693F-CC4A-9705-46382CE9E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80" y="1563259"/>
            <a:ext cx="8566800" cy="2485496"/>
          </a:xfrm>
        </p:spPr>
        <p:txBody>
          <a:bodyPr>
            <a:normAutofit/>
          </a:bodyPr>
          <a:lstStyle/>
          <a:p>
            <a:r>
              <a:rPr lang="en-US" dirty="0"/>
              <a:t>Caused by </a:t>
            </a:r>
            <a:r>
              <a:rPr lang="en-US" b="1" dirty="0">
                <a:solidFill>
                  <a:srgbClr val="FF0000"/>
                </a:solidFill>
              </a:rPr>
              <a:t>non-deterministic timing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concurrent events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involving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multiple nodes</a:t>
            </a:r>
          </a:p>
          <a:p>
            <a:r>
              <a:rPr lang="en-US" b="1" dirty="0">
                <a:solidFill>
                  <a:schemeClr val="bg1"/>
                </a:solidFill>
              </a:rPr>
              <a:t>Events:</a:t>
            </a:r>
            <a:r>
              <a:rPr lang="en-US" dirty="0"/>
              <a:t> </a:t>
            </a:r>
            <a:r>
              <a:rPr lang="en-US" i="1" dirty="0"/>
              <a:t>Messages, crashes, reboots, timeouts, local computations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AEE772-4D88-6F43-9C03-7EB080C67F8C}"/>
              </a:ext>
            </a:extLst>
          </p:cNvPr>
          <p:cNvGrpSpPr/>
          <p:nvPr/>
        </p:nvGrpSpPr>
        <p:grpSpPr>
          <a:xfrm>
            <a:off x="3081606" y="4194378"/>
            <a:ext cx="3514066" cy="2420487"/>
            <a:chOff x="3081606" y="4374256"/>
            <a:chExt cx="3514066" cy="2420487"/>
          </a:xfrm>
        </p:grpSpPr>
        <p:pic>
          <p:nvPicPr>
            <p:cNvPr id="19" name="Picture 18" descr="safety-44436_1280.png">
              <a:extLst>
                <a:ext uri="{FF2B5EF4-FFF2-40B4-BE49-F238E27FC236}">
                  <a16:creationId xmlns:a16="http://schemas.microsoft.com/office/drawing/2014/main" id="{EDEEFDFD-A8B1-4941-B6D2-3B427ACE1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606" y="4374256"/>
              <a:ext cx="3514066" cy="24204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06C25E-2F1D-B34D-9828-C32E9A892355}"/>
                </a:ext>
              </a:extLst>
            </p:cNvPr>
            <p:cNvSpPr txBox="1"/>
            <p:nvPr/>
          </p:nvSpPr>
          <p:spPr>
            <a:xfrm>
              <a:off x="3313566" y="5554526"/>
              <a:ext cx="3068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24"/>
                  <a:cs typeface="24"/>
                </a:rPr>
                <a:t>Data loss, downtimes,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24"/>
                  <a:cs typeface="24"/>
                </a:rPr>
                <a:t>inconsistent replicas,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24"/>
                  <a:cs typeface="24"/>
                </a:rPr>
                <a:t>hanging jobs,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5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Unearthing Known Bugs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30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9B575D-3226-F24B-A25E-3E819A0B4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739" r="14095" b="736"/>
          <a:stretch/>
        </p:blipFill>
        <p:spPr>
          <a:xfrm>
            <a:off x="626527" y="2398568"/>
            <a:ext cx="888407" cy="1241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7D867-7217-9C4F-ACDA-9897BFD99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/>
          <a:stretch/>
        </p:blipFill>
        <p:spPr>
          <a:xfrm>
            <a:off x="501191" y="1554757"/>
            <a:ext cx="1267730" cy="977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FA6B3D-B28C-134A-8D0F-14D465030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99" y="3834880"/>
            <a:ext cx="804527" cy="6650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544E71-23EA-6B42-B385-17F474ACB55D}"/>
              </a:ext>
            </a:extLst>
          </p:cNvPr>
          <p:cNvGrpSpPr/>
          <p:nvPr/>
        </p:nvGrpSpPr>
        <p:grpSpPr>
          <a:xfrm>
            <a:off x="179173" y="4553902"/>
            <a:ext cx="987515" cy="887491"/>
            <a:chOff x="6939779" y="1426701"/>
            <a:chExt cx="987515" cy="8874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1EF1C1-4167-F642-B22E-0EC75E82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779" y="1426701"/>
              <a:ext cx="987515" cy="887491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9DDFDD1-8161-7B46-B594-8398AAA0B9CD}"/>
                </a:ext>
              </a:extLst>
            </p:cNvPr>
            <p:cNvSpPr/>
            <p:nvPr/>
          </p:nvSpPr>
          <p:spPr>
            <a:xfrm flipV="1">
              <a:off x="7411674" y="2143797"/>
              <a:ext cx="493758" cy="1392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EC6672-7441-7246-B9DC-996B8DBF0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6" y="4387460"/>
            <a:ext cx="1298003" cy="1022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97DC35-BEB6-C24B-A69A-E0238AB53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" y="3639697"/>
            <a:ext cx="1096977" cy="1096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954BB-C00E-554A-876D-34A340898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06" y="1422999"/>
            <a:ext cx="5711102" cy="3704936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74D79A1-BB9E-8244-9B4C-8C2A4D1D655E}"/>
              </a:ext>
            </a:extLst>
          </p:cNvPr>
          <p:cNvSpPr/>
          <p:nvPr/>
        </p:nvSpPr>
        <p:spPr>
          <a:xfrm>
            <a:off x="3059637" y="5340640"/>
            <a:ext cx="5762807" cy="1351082"/>
          </a:xfrm>
          <a:prstGeom prst="wedgeRoundRectCallout">
            <a:avLst>
              <a:gd name="adj1" fmla="val -24022"/>
              <a:gd name="adj2" fmla="val -89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Complex</a:t>
            </a:r>
            <a:r>
              <a:rPr lang="en-US" sz="3200" dirty="0">
                <a:solidFill>
                  <a:sysClr val="windowText" lastClr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workloads w/ tens of events, multiple crashes/reboots</a:t>
            </a:r>
          </a:p>
        </p:txBody>
      </p:sp>
    </p:spTree>
    <p:extLst>
      <p:ext uri="{BB962C8B-B14F-4D97-AF65-F5344CB8AC3E}">
        <p14:creationId xmlns:p14="http://schemas.microsoft.com/office/powerpoint/2010/main" val="39735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Unearthing Known Bugs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31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4191B-EF39-BA48-9E0F-0A204BE1A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6" t="2480" r="2632" b="86594"/>
          <a:stretch/>
        </p:blipFill>
        <p:spPr>
          <a:xfrm>
            <a:off x="6890677" y="4897296"/>
            <a:ext cx="544460" cy="316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98BB5-636C-3845-8739-166B9BADE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3" t="-462" r="15959" b="87435"/>
          <a:stretch/>
        </p:blipFill>
        <p:spPr>
          <a:xfrm>
            <a:off x="5841507" y="4806492"/>
            <a:ext cx="451104" cy="377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87818-FAFD-6A4F-A1FE-3D0A9C9AA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-1041" r="41636" b="87528"/>
          <a:stretch/>
        </p:blipFill>
        <p:spPr>
          <a:xfrm>
            <a:off x="3755479" y="4769614"/>
            <a:ext cx="502054" cy="39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91B43-2A96-6D42-9C5C-5C1B7B673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2" t="2900" r="28530" b="86594"/>
          <a:stretch/>
        </p:blipFill>
        <p:spPr>
          <a:xfrm>
            <a:off x="4716984" y="4897912"/>
            <a:ext cx="54864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754285-1B2F-9F46-9EFB-2803A8A645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1187" r="54350" b="86594"/>
          <a:stretch/>
        </p:blipFill>
        <p:spPr>
          <a:xfrm>
            <a:off x="2772781" y="4829931"/>
            <a:ext cx="548641" cy="354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429818-1E05-F44C-A951-3C978B2B65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1223" r="66778" b="88785"/>
          <a:stretch/>
        </p:blipFill>
        <p:spPr>
          <a:xfrm>
            <a:off x="1889484" y="4825345"/>
            <a:ext cx="573024" cy="289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36646-1E9A-4642-B366-F81EFD5E26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3414" r="79492" b="86688"/>
          <a:stretch/>
        </p:blipFill>
        <p:spPr>
          <a:xfrm>
            <a:off x="882904" y="4897296"/>
            <a:ext cx="609600" cy="287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A6CFE5-B9FC-D447-8B6A-2DE4A3ACF825}"/>
              </a:ext>
            </a:extLst>
          </p:cNvPr>
          <p:cNvSpPr txBox="1"/>
          <p:nvPr/>
        </p:nvSpPr>
        <p:spPr>
          <a:xfrm>
            <a:off x="659037" y="5103452"/>
            <a:ext cx="98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MoDist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6ED48F-B47B-EC43-8341-4B3A38A6D656}"/>
              </a:ext>
            </a:extLst>
          </p:cNvPr>
          <p:cNvSpPr txBox="1"/>
          <p:nvPr/>
        </p:nvSpPr>
        <p:spPr>
          <a:xfrm>
            <a:off x="1639757" y="5114022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SAMC^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2E6E8-510A-4B41-B9A6-8AFFDC368A5F}"/>
              </a:ext>
            </a:extLst>
          </p:cNvPr>
          <p:cNvSpPr txBox="1"/>
          <p:nvPr/>
        </p:nvSpPr>
        <p:spPr>
          <a:xfrm>
            <a:off x="2633999" y="5136620"/>
            <a:ext cx="852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FlyMC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D13BD-EA0C-7244-8E4D-AE7930A0DE1F}"/>
              </a:ext>
            </a:extLst>
          </p:cNvPr>
          <p:cNvSpPr txBox="1"/>
          <p:nvPr/>
        </p:nvSpPr>
        <p:spPr>
          <a:xfrm>
            <a:off x="3465528" y="5142656"/>
            <a:ext cx="118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Bounded 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944B2-A3D5-A04F-8CC9-A1A918D1ED55}"/>
              </a:ext>
            </a:extLst>
          </p:cNvPr>
          <p:cNvSpPr txBox="1"/>
          <p:nvPr/>
        </p:nvSpPr>
        <p:spPr>
          <a:xfrm>
            <a:off x="4520824" y="5139607"/>
            <a:ext cx="1047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D401F-45E7-2846-A0E1-BE3A1E29A883}"/>
              </a:ext>
            </a:extLst>
          </p:cNvPr>
          <p:cNvSpPr txBox="1"/>
          <p:nvPr/>
        </p:nvSpPr>
        <p:spPr>
          <a:xfrm>
            <a:off x="5542984" y="5148812"/>
            <a:ext cx="1112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Bounded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91CC5A-5766-9946-962D-C569381EB775}"/>
              </a:ext>
            </a:extLst>
          </p:cNvPr>
          <p:cNvSpPr txBox="1"/>
          <p:nvPr/>
        </p:nvSpPr>
        <p:spPr>
          <a:xfrm>
            <a:off x="6639367" y="5174973"/>
            <a:ext cx="104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DB8AF6-AAAB-C74E-87CE-0C6C9B90243D}"/>
              </a:ext>
            </a:extLst>
          </p:cNvPr>
          <p:cNvCxnSpPr>
            <a:cxnSpLocks/>
          </p:cNvCxnSpPr>
          <p:nvPr/>
        </p:nvCxnSpPr>
        <p:spPr>
          <a:xfrm>
            <a:off x="6832154" y="2035349"/>
            <a:ext cx="0" cy="138004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990B44-D847-D344-91E0-E3285F70768C}"/>
              </a:ext>
            </a:extLst>
          </p:cNvPr>
          <p:cNvSpPr txBox="1"/>
          <p:nvPr/>
        </p:nvSpPr>
        <p:spPr>
          <a:xfrm rot="437970">
            <a:off x="6934729" y="2033872"/>
            <a:ext cx="1603324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briola" pitchFamily="82" charset="0"/>
              </a:rPr>
              <a:t>Lower is</a:t>
            </a:r>
            <a:br>
              <a:rPr lang="en-US" sz="4400" b="1" dirty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b="1" dirty="0">
                <a:solidFill>
                  <a:schemeClr val="bg1"/>
                </a:solidFill>
                <a:latin typeface="Gabriola" pitchFamily="82" charset="0"/>
              </a:rPr>
              <a:t>Better!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0D566B-8529-5744-BF7A-236DCF676F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/>
        </p:blipFill>
        <p:spPr>
          <a:xfrm>
            <a:off x="530768" y="1442334"/>
            <a:ext cx="5283459" cy="32113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ABFEE9-C02D-BF4D-96F8-D4440300B91B}"/>
              </a:ext>
            </a:extLst>
          </p:cNvPr>
          <p:cNvSpPr/>
          <p:nvPr/>
        </p:nvSpPr>
        <p:spPr>
          <a:xfrm>
            <a:off x="2553665" y="1616223"/>
            <a:ext cx="469328" cy="2594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0FB202-B733-7440-B70D-9155BB40EF45}"/>
              </a:ext>
            </a:extLst>
          </p:cNvPr>
          <p:cNvSpPr/>
          <p:nvPr/>
        </p:nvSpPr>
        <p:spPr>
          <a:xfrm>
            <a:off x="2893102" y="1487497"/>
            <a:ext cx="693791" cy="2722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8BA43-37F2-5449-9800-B3EADF163B4F}"/>
              </a:ext>
            </a:extLst>
          </p:cNvPr>
          <p:cNvSpPr/>
          <p:nvPr/>
        </p:nvSpPr>
        <p:spPr>
          <a:xfrm>
            <a:off x="3571594" y="1610500"/>
            <a:ext cx="1694030" cy="2597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0AE0A-C3EA-DE45-A12D-0995429AE7E8}"/>
              </a:ext>
            </a:extLst>
          </p:cNvPr>
          <p:cNvSpPr txBox="1"/>
          <p:nvPr/>
        </p:nvSpPr>
        <p:spPr>
          <a:xfrm>
            <a:off x="6735906" y="6216458"/>
            <a:ext cx="233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[*] </a:t>
            </a:r>
            <a:r>
              <a:rPr lang="en-US" sz="14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MoDist</a:t>
            </a:r>
            <a:r>
              <a:rPr lang="en-US" sz="1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paper. NSDI 2007.</a:t>
            </a:r>
          </a:p>
          <a:p>
            <a:r>
              <a:rPr lang="en-US" sz="1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[^] SAMC paper. OSDI 2014.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A3D1FA9-130E-7A4D-9020-80EE18ACE588}"/>
              </a:ext>
            </a:extLst>
          </p:cNvPr>
          <p:cNvSpPr/>
          <p:nvPr/>
        </p:nvSpPr>
        <p:spPr>
          <a:xfrm rot="5400000">
            <a:off x="1829708" y="4730257"/>
            <a:ext cx="442411" cy="278375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7EFC0570-FA49-444E-8583-6C4DF7702E15}"/>
              </a:ext>
            </a:extLst>
          </p:cNvPr>
          <p:cNvSpPr/>
          <p:nvPr/>
        </p:nvSpPr>
        <p:spPr>
          <a:xfrm rot="5400000">
            <a:off x="4908161" y="4588129"/>
            <a:ext cx="442411" cy="308494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EF889-6046-C649-9736-34975DE7AD65}"/>
              </a:ext>
            </a:extLst>
          </p:cNvPr>
          <p:cNvSpPr txBox="1"/>
          <p:nvPr/>
        </p:nvSpPr>
        <p:spPr>
          <a:xfrm>
            <a:off x="953495" y="6296753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Systematic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AE4A8B-4E43-6C49-8CBB-FF610260B558}"/>
              </a:ext>
            </a:extLst>
          </p:cNvPr>
          <p:cNvSpPr txBox="1"/>
          <p:nvPr/>
        </p:nvSpPr>
        <p:spPr>
          <a:xfrm>
            <a:off x="4372227" y="6296753"/>
            <a:ext cx="1441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Hybrid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14616-EEC9-584F-9773-B111359CFF9C}"/>
              </a:ext>
            </a:extLst>
          </p:cNvPr>
          <p:cNvSpPr/>
          <p:nvPr/>
        </p:nvSpPr>
        <p:spPr>
          <a:xfrm>
            <a:off x="2214229" y="2028771"/>
            <a:ext cx="339436" cy="218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E13A6C-2B45-4641-84DC-4E69F73C9D63}"/>
              </a:ext>
            </a:extLst>
          </p:cNvPr>
          <p:cNvSpPr/>
          <p:nvPr/>
        </p:nvSpPr>
        <p:spPr>
          <a:xfrm>
            <a:off x="2173465" y="1652452"/>
            <a:ext cx="429321" cy="432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" grpId="0" animBg="1"/>
      <p:bldP spid="23" grpId="0" animBg="1"/>
      <p:bldP spid="24" grpId="0" animBg="1"/>
      <p:bldP spid="7" grpId="0"/>
      <p:bldP spid="8" grpId="0" animBg="1"/>
      <p:bldP spid="27" grpId="0" animBg="1"/>
      <p:bldP spid="14" grpId="0"/>
      <p:bldP spid="30" grpId="0"/>
      <p:bldP spid="31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32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EE22A4-5913-7344-906E-BDFBF31EF88D}"/>
              </a:ext>
            </a:extLst>
          </p:cNvPr>
          <p:cNvGrpSpPr/>
          <p:nvPr/>
        </p:nvGrpSpPr>
        <p:grpSpPr>
          <a:xfrm>
            <a:off x="359419" y="3279648"/>
            <a:ext cx="6663336" cy="1635142"/>
            <a:chOff x="657138" y="3279648"/>
            <a:chExt cx="6663336" cy="16351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B16845-DE36-1E43-AF33-D527541FD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981"/>
            <a:stretch/>
          </p:blipFill>
          <p:spPr>
            <a:xfrm>
              <a:off x="657138" y="3279648"/>
              <a:ext cx="757134" cy="163514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88DD40-E16A-6D42-A5F2-D5D8B5193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0" r="32764"/>
            <a:stretch/>
          </p:blipFill>
          <p:spPr>
            <a:xfrm>
              <a:off x="1414272" y="3279648"/>
              <a:ext cx="5906202" cy="16351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DC15F5-D543-834A-B5AA-AF3FFEB5B5AD}"/>
              </a:ext>
            </a:extLst>
          </p:cNvPr>
          <p:cNvGrpSpPr/>
          <p:nvPr/>
        </p:nvGrpSpPr>
        <p:grpSpPr>
          <a:xfrm>
            <a:off x="359421" y="4914790"/>
            <a:ext cx="6637393" cy="1635142"/>
            <a:chOff x="657138" y="4914790"/>
            <a:chExt cx="6637393" cy="16351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B40507-EF53-2B4A-AD37-5125FFEFD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981"/>
            <a:stretch/>
          </p:blipFill>
          <p:spPr>
            <a:xfrm>
              <a:off x="657138" y="4914790"/>
              <a:ext cx="757134" cy="163514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C34372-B4E6-3B45-94B8-97484B087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7" r="806"/>
            <a:stretch/>
          </p:blipFill>
          <p:spPr>
            <a:xfrm>
              <a:off x="1414272" y="4914790"/>
              <a:ext cx="5880259" cy="1635142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1DBD190-0E41-1143-ABFF-4D67FEA861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55"/>
          <a:stretch/>
        </p:blipFill>
        <p:spPr>
          <a:xfrm>
            <a:off x="359419" y="1702197"/>
            <a:ext cx="6626760" cy="1636776"/>
          </a:xfrm>
          <a:prstGeom prst="rect">
            <a:avLst/>
          </a:prstGeo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4A433D6C-B25C-4546-9107-FB9BB2705DF7}"/>
              </a:ext>
            </a:extLst>
          </p:cNvPr>
          <p:cNvSpPr/>
          <p:nvPr/>
        </p:nvSpPr>
        <p:spPr>
          <a:xfrm>
            <a:off x="6635189" y="2329006"/>
            <a:ext cx="2383435" cy="2932566"/>
          </a:xfrm>
          <a:prstGeom prst="wedgeRoundRectCallout">
            <a:avLst>
              <a:gd name="adj1" fmla="val -1643"/>
              <a:gd name="adj2" fmla="val -1174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FlyMC </a:t>
            </a:r>
            <a:br>
              <a:rPr 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up to </a:t>
            </a:r>
            <a:r>
              <a:rPr lang="en-US" sz="32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78X</a:t>
            </a:r>
            <a:r>
              <a:rPr 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, on avg</a:t>
            </a:r>
            <a:r>
              <a:rPr lang="en-US" sz="32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16X</a:t>
            </a:r>
            <a:r>
              <a:rPr 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faster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(at least!)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08AB7C-6DC3-E445-AE31-7EE21F3F1E5C}"/>
              </a:ext>
            </a:extLst>
          </p:cNvPr>
          <p:cNvCxnSpPr>
            <a:cxnSpLocks/>
          </p:cNvCxnSpPr>
          <p:nvPr/>
        </p:nvCxnSpPr>
        <p:spPr>
          <a:xfrm>
            <a:off x="1634071" y="1417640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3031AC-C0DC-CA46-854E-B2E54ACE2B39}"/>
              </a:ext>
            </a:extLst>
          </p:cNvPr>
          <p:cNvCxnSpPr>
            <a:cxnSpLocks/>
          </p:cNvCxnSpPr>
          <p:nvPr/>
        </p:nvCxnSpPr>
        <p:spPr>
          <a:xfrm>
            <a:off x="3126173" y="2027240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140CC9-0A5D-B64C-B238-1208864012C1}"/>
              </a:ext>
            </a:extLst>
          </p:cNvPr>
          <p:cNvCxnSpPr>
            <a:cxnSpLocks/>
          </p:cNvCxnSpPr>
          <p:nvPr/>
        </p:nvCxnSpPr>
        <p:spPr>
          <a:xfrm>
            <a:off x="4635997" y="2112301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43D955-C118-C14B-A835-DDCCB0778FA6}"/>
              </a:ext>
            </a:extLst>
          </p:cNvPr>
          <p:cNvCxnSpPr>
            <a:cxnSpLocks/>
          </p:cNvCxnSpPr>
          <p:nvPr/>
        </p:nvCxnSpPr>
        <p:spPr>
          <a:xfrm>
            <a:off x="6135188" y="1810532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FC4F33-6897-7648-B49F-B4BF0C233FF1}"/>
              </a:ext>
            </a:extLst>
          </p:cNvPr>
          <p:cNvCxnSpPr>
            <a:cxnSpLocks/>
          </p:cNvCxnSpPr>
          <p:nvPr/>
        </p:nvCxnSpPr>
        <p:spPr>
          <a:xfrm>
            <a:off x="1630303" y="3728450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83713A-EBE7-6446-9E88-2252B340E9EF}"/>
              </a:ext>
            </a:extLst>
          </p:cNvPr>
          <p:cNvCxnSpPr>
            <a:cxnSpLocks/>
          </p:cNvCxnSpPr>
          <p:nvPr/>
        </p:nvCxnSpPr>
        <p:spPr>
          <a:xfrm>
            <a:off x="3126173" y="3685918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474AEA-EDFE-AE4E-831A-4B5D4E0ACFB8}"/>
              </a:ext>
            </a:extLst>
          </p:cNvPr>
          <p:cNvCxnSpPr>
            <a:cxnSpLocks/>
          </p:cNvCxnSpPr>
          <p:nvPr/>
        </p:nvCxnSpPr>
        <p:spPr>
          <a:xfrm>
            <a:off x="4635997" y="3685918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D02F44-BA5E-AC4C-92BF-54ACC58F6549}"/>
              </a:ext>
            </a:extLst>
          </p:cNvPr>
          <p:cNvCxnSpPr>
            <a:cxnSpLocks/>
          </p:cNvCxnSpPr>
          <p:nvPr/>
        </p:nvCxnSpPr>
        <p:spPr>
          <a:xfrm>
            <a:off x="6135188" y="3338975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3DB167-A61F-7249-A4BE-EEF1263081B0}"/>
              </a:ext>
            </a:extLst>
          </p:cNvPr>
          <p:cNvCxnSpPr>
            <a:cxnSpLocks/>
          </p:cNvCxnSpPr>
          <p:nvPr/>
        </p:nvCxnSpPr>
        <p:spPr>
          <a:xfrm>
            <a:off x="1552244" y="5121314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8C76E3-AFE9-6044-A54D-8C3C4230980D}"/>
              </a:ext>
            </a:extLst>
          </p:cNvPr>
          <p:cNvCxnSpPr>
            <a:cxnSpLocks/>
          </p:cNvCxnSpPr>
          <p:nvPr/>
        </p:nvCxnSpPr>
        <p:spPr>
          <a:xfrm>
            <a:off x="3048114" y="4828159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EDEB9EB-2624-CA47-8BA9-7643C91FFDC9}"/>
              </a:ext>
            </a:extLst>
          </p:cNvPr>
          <p:cNvCxnSpPr>
            <a:cxnSpLocks/>
          </p:cNvCxnSpPr>
          <p:nvPr/>
        </p:nvCxnSpPr>
        <p:spPr>
          <a:xfrm>
            <a:off x="4568899" y="5015993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A1D5A3-C78F-1844-A1E3-E4F201FD0019}"/>
              </a:ext>
            </a:extLst>
          </p:cNvPr>
          <p:cNvCxnSpPr>
            <a:cxnSpLocks/>
          </p:cNvCxnSpPr>
          <p:nvPr/>
        </p:nvCxnSpPr>
        <p:spPr>
          <a:xfrm>
            <a:off x="6095673" y="5294202"/>
            <a:ext cx="0" cy="43341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B5618B6-D24F-1D4E-AAC4-959F85C69370}"/>
              </a:ext>
            </a:extLst>
          </p:cNvPr>
          <p:cNvSpPr/>
          <p:nvPr/>
        </p:nvSpPr>
        <p:spPr>
          <a:xfrm>
            <a:off x="3442446" y="5865434"/>
            <a:ext cx="230355" cy="3740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2A79AD6-8C5A-6941-B358-D68A7948496F}"/>
              </a:ext>
            </a:extLst>
          </p:cNvPr>
          <p:cNvSpPr/>
          <p:nvPr/>
        </p:nvSpPr>
        <p:spPr>
          <a:xfrm>
            <a:off x="3672799" y="6341099"/>
            <a:ext cx="4336906" cy="419444"/>
          </a:xfrm>
          <a:prstGeom prst="wedgeRoundRectCallout">
            <a:avLst>
              <a:gd name="adj1" fmla="val -49982"/>
              <a:gd name="adj2" fmla="val -103523"/>
              <a:gd name="adj3" fmla="val 16667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Done exploring; can’t reproduce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2B8EE70-C99A-8040-94F7-0C004ABC99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6" t="2480" r="2632" b="86594"/>
          <a:stretch/>
        </p:blipFill>
        <p:spPr>
          <a:xfrm>
            <a:off x="7011701" y="432619"/>
            <a:ext cx="544460" cy="3169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8C3511-02D7-0B49-97AD-C463FC8BF1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3" t="-462" r="15959" b="87435"/>
          <a:stretch/>
        </p:blipFill>
        <p:spPr>
          <a:xfrm>
            <a:off x="5962531" y="341815"/>
            <a:ext cx="451104" cy="377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DE64740-919E-C644-B79F-F5A72CA3F4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-1041" r="41636" b="87528"/>
          <a:stretch/>
        </p:blipFill>
        <p:spPr>
          <a:xfrm>
            <a:off x="3876503" y="304937"/>
            <a:ext cx="502054" cy="3920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B30F9A1-80A6-9D4A-ABAF-A2C331C825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2" t="2900" r="28530" b="86594"/>
          <a:stretch/>
        </p:blipFill>
        <p:spPr>
          <a:xfrm>
            <a:off x="4838008" y="433235"/>
            <a:ext cx="548640" cy="304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9A329F-729E-DF4B-AF61-E4FB4089E3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1187" r="54350" b="86594"/>
          <a:stretch/>
        </p:blipFill>
        <p:spPr>
          <a:xfrm>
            <a:off x="2893805" y="365254"/>
            <a:ext cx="548641" cy="3545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CDD41B-1BF2-6C45-AA57-A46F826BAB3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1223" r="66778" b="88785"/>
          <a:stretch/>
        </p:blipFill>
        <p:spPr>
          <a:xfrm>
            <a:off x="2010508" y="360668"/>
            <a:ext cx="573024" cy="2898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83E0ED6-51F6-E143-81FB-E02815C90EC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3414" r="79492" b="86688"/>
          <a:stretch/>
        </p:blipFill>
        <p:spPr>
          <a:xfrm>
            <a:off x="1003928" y="432619"/>
            <a:ext cx="609600" cy="2871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6E7E-1A44-744A-A326-F5912A0523F5}"/>
              </a:ext>
            </a:extLst>
          </p:cNvPr>
          <p:cNvSpPr txBox="1"/>
          <p:nvPr/>
        </p:nvSpPr>
        <p:spPr>
          <a:xfrm>
            <a:off x="780061" y="638775"/>
            <a:ext cx="98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MoDist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FAD78A-09D2-F84F-9534-54392C46877E}"/>
              </a:ext>
            </a:extLst>
          </p:cNvPr>
          <p:cNvSpPr txBox="1"/>
          <p:nvPr/>
        </p:nvSpPr>
        <p:spPr>
          <a:xfrm>
            <a:off x="1820894" y="649345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SAMC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0E0FD3-B445-A041-B9C5-EF8F50C41639}"/>
              </a:ext>
            </a:extLst>
          </p:cNvPr>
          <p:cNvSpPr txBox="1"/>
          <p:nvPr/>
        </p:nvSpPr>
        <p:spPr>
          <a:xfrm>
            <a:off x="2755023" y="671943"/>
            <a:ext cx="852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FlyMC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455D09-7F54-D141-A041-ADC46014A40F}"/>
              </a:ext>
            </a:extLst>
          </p:cNvPr>
          <p:cNvSpPr txBox="1"/>
          <p:nvPr/>
        </p:nvSpPr>
        <p:spPr>
          <a:xfrm>
            <a:off x="3586552" y="677979"/>
            <a:ext cx="118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Bounded 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70CC59-C750-EA49-AE06-F38AEF957136}"/>
              </a:ext>
            </a:extLst>
          </p:cNvPr>
          <p:cNvSpPr txBox="1"/>
          <p:nvPr/>
        </p:nvSpPr>
        <p:spPr>
          <a:xfrm>
            <a:off x="4641848" y="674930"/>
            <a:ext cx="1047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  <a:b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C8351B-1E7E-3F49-A9F5-0AB910F9C2D0}"/>
              </a:ext>
            </a:extLst>
          </p:cNvPr>
          <p:cNvSpPr txBox="1"/>
          <p:nvPr/>
        </p:nvSpPr>
        <p:spPr>
          <a:xfrm>
            <a:off x="5664008" y="684135"/>
            <a:ext cx="1112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Bounded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DPOR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8B1E96-E324-204B-837B-4D8C9005C8D1}"/>
              </a:ext>
            </a:extLst>
          </p:cNvPr>
          <p:cNvSpPr txBox="1"/>
          <p:nvPr/>
        </p:nvSpPr>
        <p:spPr>
          <a:xfrm>
            <a:off x="6760391" y="710296"/>
            <a:ext cx="104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12789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9" y="274638"/>
            <a:ext cx="8800465" cy="1143000"/>
          </a:xfrm>
        </p:spPr>
        <p:txBody>
          <a:bodyPr/>
          <a:lstStyle/>
          <a:p>
            <a:r>
              <a:rPr lang="en-US" b="0" dirty="0"/>
              <a:t>FlyMC Unearth </a:t>
            </a:r>
            <a:r>
              <a:rPr lang="en-US" dirty="0"/>
              <a:t>New Bugs</a:t>
            </a:r>
            <a:r>
              <a:rPr lang="en-US" b="0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33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14C564-1D75-054A-92C7-5A6CD4F2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00" y="1332287"/>
            <a:ext cx="1649500" cy="13864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6DECF8C1-2321-0845-BE02-034E58563A3E}"/>
              </a:ext>
            </a:extLst>
          </p:cNvPr>
          <p:cNvSpPr/>
          <p:nvPr/>
        </p:nvSpPr>
        <p:spPr>
          <a:xfrm>
            <a:off x="4904505" y="1369106"/>
            <a:ext cx="2073747" cy="901419"/>
          </a:xfrm>
          <a:prstGeom prst="wedgeEllipseCallout">
            <a:avLst>
              <a:gd name="adj1" fmla="val -88092"/>
              <a:gd name="adj2" fmla="val 43157"/>
            </a:avLst>
          </a:prstGeom>
          <a:solidFill>
            <a:srgbClr val="C0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Gill Sans"/>
                <a:cs typeface="Gill Sans"/>
              </a:rPr>
              <a:t>Yes!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7DE788-515B-7A45-8C63-FBD391E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739" r="14095" b="736"/>
          <a:stretch/>
        </p:blipFill>
        <p:spPr>
          <a:xfrm>
            <a:off x="437066" y="4285147"/>
            <a:ext cx="791055" cy="1105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E2253-E2E3-EA49-853B-7BFA89586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/>
          <a:stretch/>
        </p:blipFill>
        <p:spPr>
          <a:xfrm>
            <a:off x="287145" y="3368876"/>
            <a:ext cx="1090895" cy="840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25B08C-3754-6941-B633-F2C33FDD0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8" y="5391032"/>
            <a:ext cx="879473" cy="879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9DDE3E-D9DF-0746-B1D1-67DE03374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579" y="2624854"/>
            <a:ext cx="744022" cy="7440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C17777-091F-8D4C-BBCA-14275D76C22E}"/>
              </a:ext>
            </a:extLst>
          </p:cNvPr>
          <p:cNvSpPr txBox="1"/>
          <p:nvPr/>
        </p:nvSpPr>
        <p:spPr>
          <a:xfrm>
            <a:off x="1272331" y="2736495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Check Recent Stable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24A1D-F311-6949-86DB-DB164969DACF}"/>
              </a:ext>
            </a:extLst>
          </p:cNvPr>
          <p:cNvSpPr txBox="1"/>
          <p:nvPr/>
        </p:nvSpPr>
        <p:spPr>
          <a:xfrm>
            <a:off x="1996738" y="3476232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Cassandra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D8781-C91E-C348-8C0F-3D2E8E537C7B}"/>
              </a:ext>
            </a:extLst>
          </p:cNvPr>
          <p:cNvSpPr txBox="1"/>
          <p:nvPr/>
        </p:nvSpPr>
        <p:spPr>
          <a:xfrm>
            <a:off x="1994734" y="4524538"/>
            <a:ext cx="2104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ZooKeeper</a:t>
            </a:r>
            <a:endParaRPr lang="en-US" sz="32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BA5987-737D-174A-B370-AF9F104C7A3F}"/>
              </a:ext>
            </a:extLst>
          </p:cNvPr>
          <p:cNvSpPr txBox="1"/>
          <p:nvPr/>
        </p:nvSpPr>
        <p:spPr>
          <a:xfrm>
            <a:off x="1994734" y="5629053"/>
            <a:ext cx="3329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Proprietary (2 </a:t>
            </a:r>
            <a:r>
              <a:rPr lang="en-US" sz="3200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y.o</a:t>
            </a:r>
            <a:r>
              <a:rPr lang="en-US" sz="32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CD8B10-2485-5E46-B23C-7B1E0A106E75}"/>
              </a:ext>
            </a:extLst>
          </p:cNvPr>
          <p:cNvSpPr txBox="1"/>
          <p:nvPr/>
        </p:nvSpPr>
        <p:spPr>
          <a:xfrm>
            <a:off x="1435830" y="3338979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AD427-BB0B-A04F-8007-2438388309DF}"/>
              </a:ext>
            </a:extLst>
          </p:cNvPr>
          <p:cNvSpPr txBox="1"/>
          <p:nvPr/>
        </p:nvSpPr>
        <p:spPr>
          <a:xfrm>
            <a:off x="1435831" y="4401428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09BBE9-DDE7-724F-A69E-543D539505B4}"/>
              </a:ext>
            </a:extLst>
          </p:cNvPr>
          <p:cNvSpPr txBox="1"/>
          <p:nvPr/>
        </p:nvSpPr>
        <p:spPr>
          <a:xfrm>
            <a:off x="1435829" y="5461034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5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E37431-96B9-284C-AB29-9DE46C87BCEC}"/>
              </a:ext>
            </a:extLst>
          </p:cNvPr>
          <p:cNvSpPr txBox="1"/>
          <p:nvPr/>
        </p:nvSpPr>
        <p:spPr>
          <a:xfrm rot="557954">
            <a:off x="5552433" y="3353518"/>
            <a:ext cx="293061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Gabriola" pitchFamily="82" charset="0"/>
              </a:rPr>
              <a:t>Confirmed!</a:t>
            </a:r>
            <a:endParaRPr lang="en-US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02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34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DB475A7-C57F-394C-AAE4-4811FA0A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7" y="336160"/>
            <a:ext cx="3672769" cy="744521"/>
          </a:xfrm>
        </p:spPr>
        <p:txBody>
          <a:bodyPr/>
          <a:lstStyle/>
          <a:p>
            <a:r>
              <a:rPr lang="en-US" sz="4000" dirty="0"/>
              <a:t>Conclusion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8212A5-C1B5-6341-B7F4-D23D7BD95C22}"/>
              </a:ext>
            </a:extLst>
          </p:cNvPr>
          <p:cNvGrpSpPr/>
          <p:nvPr/>
        </p:nvGrpSpPr>
        <p:grpSpPr>
          <a:xfrm>
            <a:off x="6095905" y="4587896"/>
            <a:ext cx="2791148" cy="2025846"/>
            <a:chOff x="6357164" y="4666274"/>
            <a:chExt cx="2791148" cy="202584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EC5DFA-FF21-1C42-9D60-ABC5A2B6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837" y="4666274"/>
              <a:ext cx="1695633" cy="9069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88991E-9FED-984C-BC63-0680B5DDA3BD}"/>
                </a:ext>
              </a:extLst>
            </p:cNvPr>
            <p:cNvSpPr txBox="1"/>
            <p:nvPr/>
          </p:nvSpPr>
          <p:spPr>
            <a:xfrm>
              <a:off x="6400997" y="5425145"/>
              <a:ext cx="2747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  <a:latin typeface="Gill Sans"/>
                  <a:ea typeface="Calibri" charset="0"/>
                  <a:cs typeface="Gill Sans"/>
                </a:rPr>
                <a:t>http://ucare.cs.uchicago.edu</a:t>
              </a:r>
            </a:p>
          </p:txBody>
        </p: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B6FC1813-9C38-CD41-95F2-B3CC95F42A2B}"/>
                </a:ext>
              </a:extLst>
            </p:cNvPr>
            <p:cNvSpPr txBox="1">
              <a:spLocks/>
            </p:cNvSpPr>
            <p:nvPr/>
          </p:nvSpPr>
          <p:spPr>
            <a:xfrm>
              <a:off x="6357164" y="5781289"/>
              <a:ext cx="2743003" cy="910831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500" b="1" kern="1200" cap="none" spc="50" baseline="0">
                  <a:ln w="12700" cmpd="sng">
                    <a:solidFill>
                      <a:schemeClr val="bg1"/>
                    </a:solidFill>
                    <a:prstDash val="solid"/>
                  </a:ln>
                  <a:solidFill>
                    <a:srgbClr val="600A18"/>
                  </a:solidFill>
                  <a:effectLst/>
                  <a:latin typeface="Gill Sans"/>
                  <a:ea typeface="+mj-ea"/>
                  <a:cs typeface="Gill San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2800" dirty="0"/>
                <a:t>Thank you! </a:t>
              </a:r>
              <a:br>
                <a:rPr lang="en-US" sz="2800" dirty="0"/>
              </a:br>
              <a:r>
                <a:rPr lang="en-US" sz="2800" dirty="0"/>
                <a:t>Questions?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1C0465-5CF1-2F4C-9552-025D87259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97" y="1064696"/>
            <a:ext cx="3034329" cy="297958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05EDBF-9983-4F42-ABFC-99C8E57FCD12}"/>
              </a:ext>
            </a:extLst>
          </p:cNvPr>
          <p:cNvCxnSpPr>
            <a:cxnSpLocks/>
          </p:cNvCxnSpPr>
          <p:nvPr/>
        </p:nvCxnSpPr>
        <p:spPr>
          <a:xfrm>
            <a:off x="4711396" y="1269839"/>
            <a:ext cx="13177" cy="2711017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DC27BA-3F4F-6540-AF3A-C0863FE6DFBB}"/>
              </a:ext>
            </a:extLst>
          </p:cNvPr>
          <p:cNvSpPr txBox="1"/>
          <p:nvPr/>
        </p:nvSpPr>
        <p:spPr>
          <a:xfrm>
            <a:off x="1401767" y="3999244"/>
            <a:ext cx="247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Without FlyMC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86254-76B8-C849-A6B2-8CA213AE73FD}"/>
              </a:ext>
            </a:extLst>
          </p:cNvPr>
          <p:cNvSpPr txBox="1"/>
          <p:nvPr/>
        </p:nvSpPr>
        <p:spPr>
          <a:xfrm>
            <a:off x="5615701" y="4044282"/>
            <a:ext cx="237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With FlyMC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F42D49-662D-4B43-8675-7CD5ADB8DEEA}"/>
              </a:ext>
            </a:extLst>
          </p:cNvPr>
          <p:cNvSpPr txBox="1"/>
          <p:nvPr/>
        </p:nvSpPr>
        <p:spPr>
          <a:xfrm>
            <a:off x="2001739" y="1017962"/>
            <a:ext cx="260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briola" pitchFamily="82" charset="0"/>
              </a:rPr>
              <a:t>Still checking </a:t>
            </a:r>
            <a:br>
              <a:rPr lang="en-US" sz="2800" b="1" dirty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2800" b="1" dirty="0">
                <a:solidFill>
                  <a:schemeClr val="bg1"/>
                </a:solidFill>
                <a:latin typeface="Gabriola" pitchFamily="82" charset="0"/>
              </a:rPr>
              <a:t>Paxos-3 Correctness 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DEE69D-5DBE-E94D-A487-89676DEF24CD}"/>
              </a:ext>
            </a:extLst>
          </p:cNvPr>
          <p:cNvSpPr txBox="1"/>
          <p:nvPr/>
        </p:nvSpPr>
        <p:spPr>
          <a:xfrm>
            <a:off x="4730652" y="563306"/>
            <a:ext cx="414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briola" pitchFamily="82" charset="0"/>
              </a:rPr>
              <a:t>Graduate Next Year!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9BD331-7418-9246-A9AA-1028CDA2E064}"/>
              </a:ext>
            </a:extLst>
          </p:cNvPr>
          <p:cNvSpPr txBox="1"/>
          <p:nvPr/>
        </p:nvSpPr>
        <p:spPr>
          <a:xfrm rot="19631726">
            <a:off x="290769" y="171075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briola" pitchFamily="82" charset="0"/>
              </a:rPr>
              <a:t>White hair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55CA8-212A-1F42-ACD1-296485CF8781}"/>
              </a:ext>
            </a:extLst>
          </p:cNvPr>
          <p:cNvSpPr txBox="1"/>
          <p:nvPr/>
        </p:nvSpPr>
        <p:spPr>
          <a:xfrm>
            <a:off x="266415" y="4649708"/>
            <a:ext cx="490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FlyMC, a </a:t>
            </a:r>
            <a:r>
              <a:rPr lang="en-US" sz="2400" u="sng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ast, sca</a:t>
            </a:r>
            <a:r>
              <a:rPr lang="en-US" sz="2400" u="sng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able, and s</a:t>
            </a:r>
            <a:r>
              <a:rPr lang="en-US" sz="2400" u="sng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y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stematic</a:t>
            </a:r>
            <a:b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software </a:t>
            </a:r>
            <a:r>
              <a:rPr lang="en-US" sz="2400" u="sng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odel </a:t>
            </a:r>
            <a:r>
              <a:rPr lang="en-US" sz="2400" u="sng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hecker</a:t>
            </a:r>
            <a:b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 </a:t>
            </a:r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quickly unearth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complex</a:t>
            </a: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dist. conc. bugs</a:t>
            </a: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B382817E-0D86-F34D-A82F-70958A02C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77670" y="6171844"/>
            <a:ext cx="6534834" cy="116736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State Symmetry, Event Independency, Parallel Flips</a:t>
            </a:r>
            <a:endParaRPr lang="en-US" sz="1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0A3A3B-7094-1744-80C3-3C4FD7325BD7}"/>
              </a:ext>
            </a:extLst>
          </p:cNvPr>
          <p:cNvGrpSpPr/>
          <p:nvPr/>
        </p:nvGrpSpPr>
        <p:grpSpPr>
          <a:xfrm>
            <a:off x="587617" y="821044"/>
            <a:ext cx="3165753" cy="3140551"/>
            <a:chOff x="587615" y="821042"/>
            <a:chExt cx="3165753" cy="31405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A0D212-7179-4B46-B63E-63C2165C6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2"/>
            <a:stretch/>
          </p:blipFill>
          <p:spPr>
            <a:xfrm>
              <a:off x="587615" y="821042"/>
              <a:ext cx="3165753" cy="31405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17BFAC-DAE4-674B-B585-FED2336A747F}"/>
                </a:ext>
              </a:extLst>
            </p:cNvPr>
            <p:cNvSpPr txBox="1"/>
            <p:nvPr/>
          </p:nvSpPr>
          <p:spPr>
            <a:xfrm rot="541176">
              <a:off x="2503080" y="260664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abcdef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AC2714-0282-1B4E-96C3-32A047FCF60D}"/>
                </a:ext>
              </a:extLst>
            </p:cNvPr>
            <p:cNvSpPr txBox="1"/>
            <p:nvPr/>
          </p:nvSpPr>
          <p:spPr>
            <a:xfrm rot="638314">
              <a:off x="2452335" y="283659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bcefda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3E835B-76CD-F143-8925-BFCA39EE62A3}"/>
                </a:ext>
              </a:extLst>
            </p:cNvPr>
            <p:cNvSpPr txBox="1"/>
            <p:nvPr/>
          </p:nvSpPr>
          <p:spPr>
            <a:xfrm rot="992266">
              <a:off x="2403030" y="306967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fdcabe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8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0" y="532116"/>
            <a:ext cx="8214581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Let’s look at a </a:t>
            </a:r>
            <a:r>
              <a:rPr lang="en-US" sz="2800" b="0" i="1" dirty="0">
                <a:solidFill>
                  <a:schemeClr val="bg1"/>
                </a:solidFill>
              </a:rPr>
              <a:t>simple</a:t>
            </a:r>
            <a:r>
              <a:rPr lang="en-US" sz="2800" b="0" dirty="0">
                <a:solidFill>
                  <a:schemeClr val="bg1"/>
                </a:solidFill>
              </a:rPr>
              <a:t> dist. conc. bug pattern,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4800" dirty="0" err="1"/>
              <a:t>Msg-Msg</a:t>
            </a:r>
            <a:r>
              <a:rPr lang="en-US" sz="4800" dirty="0"/>
              <a:t> Race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4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1796BB-10EB-C44B-B0ED-1DF3E553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1" y="2299778"/>
            <a:ext cx="3610846" cy="33763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F84255-5946-904A-B53E-3D8CD4328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33" y="2299778"/>
            <a:ext cx="3184986" cy="336442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BF5034-5A6F-BB4D-8DBB-746649D32363}"/>
              </a:ext>
            </a:extLst>
          </p:cNvPr>
          <p:cNvCxnSpPr/>
          <p:nvPr/>
        </p:nvCxnSpPr>
        <p:spPr>
          <a:xfrm>
            <a:off x="4553584" y="1810686"/>
            <a:ext cx="0" cy="4724572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3" y="435601"/>
            <a:ext cx="8621875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Let’s look at a real </a:t>
            </a:r>
            <a:r>
              <a:rPr lang="en-US" sz="2800" b="0" i="1" dirty="0">
                <a:solidFill>
                  <a:schemeClr val="bg1"/>
                </a:solidFill>
              </a:rPr>
              <a:t>complex</a:t>
            </a:r>
            <a:r>
              <a:rPr lang="en-US" sz="2800" b="0" dirty="0">
                <a:solidFill>
                  <a:schemeClr val="bg1"/>
                </a:solidFill>
              </a:rPr>
              <a:t> bug,</a:t>
            </a:r>
            <a:br>
              <a:rPr lang="en-US" dirty="0"/>
            </a:br>
            <a:r>
              <a:rPr lang="en-US" dirty="0" err="1"/>
              <a:t>Paxos</a:t>
            </a:r>
            <a:r>
              <a:rPr lang="en-US" dirty="0"/>
              <a:t> </a:t>
            </a:r>
            <a:r>
              <a:rPr lang="en-US" dirty="0" err="1"/>
              <a:t>Msg-Msg</a:t>
            </a:r>
            <a:r>
              <a:rPr lang="en-US" dirty="0"/>
              <a:t> Race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5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907BFD-DB39-6643-8A48-B69D73FF2C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767" y="4628060"/>
            <a:ext cx="7982759" cy="1201757"/>
          </a:xfrm>
        </p:spPr>
        <p:txBody>
          <a:bodyPr>
            <a:normAutofit/>
          </a:bodyPr>
          <a:lstStyle/>
          <a:p>
            <a:r>
              <a:rPr lang="en-US" sz="3600" dirty="0"/>
              <a:t>3 concurrent updates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Red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00FF"/>
                </a:solidFill>
              </a:rPr>
              <a:t>blue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DDABD-78F6-4C45-9510-780F239BD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" y="1827929"/>
            <a:ext cx="9144000" cy="9730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877523-401B-104B-8416-B1407F75AE65}"/>
              </a:ext>
            </a:extLst>
          </p:cNvPr>
          <p:cNvSpPr txBox="1"/>
          <p:nvPr/>
        </p:nvSpPr>
        <p:spPr>
          <a:xfrm>
            <a:off x="692336" y="4007302"/>
            <a:ext cx="2093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600A18"/>
                </a:solidFill>
              </a:rPr>
              <a:t>Workload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4F7A93-3AA8-6448-A88E-38203F945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8" y="4043878"/>
            <a:ext cx="676446" cy="676446"/>
          </a:xfrm>
          <a:prstGeom prst="rect">
            <a:avLst/>
          </a:prstGeom>
        </p:spPr>
      </p:pic>
      <p:sp>
        <p:nvSpPr>
          <p:cNvPr id="68" name="Freeform 67">
            <a:extLst>
              <a:ext uri="{FF2B5EF4-FFF2-40B4-BE49-F238E27FC236}">
                <a16:creationId xmlns:a16="http://schemas.microsoft.com/office/drawing/2014/main" id="{401426A9-6E2B-D34E-B7B0-991232A531E7}"/>
              </a:ext>
            </a:extLst>
          </p:cNvPr>
          <p:cNvSpPr/>
          <p:nvPr/>
        </p:nvSpPr>
        <p:spPr>
          <a:xfrm>
            <a:off x="3136032" y="2964507"/>
            <a:ext cx="795888" cy="322296"/>
          </a:xfrm>
          <a:custGeom>
            <a:avLst/>
            <a:gdLst>
              <a:gd name="connsiteX0" fmla="*/ 0 w 2083443"/>
              <a:gd name="connsiteY0" fmla="*/ 0 h 1342671"/>
              <a:gd name="connsiteX1" fmla="*/ 1041722 w 2083443"/>
              <a:gd name="connsiteY1" fmla="*/ 1342663 h 1342671"/>
              <a:gd name="connsiteX2" fmla="*/ 2083443 w 2083443"/>
              <a:gd name="connsiteY2" fmla="*/ 23149 h 1342671"/>
              <a:gd name="connsiteX3" fmla="*/ 2083443 w 2083443"/>
              <a:gd name="connsiteY3" fmla="*/ 23149 h 1342671"/>
              <a:gd name="connsiteX4" fmla="*/ 2083443 w 2083443"/>
              <a:gd name="connsiteY4" fmla="*/ 23149 h 134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443" h="1342671">
                <a:moveTo>
                  <a:pt x="0" y="0"/>
                </a:moveTo>
                <a:cubicBezTo>
                  <a:pt x="347241" y="669402"/>
                  <a:pt x="694482" y="1338805"/>
                  <a:pt x="1041722" y="1342663"/>
                </a:cubicBezTo>
                <a:cubicBezTo>
                  <a:pt x="1388962" y="1346521"/>
                  <a:pt x="2083443" y="23149"/>
                  <a:pt x="2083443" y="23149"/>
                </a:cubicBezTo>
                <a:lnTo>
                  <a:pt x="2083443" y="23149"/>
                </a:lnTo>
                <a:lnTo>
                  <a:pt x="2083443" y="23149"/>
                </a:lnTo>
              </a:path>
            </a:pathLst>
          </a:custGeom>
          <a:noFill/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dybug-300px.png">
            <a:extLst>
              <a:ext uri="{FF2B5EF4-FFF2-40B4-BE49-F238E27FC236}">
                <a16:creationId xmlns:a16="http://schemas.microsoft.com/office/drawing/2014/main" id="{F22F03D1-92C2-494E-ADCA-0564E9C04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8814739" y="1734222"/>
            <a:ext cx="233731" cy="333404"/>
          </a:xfrm>
          <a:prstGeom prst="rect">
            <a:avLst/>
          </a:prstGeom>
        </p:spPr>
      </p:pic>
      <p:pic>
        <p:nvPicPr>
          <p:cNvPr id="17" name="Picture 16" descr="Ladybug-300px.png">
            <a:extLst>
              <a:ext uri="{FF2B5EF4-FFF2-40B4-BE49-F238E27FC236}">
                <a16:creationId xmlns:a16="http://schemas.microsoft.com/office/drawing/2014/main" id="{5B24D104-9F95-D544-9F32-243340BCE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8837317" y="2172173"/>
            <a:ext cx="233731" cy="333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2A4D89-A162-6C4A-A61F-DAC42144C4D1}"/>
              </a:ext>
            </a:extLst>
          </p:cNvPr>
          <p:cNvSpPr/>
          <p:nvPr/>
        </p:nvSpPr>
        <p:spPr>
          <a:xfrm>
            <a:off x="2663190" y="2639168"/>
            <a:ext cx="777240" cy="153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E9948-75AB-AA4E-9EB8-94571E8C41AD}"/>
              </a:ext>
            </a:extLst>
          </p:cNvPr>
          <p:cNvSpPr/>
          <p:nvPr/>
        </p:nvSpPr>
        <p:spPr>
          <a:xfrm>
            <a:off x="3520440" y="2643091"/>
            <a:ext cx="777240" cy="153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7B77A-0418-674D-B619-75A5F87294F1}"/>
              </a:ext>
            </a:extLst>
          </p:cNvPr>
          <p:cNvSpPr txBox="1"/>
          <p:nvPr/>
        </p:nvSpPr>
        <p:spPr>
          <a:xfrm>
            <a:off x="2389320" y="2597743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Prepare #2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FEB931-8573-C541-9285-61E4FB0D5383}"/>
              </a:ext>
            </a:extLst>
          </p:cNvPr>
          <p:cNvSpPr txBox="1"/>
          <p:nvPr/>
        </p:nvSpPr>
        <p:spPr>
          <a:xfrm>
            <a:off x="3533976" y="259517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Commit #1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552C3-EFD7-2B4B-A851-0A57EA7ACAAA}"/>
              </a:ext>
            </a:extLst>
          </p:cNvPr>
          <p:cNvSpPr/>
          <p:nvPr/>
        </p:nvSpPr>
        <p:spPr>
          <a:xfrm>
            <a:off x="5084800" y="2646522"/>
            <a:ext cx="777240" cy="153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7EEA2-59D6-BD4C-83DB-932CDB84ED0A}"/>
              </a:ext>
            </a:extLst>
          </p:cNvPr>
          <p:cNvSpPr txBox="1"/>
          <p:nvPr/>
        </p:nvSpPr>
        <p:spPr>
          <a:xfrm>
            <a:off x="4710378" y="2595817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Prepare #3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BB97D6-E49F-A24B-953E-2C6CE76B4FD5}"/>
              </a:ext>
            </a:extLst>
          </p:cNvPr>
          <p:cNvSpPr/>
          <p:nvPr/>
        </p:nvSpPr>
        <p:spPr>
          <a:xfrm>
            <a:off x="5818532" y="2653650"/>
            <a:ext cx="777240" cy="153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4CF23-4405-7A47-A5E5-6CEEDC4B67FD}"/>
              </a:ext>
            </a:extLst>
          </p:cNvPr>
          <p:cNvSpPr txBox="1"/>
          <p:nvPr/>
        </p:nvSpPr>
        <p:spPr>
          <a:xfrm>
            <a:off x="5765036" y="259374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Propose #2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C8DC010-6863-FE48-8091-626161999561}"/>
              </a:ext>
            </a:extLst>
          </p:cNvPr>
          <p:cNvSpPr/>
          <p:nvPr/>
        </p:nvSpPr>
        <p:spPr>
          <a:xfrm>
            <a:off x="5465314" y="2941191"/>
            <a:ext cx="795888" cy="322296"/>
          </a:xfrm>
          <a:custGeom>
            <a:avLst/>
            <a:gdLst>
              <a:gd name="connsiteX0" fmla="*/ 0 w 2083443"/>
              <a:gd name="connsiteY0" fmla="*/ 0 h 1342671"/>
              <a:gd name="connsiteX1" fmla="*/ 1041722 w 2083443"/>
              <a:gd name="connsiteY1" fmla="*/ 1342663 h 1342671"/>
              <a:gd name="connsiteX2" fmla="*/ 2083443 w 2083443"/>
              <a:gd name="connsiteY2" fmla="*/ 23149 h 1342671"/>
              <a:gd name="connsiteX3" fmla="*/ 2083443 w 2083443"/>
              <a:gd name="connsiteY3" fmla="*/ 23149 h 1342671"/>
              <a:gd name="connsiteX4" fmla="*/ 2083443 w 2083443"/>
              <a:gd name="connsiteY4" fmla="*/ 23149 h 134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443" h="1342671">
                <a:moveTo>
                  <a:pt x="0" y="0"/>
                </a:moveTo>
                <a:cubicBezTo>
                  <a:pt x="347241" y="669402"/>
                  <a:pt x="694482" y="1338805"/>
                  <a:pt x="1041722" y="1342663"/>
                </a:cubicBezTo>
                <a:cubicBezTo>
                  <a:pt x="1388962" y="1346521"/>
                  <a:pt x="2083443" y="23149"/>
                  <a:pt x="2083443" y="23149"/>
                </a:cubicBezTo>
                <a:lnTo>
                  <a:pt x="2083443" y="23149"/>
                </a:lnTo>
                <a:lnTo>
                  <a:pt x="2083443" y="23149"/>
                </a:lnTo>
              </a:path>
            </a:pathLst>
          </a:custGeom>
          <a:noFill/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7F45B-43FB-1C4B-BE49-6CAE94726181}"/>
              </a:ext>
            </a:extLst>
          </p:cNvPr>
          <p:cNvSpPr txBox="1"/>
          <p:nvPr/>
        </p:nvSpPr>
        <p:spPr>
          <a:xfrm rot="21023598">
            <a:off x="2897890" y="323254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race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42C099-299C-FE4C-9861-1B9A7D381B63}"/>
              </a:ext>
            </a:extLst>
          </p:cNvPr>
          <p:cNvSpPr txBox="1"/>
          <p:nvPr/>
        </p:nvSpPr>
        <p:spPr>
          <a:xfrm rot="21023598">
            <a:off x="5836043" y="317696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race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D2427-5185-5A4A-98E1-E4C8A6F6D8D0}"/>
              </a:ext>
            </a:extLst>
          </p:cNvPr>
          <p:cNvSpPr txBox="1"/>
          <p:nvPr/>
        </p:nvSpPr>
        <p:spPr>
          <a:xfrm>
            <a:off x="3997683" y="332931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 pairs!!!</a:t>
            </a:r>
          </a:p>
        </p:txBody>
      </p:sp>
    </p:spTree>
    <p:extLst>
      <p:ext uri="{BB962C8B-B14F-4D97-AF65-F5344CB8AC3E}">
        <p14:creationId xmlns:p14="http://schemas.microsoft.com/office/powerpoint/2010/main" val="22089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" grpId="0"/>
      <p:bldP spid="21" grpId="0"/>
      <p:bldP spid="23" grpId="0"/>
      <p:bldP spid="25" grpId="0"/>
      <p:bldP spid="27" grpId="0" animBg="1"/>
      <p:bldP spid="9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547221"/>
            <a:ext cx="8214581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Another </a:t>
            </a:r>
            <a:r>
              <a:rPr lang="en-US" sz="2800" b="0" i="1" dirty="0">
                <a:solidFill>
                  <a:schemeClr val="bg1"/>
                </a:solidFill>
              </a:rPr>
              <a:t>simple</a:t>
            </a:r>
            <a:r>
              <a:rPr lang="en-US" sz="2800" b="0" dirty="0">
                <a:solidFill>
                  <a:schemeClr val="bg1"/>
                </a:solidFill>
              </a:rPr>
              <a:t> dist. conc. bug pattern,</a:t>
            </a:r>
            <a:br>
              <a:rPr lang="en-US" sz="2800" dirty="0"/>
            </a:br>
            <a:r>
              <a:rPr lang="en-US" sz="4800" dirty="0" err="1"/>
              <a:t>Msg</a:t>
            </a:r>
            <a:r>
              <a:rPr lang="en-US" sz="4800" dirty="0"/>
              <a:t>-Fault Timing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6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BF5034-5A6F-BB4D-8DBB-746649D32363}"/>
              </a:ext>
            </a:extLst>
          </p:cNvPr>
          <p:cNvCxnSpPr>
            <a:cxnSpLocks/>
          </p:cNvCxnSpPr>
          <p:nvPr/>
        </p:nvCxnSpPr>
        <p:spPr>
          <a:xfrm>
            <a:off x="4553584" y="2054812"/>
            <a:ext cx="0" cy="4317031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2265EB-6D12-AF42-B96A-099F44D3B1EF}"/>
              </a:ext>
            </a:extLst>
          </p:cNvPr>
          <p:cNvGrpSpPr/>
          <p:nvPr/>
        </p:nvGrpSpPr>
        <p:grpSpPr>
          <a:xfrm>
            <a:off x="5787305" y="2218229"/>
            <a:ext cx="2048576" cy="3723351"/>
            <a:chOff x="5787305" y="2218227"/>
            <a:chExt cx="2048576" cy="372335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B26C23-3F80-4348-A871-E4876B14A2C5}"/>
                </a:ext>
              </a:extLst>
            </p:cNvPr>
            <p:cNvCxnSpPr/>
            <p:nvPr/>
          </p:nvCxnSpPr>
          <p:spPr>
            <a:xfrm>
              <a:off x="6001705" y="2818151"/>
              <a:ext cx="0" cy="2368446"/>
            </a:xfrm>
            <a:prstGeom prst="line">
              <a:avLst/>
            </a:prstGeom>
            <a:ln w="101600" cap="rnd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ADEDF-461C-1548-9FDA-E22972906937}"/>
                </a:ext>
              </a:extLst>
            </p:cNvPr>
            <p:cNvCxnSpPr>
              <a:cxnSpLocks/>
            </p:cNvCxnSpPr>
            <p:nvPr/>
          </p:nvCxnSpPr>
          <p:spPr>
            <a:xfrm>
              <a:off x="7413278" y="2818151"/>
              <a:ext cx="0" cy="904904"/>
            </a:xfrm>
            <a:prstGeom prst="line">
              <a:avLst/>
            </a:prstGeom>
            <a:ln w="101600" cap="rnd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D9DA69-4EEB-7746-B5AF-9430F332B26E}"/>
                </a:ext>
              </a:extLst>
            </p:cNvPr>
            <p:cNvSpPr txBox="1"/>
            <p:nvPr/>
          </p:nvSpPr>
          <p:spPr>
            <a:xfrm>
              <a:off x="5787305" y="223337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BCA186-4D51-954B-B888-FC8BD918D0B5}"/>
                </a:ext>
              </a:extLst>
            </p:cNvPr>
            <p:cNvSpPr txBox="1"/>
            <p:nvPr/>
          </p:nvSpPr>
          <p:spPr>
            <a:xfrm>
              <a:off x="7204431" y="221822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8" name="Picture 17" descr="Ladybug-300px.png">
              <a:extLst>
                <a:ext uri="{FF2B5EF4-FFF2-40B4-BE49-F238E27FC236}">
                  <a16:creationId xmlns:a16="http://schemas.microsoft.com/office/drawing/2014/main" id="{DE90F3D1-7F00-404C-9FE0-5CBDFA22B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6822">
              <a:off x="7158619" y="5072102"/>
              <a:ext cx="609543" cy="869476"/>
            </a:xfrm>
            <a:prstGeom prst="rect">
              <a:avLst/>
            </a:prstGeom>
          </p:spPr>
        </p:pic>
        <p:sp>
          <p:nvSpPr>
            <p:cNvPr id="19" name="Explosion 1 18">
              <a:extLst>
                <a:ext uri="{FF2B5EF4-FFF2-40B4-BE49-F238E27FC236}">
                  <a16:creationId xmlns:a16="http://schemas.microsoft.com/office/drawing/2014/main" id="{F837708B-4D86-8440-ABEC-B6C48222C5D3}"/>
                </a:ext>
              </a:extLst>
            </p:cNvPr>
            <p:cNvSpPr/>
            <p:nvPr/>
          </p:nvSpPr>
          <p:spPr>
            <a:xfrm>
              <a:off x="6990675" y="3618125"/>
              <a:ext cx="845206" cy="527839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D971F63-CCF6-6043-BE18-EC001C54C016}"/>
                </a:ext>
              </a:extLst>
            </p:cNvPr>
            <p:cNvCxnSpPr>
              <a:cxnSpLocks/>
            </p:cNvCxnSpPr>
            <p:nvPr/>
          </p:nvCxnSpPr>
          <p:spPr>
            <a:xfrm>
              <a:off x="5994725" y="3023985"/>
              <a:ext cx="1449776" cy="506967"/>
            </a:xfrm>
            <a:prstGeom prst="straightConnector1">
              <a:avLst/>
            </a:prstGeom>
            <a:ln w="38100" cap="flat" cmpd="sng">
              <a:solidFill>
                <a:schemeClr val="bg1"/>
              </a:solidFill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6874E9-E9F4-464D-987C-9692C32B8055}"/>
                </a:ext>
              </a:extLst>
            </p:cNvPr>
            <p:cNvSpPr txBox="1"/>
            <p:nvPr/>
          </p:nvSpPr>
          <p:spPr>
            <a:xfrm rot="1164687">
              <a:off x="6453616" y="2668993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BAD863-8C77-9644-A3F1-A767ADFE6E23}"/>
                </a:ext>
              </a:extLst>
            </p:cNvPr>
            <p:cNvCxnSpPr>
              <a:cxnSpLocks/>
            </p:cNvCxnSpPr>
            <p:nvPr/>
          </p:nvCxnSpPr>
          <p:spPr>
            <a:xfrm>
              <a:off x="5994725" y="4245153"/>
              <a:ext cx="1449776" cy="506967"/>
            </a:xfrm>
            <a:prstGeom prst="straightConnector1">
              <a:avLst/>
            </a:prstGeom>
            <a:ln w="38100" cap="flat" cmpd="sng">
              <a:solidFill>
                <a:schemeClr val="bg1"/>
              </a:solidFill>
              <a:prstDash val="dash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E17E43-5797-2547-BBA3-41E0E85C591C}"/>
                </a:ext>
              </a:extLst>
            </p:cNvPr>
            <p:cNvSpPr txBox="1"/>
            <p:nvPr/>
          </p:nvSpPr>
          <p:spPr>
            <a:xfrm rot="1164687">
              <a:off x="6453616" y="38901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FC250-0218-0643-8915-2CFD51E9087A}"/>
              </a:ext>
            </a:extLst>
          </p:cNvPr>
          <p:cNvGrpSpPr/>
          <p:nvPr/>
        </p:nvGrpSpPr>
        <p:grpSpPr>
          <a:xfrm>
            <a:off x="1479492" y="2218227"/>
            <a:ext cx="2031125" cy="3632832"/>
            <a:chOff x="1479490" y="2218227"/>
            <a:chExt cx="2031125" cy="363283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4CCCA0-A41A-4C45-ACD7-289DB6D2C22D}"/>
                </a:ext>
              </a:extLst>
            </p:cNvPr>
            <p:cNvCxnSpPr/>
            <p:nvPr/>
          </p:nvCxnSpPr>
          <p:spPr>
            <a:xfrm>
              <a:off x="1693890" y="2818151"/>
              <a:ext cx="0" cy="2368446"/>
            </a:xfrm>
            <a:prstGeom prst="line">
              <a:avLst/>
            </a:prstGeom>
            <a:ln w="101600" cap="rnd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877BFD-BB99-1C44-A4C2-687D4AD037B1}"/>
                </a:ext>
              </a:extLst>
            </p:cNvPr>
            <p:cNvCxnSpPr>
              <a:cxnSpLocks/>
            </p:cNvCxnSpPr>
            <p:nvPr/>
          </p:nvCxnSpPr>
          <p:spPr>
            <a:xfrm>
              <a:off x="3105463" y="2818151"/>
              <a:ext cx="0" cy="1809808"/>
            </a:xfrm>
            <a:prstGeom prst="line">
              <a:avLst/>
            </a:prstGeom>
            <a:ln w="101600" cap="rnd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BBE3A9-C36D-1B42-9FC8-0CBDD679DC92}"/>
                </a:ext>
              </a:extLst>
            </p:cNvPr>
            <p:cNvSpPr txBox="1"/>
            <p:nvPr/>
          </p:nvSpPr>
          <p:spPr>
            <a:xfrm>
              <a:off x="1479490" y="223337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55B344-A40A-6F44-A590-3DCD91E092A1}"/>
                </a:ext>
              </a:extLst>
            </p:cNvPr>
            <p:cNvSpPr txBox="1"/>
            <p:nvPr/>
          </p:nvSpPr>
          <p:spPr>
            <a:xfrm>
              <a:off x="2896616" y="221822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0" name="Explosion 1 19">
              <a:extLst>
                <a:ext uri="{FF2B5EF4-FFF2-40B4-BE49-F238E27FC236}">
                  <a16:creationId xmlns:a16="http://schemas.microsoft.com/office/drawing/2014/main" id="{BDB74727-2D35-184C-959A-3CF45D0D9C0C}"/>
                </a:ext>
              </a:extLst>
            </p:cNvPr>
            <p:cNvSpPr/>
            <p:nvPr/>
          </p:nvSpPr>
          <p:spPr>
            <a:xfrm>
              <a:off x="2665409" y="4379188"/>
              <a:ext cx="845206" cy="527839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BCBD9D-6D65-BB4A-BF3D-41D14428AA3A}"/>
                </a:ext>
              </a:extLst>
            </p:cNvPr>
            <p:cNvCxnSpPr>
              <a:cxnSpLocks/>
            </p:cNvCxnSpPr>
            <p:nvPr/>
          </p:nvCxnSpPr>
          <p:spPr>
            <a:xfrm>
              <a:off x="1688756" y="3025649"/>
              <a:ext cx="1449776" cy="506967"/>
            </a:xfrm>
            <a:prstGeom prst="straightConnector1">
              <a:avLst/>
            </a:prstGeom>
            <a:ln w="38100" cap="flat" cmpd="sng">
              <a:solidFill>
                <a:schemeClr val="bg1"/>
              </a:solidFill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5D7EA7-41E7-FE43-8FA0-DAB7C174CD75}"/>
                </a:ext>
              </a:extLst>
            </p:cNvPr>
            <p:cNvSpPr txBox="1"/>
            <p:nvPr/>
          </p:nvSpPr>
          <p:spPr>
            <a:xfrm rot="1164687">
              <a:off x="2135121" y="267065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FF4078C-E685-3540-B258-D66A846007FD}"/>
                </a:ext>
              </a:extLst>
            </p:cNvPr>
            <p:cNvCxnSpPr>
              <a:cxnSpLocks/>
            </p:cNvCxnSpPr>
            <p:nvPr/>
          </p:nvCxnSpPr>
          <p:spPr>
            <a:xfrm>
              <a:off x="1673484" y="3670217"/>
              <a:ext cx="1449776" cy="506967"/>
            </a:xfrm>
            <a:prstGeom prst="straightConnector1">
              <a:avLst/>
            </a:prstGeom>
            <a:ln w="38100" cap="flat" cmpd="sng">
              <a:solidFill>
                <a:schemeClr val="bg1"/>
              </a:solidFill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7B7FDB-F04F-FF42-A69D-D5124190D5AE}"/>
                </a:ext>
              </a:extLst>
            </p:cNvPr>
            <p:cNvSpPr txBox="1"/>
            <p:nvPr/>
          </p:nvSpPr>
          <p:spPr>
            <a:xfrm rot="1164687">
              <a:off x="2119849" y="331522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28" name="Picture 27" descr="image3.png">
              <a:extLst>
                <a:ext uri="{FF2B5EF4-FFF2-40B4-BE49-F238E27FC236}">
                  <a16:creationId xmlns:a16="http://schemas.microsoft.com/office/drawing/2014/main" id="{1E4C8339-ECFE-D543-8746-01DB0089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81" y="5186597"/>
              <a:ext cx="664462" cy="664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96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4" y="594395"/>
            <a:ext cx="8214581" cy="114300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Let’s look at a real </a:t>
            </a:r>
            <a:r>
              <a:rPr lang="en-US" sz="2800" b="0" i="1" dirty="0">
                <a:solidFill>
                  <a:schemeClr val="bg1"/>
                </a:solidFill>
              </a:rPr>
              <a:t>complex</a:t>
            </a:r>
            <a:r>
              <a:rPr lang="en-US" sz="2800" b="0" dirty="0">
                <a:solidFill>
                  <a:schemeClr val="bg1"/>
                </a:solidFill>
              </a:rPr>
              <a:t> bug,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Msg</a:t>
            </a:r>
            <a:r>
              <a:rPr lang="en-US" sz="4800" dirty="0"/>
              <a:t>-Fault Timing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7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F511FBA-EBAD-F94E-9A5D-052E97BE7005}"/>
              </a:ext>
            </a:extLst>
          </p:cNvPr>
          <p:cNvSpPr txBox="1"/>
          <p:nvPr/>
        </p:nvSpPr>
        <p:spPr>
          <a:xfrm>
            <a:off x="949713" y="5999820"/>
            <a:ext cx="484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Result: 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Permanently inconsistent replicas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F6D4EC69-39FA-CE45-95DE-A58A0C2996F5}"/>
              </a:ext>
            </a:extLst>
          </p:cNvPr>
          <p:cNvSpPr/>
          <p:nvPr/>
        </p:nvSpPr>
        <p:spPr>
          <a:xfrm>
            <a:off x="995896" y="1752603"/>
            <a:ext cx="4988213" cy="4117011"/>
          </a:xfrm>
          <a:prstGeom prst="roundRect">
            <a:avLst>
              <a:gd name="adj" fmla="val 6088"/>
            </a:avLst>
          </a:prstGeom>
          <a:solidFill>
            <a:schemeClr val="tx1"/>
          </a:solidFill>
          <a:ln w="28575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Nodes A, B, C start (w/ latest </a:t>
            </a:r>
            <a:r>
              <a:rPr lang="en-US" dirty="0" err="1">
                <a:solidFill>
                  <a:prstClr val="black"/>
                </a:solidFill>
                <a:latin typeface="Gill Sans"/>
                <a:cs typeface="Gill Sans"/>
              </a:rPr>
              <a:t>txid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id-1)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B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3.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B crashes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4.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5.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commits new txid-value pair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6.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A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crashes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, before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committing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7.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loses quorum and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 crashes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8.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A and B are back online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9.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10.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A's commits new txid-value pair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Y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11.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C is back online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12.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announces to B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13.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B replies the diff from tx 8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14.</a:t>
            </a:r>
            <a:r>
              <a:rPr lang="en-US" dirty="0">
                <a:solidFill>
                  <a:srgbClr val="00FF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Inconsistency: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A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and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B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say “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Y”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C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says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“X”</a:t>
            </a:r>
          </a:p>
        </p:txBody>
      </p:sp>
      <p:pic>
        <p:nvPicPr>
          <p:cNvPr id="164" name="Picture 163" descr="Ladybug-300px.png">
            <a:extLst>
              <a:ext uri="{FF2B5EF4-FFF2-40B4-BE49-F238E27FC236}">
                <a16:creationId xmlns:a16="http://schemas.microsoft.com/office/drawing/2014/main" id="{E663A9A1-CAF2-FF4B-834C-DE6C05595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478832" y="5829285"/>
            <a:ext cx="449111" cy="6406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E836A0-F501-734D-81ED-ED4B154383AE}"/>
              </a:ext>
            </a:extLst>
          </p:cNvPr>
          <p:cNvGrpSpPr/>
          <p:nvPr/>
        </p:nvGrpSpPr>
        <p:grpSpPr>
          <a:xfrm>
            <a:off x="6786189" y="1894712"/>
            <a:ext cx="1157182" cy="420027"/>
            <a:chOff x="6888510" y="975488"/>
            <a:chExt cx="1157182" cy="42002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445DC2-8D7A-F44A-A91B-05AD73A5C8B2}"/>
                </a:ext>
              </a:extLst>
            </p:cNvPr>
            <p:cNvGrpSpPr/>
            <p:nvPr/>
          </p:nvGrpSpPr>
          <p:grpSpPr>
            <a:xfrm>
              <a:off x="6888510" y="987498"/>
              <a:ext cx="302386" cy="408018"/>
              <a:chOff x="6101074" y="1076870"/>
              <a:chExt cx="302386" cy="408018"/>
            </a:xfrm>
          </p:grpSpPr>
          <p:pic>
            <p:nvPicPr>
              <p:cNvPr id="31" name="Picture 30" descr="12252153401560296931penalva34_rack.svg.med.png">
                <a:extLst>
                  <a:ext uri="{FF2B5EF4-FFF2-40B4-BE49-F238E27FC236}">
                    <a16:creationId xmlns:a16="http://schemas.microsoft.com/office/drawing/2014/main" id="{A6676C1B-0CD8-BB4D-908E-BC001DC31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681758-ECD6-6347-99B0-6887FC496EAD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D485EB-51DC-AA47-870D-98E8B98E1EFB}"/>
                </a:ext>
              </a:extLst>
            </p:cNvPr>
            <p:cNvGrpSpPr/>
            <p:nvPr/>
          </p:nvGrpSpPr>
          <p:grpSpPr>
            <a:xfrm>
              <a:off x="7743306" y="975488"/>
              <a:ext cx="302386" cy="408018"/>
              <a:chOff x="6101074" y="1076870"/>
              <a:chExt cx="302386" cy="408018"/>
            </a:xfrm>
          </p:grpSpPr>
          <p:pic>
            <p:nvPicPr>
              <p:cNvPr id="29" name="Picture 28" descr="12252153401560296931penalva34_rack.svg.med.png">
                <a:extLst>
                  <a:ext uri="{FF2B5EF4-FFF2-40B4-BE49-F238E27FC236}">
                    <a16:creationId xmlns:a16="http://schemas.microsoft.com/office/drawing/2014/main" id="{F99C6971-4205-C841-8A86-F52E505E8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B4BDE-23E5-394C-ACDD-4E4BEFAABE69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5A1C18-409B-5A47-B651-35B0747A7CB5}"/>
                </a:ext>
              </a:extLst>
            </p:cNvPr>
            <p:cNvGrpSpPr/>
            <p:nvPr/>
          </p:nvGrpSpPr>
          <p:grpSpPr>
            <a:xfrm>
              <a:off x="7327444" y="975488"/>
              <a:ext cx="293119" cy="408018"/>
              <a:chOff x="6105708" y="1076870"/>
              <a:chExt cx="293119" cy="408018"/>
            </a:xfrm>
          </p:grpSpPr>
          <p:pic>
            <p:nvPicPr>
              <p:cNvPr id="27" name="Picture 26" descr="12252153401560296931penalva34_rack.svg.med.png">
                <a:extLst>
                  <a:ext uri="{FF2B5EF4-FFF2-40B4-BE49-F238E27FC236}">
                    <a16:creationId xmlns:a16="http://schemas.microsoft.com/office/drawing/2014/main" id="{1EE0270A-8F86-C74E-B593-C3AFA2BD7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8D5721-6032-6047-BC58-8DC6DF4D2B37}"/>
                  </a:ext>
                </a:extLst>
              </p:cNvPr>
              <p:cNvSpPr/>
              <p:nvPr/>
            </p:nvSpPr>
            <p:spPr>
              <a:xfrm>
                <a:off x="6105708" y="1084777"/>
                <a:ext cx="293119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L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305D68-91F7-6442-8A9A-D0A94227A261}"/>
              </a:ext>
            </a:extLst>
          </p:cNvPr>
          <p:cNvGrpSpPr/>
          <p:nvPr/>
        </p:nvGrpSpPr>
        <p:grpSpPr>
          <a:xfrm>
            <a:off x="6814790" y="2427396"/>
            <a:ext cx="1152549" cy="420027"/>
            <a:chOff x="6917105" y="1487688"/>
            <a:chExt cx="1152549" cy="4200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E9631E0-B7AF-0E4F-87EE-3CF902C54DF1}"/>
                </a:ext>
              </a:extLst>
            </p:cNvPr>
            <p:cNvGrpSpPr/>
            <p:nvPr/>
          </p:nvGrpSpPr>
          <p:grpSpPr>
            <a:xfrm>
              <a:off x="6917105" y="1487688"/>
              <a:ext cx="1152549" cy="420028"/>
              <a:chOff x="6888510" y="975488"/>
              <a:chExt cx="1152549" cy="42002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574C93-C5AE-2B46-9F01-7DD592943494}"/>
                  </a:ext>
                </a:extLst>
              </p:cNvPr>
              <p:cNvGrpSpPr/>
              <p:nvPr/>
            </p:nvGrpSpPr>
            <p:grpSpPr>
              <a:xfrm>
                <a:off x="6888510" y="987498"/>
                <a:ext cx="302386" cy="408018"/>
                <a:chOff x="6101074" y="1076870"/>
                <a:chExt cx="302386" cy="408018"/>
              </a:xfrm>
            </p:grpSpPr>
            <p:pic>
              <p:nvPicPr>
                <p:cNvPr id="43" name="Picture 42" descr="12252153401560296931penalva34_rack.svg.med.png">
                  <a:extLst>
                    <a:ext uri="{FF2B5EF4-FFF2-40B4-BE49-F238E27FC236}">
                      <a16:creationId xmlns:a16="http://schemas.microsoft.com/office/drawing/2014/main" id="{25A7CC3F-20C4-5846-BF77-F1F766D01C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75F6640-D53B-DA4C-A7A2-C02D5BC18A43}"/>
                    </a:ext>
                  </a:extLst>
                </p:cNvPr>
                <p:cNvSpPr/>
                <p:nvPr/>
              </p:nvSpPr>
              <p:spPr>
                <a:xfrm>
                  <a:off x="6101074" y="1084777"/>
                  <a:ext cx="30238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alibri"/>
                    </a:rPr>
                    <a:t>F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B17669D-B1E2-644A-BD42-5980E90471AE}"/>
                  </a:ext>
                </a:extLst>
              </p:cNvPr>
              <p:cNvGrpSpPr/>
              <p:nvPr/>
            </p:nvGrpSpPr>
            <p:grpSpPr>
              <a:xfrm>
                <a:off x="7747940" y="975488"/>
                <a:ext cx="293119" cy="408018"/>
                <a:chOff x="6105708" y="1076870"/>
                <a:chExt cx="293119" cy="408018"/>
              </a:xfrm>
            </p:grpSpPr>
            <p:pic>
              <p:nvPicPr>
                <p:cNvPr id="41" name="Picture 40" descr="12252153401560296931penalva34_rack.svg.med.png">
                  <a:extLst>
                    <a:ext uri="{FF2B5EF4-FFF2-40B4-BE49-F238E27FC236}">
                      <a16:creationId xmlns:a16="http://schemas.microsoft.com/office/drawing/2014/main" id="{0BA6469D-0721-2E46-BD3E-096FFDADC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6DD9C21-7FA8-CB45-B6F4-A61136720E93}"/>
                    </a:ext>
                  </a:extLst>
                </p:cNvPr>
                <p:cNvSpPr/>
                <p:nvPr/>
              </p:nvSpPr>
              <p:spPr>
                <a:xfrm>
                  <a:off x="6105708" y="1084777"/>
                  <a:ext cx="293119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alibri"/>
                    </a:rPr>
                    <a:t>L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0F52808-01F7-524F-9939-A58928B50222}"/>
                  </a:ext>
                </a:extLst>
              </p:cNvPr>
              <p:cNvGrpSpPr/>
              <p:nvPr/>
            </p:nvGrpSpPr>
            <p:grpSpPr>
              <a:xfrm>
                <a:off x="7343296" y="97548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39" name="Picture 38" descr="12252153401560296931penalva34_rack.svg.med.png">
                  <a:extLst>
                    <a:ext uri="{FF2B5EF4-FFF2-40B4-BE49-F238E27FC236}">
                      <a16:creationId xmlns:a16="http://schemas.microsoft.com/office/drawing/2014/main" id="{9D3FD5E4-9800-9E48-8BD5-05FBCA620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DFEBAE7-B8BF-B94B-82B6-E3ECB1D72CDA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</p:grpSp>
        <p:sp>
          <p:nvSpPr>
            <p:cNvPr id="35" name="Multiply 34">
              <a:extLst>
                <a:ext uri="{FF2B5EF4-FFF2-40B4-BE49-F238E27FC236}">
                  <a16:creationId xmlns:a16="http://schemas.microsoft.com/office/drawing/2014/main" id="{59D6C3A3-4E7D-B944-A68F-9E51827CE953}"/>
                </a:ext>
              </a:extLst>
            </p:cNvPr>
            <p:cNvSpPr/>
            <p:nvPr/>
          </p:nvSpPr>
          <p:spPr>
            <a:xfrm>
              <a:off x="7327444" y="1495594"/>
              <a:ext cx="330981" cy="368696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3AEF32-2C0E-994B-9A4F-69A81BEC95C1}"/>
              </a:ext>
            </a:extLst>
          </p:cNvPr>
          <p:cNvGrpSpPr/>
          <p:nvPr/>
        </p:nvGrpSpPr>
        <p:grpSpPr>
          <a:xfrm>
            <a:off x="6835276" y="2987812"/>
            <a:ext cx="1152549" cy="420027"/>
            <a:chOff x="6917105" y="1487688"/>
            <a:chExt cx="1152549" cy="42002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D2F1F-8D96-ED40-A0A8-4FE0B23F0B9E}"/>
                </a:ext>
              </a:extLst>
            </p:cNvPr>
            <p:cNvGrpSpPr/>
            <p:nvPr/>
          </p:nvGrpSpPr>
          <p:grpSpPr>
            <a:xfrm>
              <a:off x="6917105" y="1487688"/>
              <a:ext cx="1152549" cy="420028"/>
              <a:chOff x="6888510" y="975488"/>
              <a:chExt cx="1152549" cy="42002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D68D9D4-0CCA-8047-BF93-0840CD6BD7A2}"/>
                  </a:ext>
                </a:extLst>
              </p:cNvPr>
              <p:cNvGrpSpPr/>
              <p:nvPr/>
            </p:nvGrpSpPr>
            <p:grpSpPr>
              <a:xfrm>
                <a:off x="6888510" y="987498"/>
                <a:ext cx="302386" cy="408018"/>
                <a:chOff x="6101074" y="1076870"/>
                <a:chExt cx="302386" cy="408018"/>
              </a:xfrm>
            </p:grpSpPr>
            <p:pic>
              <p:nvPicPr>
                <p:cNvPr id="55" name="Picture 54" descr="12252153401560296931penalva34_rack.svg.med.png">
                  <a:extLst>
                    <a:ext uri="{FF2B5EF4-FFF2-40B4-BE49-F238E27FC236}">
                      <a16:creationId xmlns:a16="http://schemas.microsoft.com/office/drawing/2014/main" id="{F71E1ABA-CCD3-4F4D-8467-DA3EEA2A8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41EA1A3-50A4-5E41-A624-B33A08649ED7}"/>
                    </a:ext>
                  </a:extLst>
                </p:cNvPr>
                <p:cNvSpPr/>
                <p:nvPr/>
              </p:nvSpPr>
              <p:spPr>
                <a:xfrm>
                  <a:off x="6101074" y="1084777"/>
                  <a:ext cx="30238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alibri"/>
                    </a:rPr>
                    <a:t>F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807ED8-F532-6841-BB07-5B349DAE1E16}"/>
                  </a:ext>
                </a:extLst>
              </p:cNvPr>
              <p:cNvGrpSpPr/>
              <p:nvPr/>
            </p:nvGrpSpPr>
            <p:grpSpPr>
              <a:xfrm>
                <a:off x="7747940" y="975488"/>
                <a:ext cx="293119" cy="408018"/>
                <a:chOff x="6105708" y="1076870"/>
                <a:chExt cx="293119" cy="408018"/>
              </a:xfrm>
            </p:grpSpPr>
            <p:pic>
              <p:nvPicPr>
                <p:cNvPr id="53" name="Picture 52" descr="12252153401560296931penalva34_rack.svg.med.png">
                  <a:extLst>
                    <a:ext uri="{FF2B5EF4-FFF2-40B4-BE49-F238E27FC236}">
                      <a16:creationId xmlns:a16="http://schemas.microsoft.com/office/drawing/2014/main" id="{A14D262C-DBE2-974F-8D61-6078A81C91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2CF3384-48D3-3C4B-92CD-30B9165793E0}"/>
                    </a:ext>
                  </a:extLst>
                </p:cNvPr>
                <p:cNvSpPr/>
                <p:nvPr/>
              </p:nvSpPr>
              <p:spPr>
                <a:xfrm>
                  <a:off x="6105708" y="1084777"/>
                  <a:ext cx="293119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alibri"/>
                    </a:rPr>
                    <a:t>L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3092D05-483E-2E42-BF78-E8EE60617F79}"/>
                  </a:ext>
                </a:extLst>
              </p:cNvPr>
              <p:cNvGrpSpPr/>
              <p:nvPr/>
            </p:nvGrpSpPr>
            <p:grpSpPr>
              <a:xfrm>
                <a:off x="7343296" y="97548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51" name="Picture 50" descr="12252153401560296931penalva34_rack.svg.med.png">
                  <a:extLst>
                    <a:ext uri="{FF2B5EF4-FFF2-40B4-BE49-F238E27FC236}">
                      <a16:creationId xmlns:a16="http://schemas.microsoft.com/office/drawing/2014/main" id="{24AF4B70-729B-924A-A0C5-87CE798E1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8AEB064-0881-4C47-84D7-B34BE566FE71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</p:grpSp>
        <p:sp>
          <p:nvSpPr>
            <p:cNvPr id="47" name="Multiply 46">
              <a:extLst>
                <a:ext uri="{FF2B5EF4-FFF2-40B4-BE49-F238E27FC236}">
                  <a16:creationId xmlns:a16="http://schemas.microsoft.com/office/drawing/2014/main" id="{A7082BD2-BC51-B74C-A0B0-1E4500FC506E}"/>
                </a:ext>
              </a:extLst>
            </p:cNvPr>
            <p:cNvSpPr/>
            <p:nvPr/>
          </p:nvSpPr>
          <p:spPr>
            <a:xfrm>
              <a:off x="7327444" y="1495594"/>
              <a:ext cx="330981" cy="368696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ABA38A-1F97-9142-BBE4-A381DE4F7EFF}"/>
              </a:ext>
            </a:extLst>
          </p:cNvPr>
          <p:cNvCxnSpPr>
            <a:cxnSpLocks/>
            <a:endCxn id="53" idx="3"/>
          </p:cNvCxnSpPr>
          <p:nvPr/>
        </p:nvCxnSpPr>
        <p:spPr>
          <a:xfrm flipH="1">
            <a:off x="7949591" y="3190308"/>
            <a:ext cx="265006" cy="1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5B4A8E-8460-C747-99D4-6638DB29A182}"/>
              </a:ext>
            </a:extLst>
          </p:cNvPr>
          <p:cNvGrpSpPr/>
          <p:nvPr/>
        </p:nvGrpSpPr>
        <p:grpSpPr>
          <a:xfrm>
            <a:off x="6855762" y="3548228"/>
            <a:ext cx="1132063" cy="420027"/>
            <a:chOff x="6937591" y="1487688"/>
            <a:chExt cx="1132063" cy="42002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1AFD08-CF03-4042-8B4B-EEA20A36C8FF}"/>
                </a:ext>
              </a:extLst>
            </p:cNvPr>
            <p:cNvGrpSpPr/>
            <p:nvPr/>
          </p:nvGrpSpPr>
          <p:grpSpPr>
            <a:xfrm>
              <a:off x="6937591" y="1487688"/>
              <a:ext cx="1132063" cy="420028"/>
              <a:chOff x="6908996" y="975488"/>
              <a:chExt cx="1132063" cy="42002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9A08F8A-7C48-7B40-8B38-CBB8A2F88CE0}"/>
                  </a:ext>
                </a:extLst>
              </p:cNvPr>
              <p:cNvGrpSpPr/>
              <p:nvPr/>
            </p:nvGrpSpPr>
            <p:grpSpPr>
              <a:xfrm>
                <a:off x="6908996" y="98749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69" name="Picture 68" descr="12252153401560296931penalva34_rack.svg.med.png">
                  <a:extLst>
                    <a:ext uri="{FF2B5EF4-FFF2-40B4-BE49-F238E27FC236}">
                      <a16:creationId xmlns:a16="http://schemas.microsoft.com/office/drawing/2014/main" id="{8482DED8-56EB-3B4E-A962-65AA9C1E0E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4B5A435-3BFD-2F4E-99CF-DC56E4ABA237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717DD84-9C8E-044B-9215-5491A7DEC34F}"/>
                  </a:ext>
                </a:extLst>
              </p:cNvPr>
              <p:cNvGrpSpPr/>
              <p:nvPr/>
            </p:nvGrpSpPr>
            <p:grpSpPr>
              <a:xfrm>
                <a:off x="7747940" y="975488"/>
                <a:ext cx="293119" cy="408018"/>
                <a:chOff x="6105708" y="1076870"/>
                <a:chExt cx="293119" cy="408018"/>
              </a:xfrm>
            </p:grpSpPr>
            <p:pic>
              <p:nvPicPr>
                <p:cNvPr id="67" name="Picture 66" descr="12252153401560296931penalva34_rack.svg.med.png">
                  <a:extLst>
                    <a:ext uri="{FF2B5EF4-FFF2-40B4-BE49-F238E27FC236}">
                      <a16:creationId xmlns:a16="http://schemas.microsoft.com/office/drawing/2014/main" id="{ECAA1E17-381C-2448-A313-5740810FB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6F4E9D9-7D79-E544-8F2B-09A6D4C9278E}"/>
                    </a:ext>
                  </a:extLst>
                </p:cNvPr>
                <p:cNvSpPr/>
                <p:nvPr/>
              </p:nvSpPr>
              <p:spPr>
                <a:xfrm>
                  <a:off x="6105708" y="1084777"/>
                  <a:ext cx="293119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r>
                    <a:rPr lang="en-US" sz="2000" b="1" dirty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alibri"/>
                    </a:rPr>
                    <a:t>L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44FB7C6-6E9A-9C4D-82A9-60FD5E5DBB23}"/>
                  </a:ext>
                </a:extLst>
              </p:cNvPr>
              <p:cNvGrpSpPr/>
              <p:nvPr/>
            </p:nvGrpSpPr>
            <p:grpSpPr>
              <a:xfrm>
                <a:off x="7343296" y="97548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65" name="Picture 64" descr="12252153401560296931penalva34_rack.svg.med.png">
                  <a:extLst>
                    <a:ext uri="{FF2B5EF4-FFF2-40B4-BE49-F238E27FC236}">
                      <a16:creationId xmlns:a16="http://schemas.microsoft.com/office/drawing/2014/main" id="{C9D86174-2DC4-8A49-AB6B-A5A0414D07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2482685-FFAC-004A-A2D7-9DB4E3D16426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</p:grpSp>
        <p:sp>
          <p:nvSpPr>
            <p:cNvPr id="61" name="Multiply 60">
              <a:extLst>
                <a:ext uri="{FF2B5EF4-FFF2-40B4-BE49-F238E27FC236}">
                  <a16:creationId xmlns:a16="http://schemas.microsoft.com/office/drawing/2014/main" id="{F787387C-1E8E-C843-B812-B3F1E2C3991F}"/>
                </a:ext>
              </a:extLst>
            </p:cNvPr>
            <p:cNvSpPr/>
            <p:nvPr/>
          </p:nvSpPr>
          <p:spPr>
            <a:xfrm>
              <a:off x="7327444" y="1495594"/>
              <a:ext cx="330981" cy="368696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E597EC61-629A-8945-8A09-002DADD3BA18}"/>
              </a:ext>
            </a:extLst>
          </p:cNvPr>
          <p:cNvCxnSpPr>
            <a:stCxn id="68" idx="2"/>
            <a:endCxn id="69" idx="2"/>
          </p:cNvCxnSpPr>
          <p:nvPr/>
        </p:nvCxnSpPr>
        <p:spPr>
          <a:xfrm rot="5400000">
            <a:off x="7402268" y="3529256"/>
            <a:ext cx="12008" cy="865984"/>
          </a:xfrm>
          <a:prstGeom prst="curvedConnector3">
            <a:avLst>
              <a:gd name="adj1" fmla="val 20037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43FE4C-B80D-3142-A9ED-07E246E22DC3}"/>
              </a:ext>
            </a:extLst>
          </p:cNvPr>
          <p:cNvGrpSpPr/>
          <p:nvPr/>
        </p:nvGrpSpPr>
        <p:grpSpPr>
          <a:xfrm>
            <a:off x="6855733" y="4382164"/>
            <a:ext cx="1093835" cy="420027"/>
            <a:chOff x="6937591" y="1487688"/>
            <a:chExt cx="1093835" cy="42002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440BE86-2FB8-7846-8B96-57AF1C332347}"/>
                </a:ext>
              </a:extLst>
            </p:cNvPr>
            <p:cNvGrpSpPr/>
            <p:nvPr/>
          </p:nvGrpSpPr>
          <p:grpSpPr>
            <a:xfrm>
              <a:off x="6937591" y="1487688"/>
              <a:ext cx="1093835" cy="420028"/>
              <a:chOff x="6908996" y="975488"/>
              <a:chExt cx="1093835" cy="42002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E6823DF-787D-984F-A221-10D8DF815D28}"/>
                  </a:ext>
                </a:extLst>
              </p:cNvPr>
              <p:cNvGrpSpPr/>
              <p:nvPr/>
            </p:nvGrpSpPr>
            <p:grpSpPr>
              <a:xfrm>
                <a:off x="6908996" y="98749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82" name="Picture 81" descr="12252153401560296931penalva34_rack.svg.med.png">
                  <a:extLst>
                    <a:ext uri="{FF2B5EF4-FFF2-40B4-BE49-F238E27FC236}">
                      <a16:creationId xmlns:a16="http://schemas.microsoft.com/office/drawing/2014/main" id="{728455FB-494A-F046-9F94-328B1146A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26CABDA-96EF-2A41-9382-8F530B78DFA9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7F161E1-3871-584F-B71A-F0239011AE17}"/>
                  </a:ext>
                </a:extLst>
              </p:cNvPr>
              <p:cNvGrpSpPr/>
              <p:nvPr/>
            </p:nvGrpSpPr>
            <p:grpSpPr>
              <a:xfrm>
                <a:off x="7763792" y="97548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80" name="Picture 79" descr="12252153401560296931penalva34_rack.svg.med.png">
                  <a:extLst>
                    <a:ext uri="{FF2B5EF4-FFF2-40B4-BE49-F238E27FC236}">
                      <a16:creationId xmlns:a16="http://schemas.microsoft.com/office/drawing/2014/main" id="{6BE46372-E834-904B-8E0B-90A71C0D1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357ED1C-46F5-254D-BF66-9D88BDA85415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4E6ECBA-F931-8948-A4E8-7D11D0F7CC7A}"/>
                  </a:ext>
                </a:extLst>
              </p:cNvPr>
              <p:cNvGrpSpPr/>
              <p:nvPr/>
            </p:nvGrpSpPr>
            <p:grpSpPr>
              <a:xfrm>
                <a:off x="7343296" y="975488"/>
                <a:ext cx="239039" cy="408018"/>
                <a:chOff x="6121560" y="1076870"/>
                <a:chExt cx="239039" cy="408018"/>
              </a:xfrm>
            </p:grpSpPr>
            <p:pic>
              <p:nvPicPr>
                <p:cNvPr id="78" name="Picture 77" descr="12252153401560296931penalva34_rack.svg.med.png">
                  <a:extLst>
                    <a:ext uri="{FF2B5EF4-FFF2-40B4-BE49-F238E27FC236}">
                      <a16:creationId xmlns:a16="http://schemas.microsoft.com/office/drawing/2014/main" id="{F9250A7A-C57D-F94A-A760-0C8D5243E1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560" y="1076870"/>
                  <a:ext cx="239039" cy="408016"/>
                </a:xfrm>
                <a:prstGeom prst="rect">
                  <a:avLst/>
                </a:prstGeom>
              </p:spPr>
            </p:pic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F15AB69-7D98-5242-B11D-6C45B32178D1}"/>
                    </a:ext>
                  </a:extLst>
                </p:cNvPr>
                <p:cNvSpPr/>
                <p:nvPr/>
              </p:nvSpPr>
              <p:spPr>
                <a:xfrm>
                  <a:off x="6159934" y="1084777"/>
                  <a:ext cx="184666" cy="4001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 defTabSz="457200"/>
                  <a:endPara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</p:grpSp>
        <p:sp>
          <p:nvSpPr>
            <p:cNvPr id="74" name="Multiply 73">
              <a:extLst>
                <a:ext uri="{FF2B5EF4-FFF2-40B4-BE49-F238E27FC236}">
                  <a16:creationId xmlns:a16="http://schemas.microsoft.com/office/drawing/2014/main" id="{BEBD44CB-A8A0-2B47-B25A-1B689D0A44AD}"/>
                </a:ext>
              </a:extLst>
            </p:cNvPr>
            <p:cNvSpPr/>
            <p:nvPr/>
          </p:nvSpPr>
          <p:spPr>
            <a:xfrm>
              <a:off x="7327444" y="1495594"/>
              <a:ext cx="330981" cy="368696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4" name="Multiply 83">
            <a:extLst>
              <a:ext uri="{FF2B5EF4-FFF2-40B4-BE49-F238E27FC236}">
                <a16:creationId xmlns:a16="http://schemas.microsoft.com/office/drawing/2014/main" id="{ABBB6EFA-BDB1-DD42-8116-98DE8F5540EC}"/>
              </a:ext>
            </a:extLst>
          </p:cNvPr>
          <p:cNvSpPr/>
          <p:nvPr/>
        </p:nvSpPr>
        <p:spPr>
          <a:xfrm>
            <a:off x="6801459" y="4566072"/>
            <a:ext cx="330981" cy="36869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Multiply 84">
            <a:extLst>
              <a:ext uri="{FF2B5EF4-FFF2-40B4-BE49-F238E27FC236}">
                <a16:creationId xmlns:a16="http://schemas.microsoft.com/office/drawing/2014/main" id="{A00E71C3-7BC7-0D4A-8D60-302C640C9E67}"/>
              </a:ext>
            </a:extLst>
          </p:cNvPr>
          <p:cNvSpPr/>
          <p:nvPr/>
        </p:nvSpPr>
        <p:spPr>
          <a:xfrm>
            <a:off x="7685391" y="4166434"/>
            <a:ext cx="330981" cy="36869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D97E91E-71AA-4E45-AD2F-262A4CC3606C}"/>
              </a:ext>
            </a:extLst>
          </p:cNvPr>
          <p:cNvGrpSpPr/>
          <p:nvPr/>
        </p:nvGrpSpPr>
        <p:grpSpPr>
          <a:xfrm>
            <a:off x="6829667" y="4914852"/>
            <a:ext cx="1109687" cy="420027"/>
            <a:chOff x="6893144" y="975488"/>
            <a:chExt cx="1109687" cy="42002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5128831-CD8B-7C47-9526-A31B0DB1C6DD}"/>
                </a:ext>
              </a:extLst>
            </p:cNvPr>
            <p:cNvGrpSpPr/>
            <p:nvPr/>
          </p:nvGrpSpPr>
          <p:grpSpPr>
            <a:xfrm>
              <a:off x="6893144" y="987498"/>
              <a:ext cx="293119" cy="408018"/>
              <a:chOff x="6105708" y="1076870"/>
              <a:chExt cx="293119" cy="408018"/>
            </a:xfrm>
          </p:grpSpPr>
          <p:pic>
            <p:nvPicPr>
              <p:cNvPr id="94" name="Picture 93" descr="12252153401560296931penalva34_rack.svg.med.png">
                <a:extLst>
                  <a:ext uri="{FF2B5EF4-FFF2-40B4-BE49-F238E27FC236}">
                    <a16:creationId xmlns:a16="http://schemas.microsoft.com/office/drawing/2014/main" id="{70F77B00-66C4-3B48-A171-F3A3F8C18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8D6D3B7-C1E0-FB4F-A4B7-CD9D24647578}"/>
                  </a:ext>
                </a:extLst>
              </p:cNvPr>
              <p:cNvSpPr/>
              <p:nvPr/>
            </p:nvSpPr>
            <p:spPr>
              <a:xfrm>
                <a:off x="6105708" y="1084777"/>
                <a:ext cx="293119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L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C065B8F-6896-2743-9343-544AD98D5BBB}"/>
                </a:ext>
              </a:extLst>
            </p:cNvPr>
            <p:cNvGrpSpPr/>
            <p:nvPr/>
          </p:nvGrpSpPr>
          <p:grpSpPr>
            <a:xfrm>
              <a:off x="7763792" y="975488"/>
              <a:ext cx="239039" cy="408018"/>
              <a:chOff x="6121560" y="1076870"/>
              <a:chExt cx="239039" cy="408018"/>
            </a:xfrm>
          </p:grpSpPr>
          <p:pic>
            <p:nvPicPr>
              <p:cNvPr id="92" name="Picture 91" descr="12252153401560296931penalva34_rack.svg.med.png">
                <a:extLst>
                  <a:ext uri="{FF2B5EF4-FFF2-40B4-BE49-F238E27FC236}">
                    <a16:creationId xmlns:a16="http://schemas.microsoft.com/office/drawing/2014/main" id="{3F83A83E-BDF2-4A41-A4AF-82D835524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562885D-1E9B-5541-8E9A-440912B899A9}"/>
                  </a:ext>
                </a:extLst>
              </p:cNvPr>
              <p:cNvSpPr/>
              <p:nvPr/>
            </p:nvSpPr>
            <p:spPr>
              <a:xfrm>
                <a:off x="6159934" y="1084777"/>
                <a:ext cx="18466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endParaRPr lang="en-US" sz="2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355332D-F8FB-584D-BF58-4206EB2532A9}"/>
                </a:ext>
              </a:extLst>
            </p:cNvPr>
            <p:cNvGrpSpPr/>
            <p:nvPr/>
          </p:nvGrpSpPr>
          <p:grpSpPr>
            <a:xfrm>
              <a:off x="7322810" y="975488"/>
              <a:ext cx="302386" cy="408018"/>
              <a:chOff x="6101074" y="1076870"/>
              <a:chExt cx="302386" cy="408018"/>
            </a:xfrm>
          </p:grpSpPr>
          <p:pic>
            <p:nvPicPr>
              <p:cNvPr id="90" name="Picture 89" descr="12252153401560296931penalva34_rack.svg.med.png">
                <a:extLst>
                  <a:ext uri="{FF2B5EF4-FFF2-40B4-BE49-F238E27FC236}">
                    <a16:creationId xmlns:a16="http://schemas.microsoft.com/office/drawing/2014/main" id="{CA0317F6-9706-754B-A6C1-63013825C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3F50304-9F46-C04B-987A-B178C105696D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</p:grpSp>
      <p:sp>
        <p:nvSpPr>
          <p:cNvPr id="96" name="Multiply 95">
            <a:extLst>
              <a:ext uri="{FF2B5EF4-FFF2-40B4-BE49-F238E27FC236}">
                <a16:creationId xmlns:a16="http://schemas.microsoft.com/office/drawing/2014/main" id="{031DBBA4-7DE2-054F-A0DE-1AB6B7192D1F}"/>
              </a:ext>
            </a:extLst>
          </p:cNvPr>
          <p:cNvSpPr/>
          <p:nvPr/>
        </p:nvSpPr>
        <p:spPr>
          <a:xfrm>
            <a:off x="7659343" y="4934768"/>
            <a:ext cx="330981" cy="36869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Smiley Face 96">
            <a:extLst>
              <a:ext uri="{FF2B5EF4-FFF2-40B4-BE49-F238E27FC236}">
                <a16:creationId xmlns:a16="http://schemas.microsoft.com/office/drawing/2014/main" id="{08891B09-8DDB-E949-B513-6C30E9CE53D8}"/>
              </a:ext>
            </a:extLst>
          </p:cNvPr>
          <p:cNvSpPr/>
          <p:nvPr/>
        </p:nvSpPr>
        <p:spPr>
          <a:xfrm>
            <a:off x="6298014" y="5534403"/>
            <a:ext cx="297032" cy="286764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484BC65-D7CF-7A4D-BE24-D5833539B1BC}"/>
              </a:ext>
            </a:extLst>
          </p:cNvPr>
          <p:cNvGrpSpPr/>
          <p:nvPr/>
        </p:nvGrpSpPr>
        <p:grpSpPr>
          <a:xfrm>
            <a:off x="6825237" y="5465027"/>
            <a:ext cx="1109687" cy="420027"/>
            <a:chOff x="6893144" y="975488"/>
            <a:chExt cx="1109687" cy="42002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E323706-22B9-7B4A-BFCE-8B0DC417107A}"/>
                </a:ext>
              </a:extLst>
            </p:cNvPr>
            <p:cNvGrpSpPr/>
            <p:nvPr/>
          </p:nvGrpSpPr>
          <p:grpSpPr>
            <a:xfrm>
              <a:off x="6893144" y="987498"/>
              <a:ext cx="293119" cy="408018"/>
              <a:chOff x="6105708" y="1076870"/>
              <a:chExt cx="293119" cy="408018"/>
            </a:xfrm>
          </p:grpSpPr>
          <p:pic>
            <p:nvPicPr>
              <p:cNvPr id="106" name="Picture 105" descr="12252153401560296931penalva34_rack.svg.med.png">
                <a:extLst>
                  <a:ext uri="{FF2B5EF4-FFF2-40B4-BE49-F238E27FC236}">
                    <a16:creationId xmlns:a16="http://schemas.microsoft.com/office/drawing/2014/main" id="{4FE48AE0-46FA-A141-88A1-09AA1B60F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20702AD-108A-4A4B-9FDC-2BF8BC089065}"/>
                  </a:ext>
                </a:extLst>
              </p:cNvPr>
              <p:cNvSpPr/>
              <p:nvPr/>
            </p:nvSpPr>
            <p:spPr>
              <a:xfrm>
                <a:off x="6105708" y="1084777"/>
                <a:ext cx="293119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L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CFD6602-39D6-9D46-9638-07C53EBD66ED}"/>
                </a:ext>
              </a:extLst>
            </p:cNvPr>
            <p:cNvGrpSpPr/>
            <p:nvPr/>
          </p:nvGrpSpPr>
          <p:grpSpPr>
            <a:xfrm>
              <a:off x="7763792" y="975488"/>
              <a:ext cx="239039" cy="408018"/>
              <a:chOff x="6121560" y="1076870"/>
              <a:chExt cx="239039" cy="408018"/>
            </a:xfrm>
          </p:grpSpPr>
          <p:pic>
            <p:nvPicPr>
              <p:cNvPr id="104" name="Picture 103" descr="12252153401560296931penalva34_rack.svg.med.png">
                <a:extLst>
                  <a:ext uri="{FF2B5EF4-FFF2-40B4-BE49-F238E27FC236}">
                    <a16:creationId xmlns:a16="http://schemas.microsoft.com/office/drawing/2014/main" id="{74C1732C-2F4B-0844-9C49-1F1B31CFB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9ACAF0E-6E5A-C642-BEEF-466B8F928D77}"/>
                  </a:ext>
                </a:extLst>
              </p:cNvPr>
              <p:cNvSpPr/>
              <p:nvPr/>
            </p:nvSpPr>
            <p:spPr>
              <a:xfrm>
                <a:off x="6159934" y="1084777"/>
                <a:ext cx="18466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endParaRPr lang="en-US" sz="20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10DE6E7-99F4-1D4B-8BBF-BACBD02DB641}"/>
                </a:ext>
              </a:extLst>
            </p:cNvPr>
            <p:cNvGrpSpPr/>
            <p:nvPr/>
          </p:nvGrpSpPr>
          <p:grpSpPr>
            <a:xfrm>
              <a:off x="7322810" y="975488"/>
              <a:ext cx="302386" cy="408018"/>
              <a:chOff x="6101074" y="1076870"/>
              <a:chExt cx="302386" cy="408018"/>
            </a:xfrm>
          </p:grpSpPr>
          <p:pic>
            <p:nvPicPr>
              <p:cNvPr id="102" name="Picture 101" descr="12252153401560296931penalva34_rack.svg.med.png">
                <a:extLst>
                  <a:ext uri="{FF2B5EF4-FFF2-40B4-BE49-F238E27FC236}">
                    <a16:creationId xmlns:a16="http://schemas.microsoft.com/office/drawing/2014/main" id="{DCB005E6-5A32-874D-9263-4676D8026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FFE5E83-BE6D-1447-B6F2-4724C5F1BC69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</p:grpSp>
      <p:sp>
        <p:nvSpPr>
          <p:cNvPr id="108" name="Multiply 107">
            <a:extLst>
              <a:ext uri="{FF2B5EF4-FFF2-40B4-BE49-F238E27FC236}">
                <a16:creationId xmlns:a16="http://schemas.microsoft.com/office/drawing/2014/main" id="{7972E354-22EB-A14C-AAE4-E859636822E4}"/>
              </a:ext>
            </a:extLst>
          </p:cNvPr>
          <p:cNvSpPr/>
          <p:nvPr/>
        </p:nvSpPr>
        <p:spPr>
          <a:xfrm>
            <a:off x="7654917" y="5505426"/>
            <a:ext cx="330981" cy="36869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11BFB22-CF05-254D-B51C-A1D49563176C}"/>
              </a:ext>
            </a:extLst>
          </p:cNvPr>
          <p:cNvCxnSpPr>
            <a:stCxn id="97" idx="6"/>
            <a:endCxn id="106" idx="1"/>
          </p:cNvCxnSpPr>
          <p:nvPr/>
        </p:nvCxnSpPr>
        <p:spPr>
          <a:xfrm>
            <a:off x="6595052" y="5677787"/>
            <a:ext cx="246041" cy="3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E93951E-CAF2-E242-9B1E-41FF10A4ED49}"/>
              </a:ext>
            </a:extLst>
          </p:cNvPr>
          <p:cNvCxnSpPr>
            <a:stCxn id="106" idx="3"/>
            <a:endCxn id="102" idx="1"/>
          </p:cNvCxnSpPr>
          <p:nvPr/>
        </p:nvCxnSpPr>
        <p:spPr>
          <a:xfrm flipV="1">
            <a:off x="7080132" y="5669036"/>
            <a:ext cx="195261" cy="12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253BE8D-97E8-4F4E-8E6D-B05DB4FC0949}"/>
              </a:ext>
            </a:extLst>
          </p:cNvPr>
          <p:cNvGrpSpPr/>
          <p:nvPr/>
        </p:nvGrpSpPr>
        <p:grpSpPr>
          <a:xfrm>
            <a:off x="6819389" y="6022924"/>
            <a:ext cx="1152548" cy="420027"/>
            <a:chOff x="6893144" y="975488"/>
            <a:chExt cx="1152548" cy="42002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691BDE7-3CEC-7441-BE66-B98544145ACC}"/>
                </a:ext>
              </a:extLst>
            </p:cNvPr>
            <p:cNvGrpSpPr/>
            <p:nvPr/>
          </p:nvGrpSpPr>
          <p:grpSpPr>
            <a:xfrm>
              <a:off x="6893144" y="987498"/>
              <a:ext cx="293119" cy="408018"/>
              <a:chOff x="6105708" y="1076870"/>
              <a:chExt cx="293119" cy="408018"/>
            </a:xfrm>
          </p:grpSpPr>
          <p:pic>
            <p:nvPicPr>
              <p:cNvPr id="119" name="Picture 118" descr="12252153401560296931penalva34_rack.svg.med.png">
                <a:extLst>
                  <a:ext uri="{FF2B5EF4-FFF2-40B4-BE49-F238E27FC236}">
                    <a16:creationId xmlns:a16="http://schemas.microsoft.com/office/drawing/2014/main" id="{37488588-409D-ED49-AD58-7C5EBC7E1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AF3E4FC-147F-BC4F-87BE-FFBA32C405F2}"/>
                  </a:ext>
                </a:extLst>
              </p:cNvPr>
              <p:cNvSpPr/>
              <p:nvPr/>
            </p:nvSpPr>
            <p:spPr>
              <a:xfrm>
                <a:off x="6105708" y="1084777"/>
                <a:ext cx="293119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L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39059F4-B7B1-ED4C-AECA-0EFF1027828C}"/>
                </a:ext>
              </a:extLst>
            </p:cNvPr>
            <p:cNvGrpSpPr/>
            <p:nvPr/>
          </p:nvGrpSpPr>
          <p:grpSpPr>
            <a:xfrm>
              <a:off x="7743306" y="975488"/>
              <a:ext cx="302386" cy="408018"/>
              <a:chOff x="6101074" y="1076870"/>
              <a:chExt cx="302386" cy="408018"/>
            </a:xfrm>
          </p:grpSpPr>
          <p:pic>
            <p:nvPicPr>
              <p:cNvPr id="117" name="Picture 116" descr="12252153401560296931penalva34_rack.svg.med.png">
                <a:extLst>
                  <a:ext uri="{FF2B5EF4-FFF2-40B4-BE49-F238E27FC236}">
                    <a16:creationId xmlns:a16="http://schemas.microsoft.com/office/drawing/2014/main" id="{E45B5046-B7F4-C448-89AA-22AE99149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7E267B6-12EA-6D4B-9133-1FD46C4EE411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C48E894-4177-9A45-BCA9-A54C0617B431}"/>
                </a:ext>
              </a:extLst>
            </p:cNvPr>
            <p:cNvGrpSpPr/>
            <p:nvPr/>
          </p:nvGrpSpPr>
          <p:grpSpPr>
            <a:xfrm>
              <a:off x="7322810" y="975488"/>
              <a:ext cx="302386" cy="408018"/>
              <a:chOff x="6101074" y="1076870"/>
              <a:chExt cx="302386" cy="408018"/>
            </a:xfrm>
          </p:grpSpPr>
          <p:pic>
            <p:nvPicPr>
              <p:cNvPr id="115" name="Picture 114" descr="12252153401560296931penalva34_rack.svg.med.png">
                <a:extLst>
                  <a:ext uri="{FF2B5EF4-FFF2-40B4-BE49-F238E27FC236}">
                    <a16:creationId xmlns:a16="http://schemas.microsoft.com/office/drawing/2014/main" id="{EC82FE17-2159-D14A-98CF-C15C591CE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560" y="1076870"/>
                <a:ext cx="239039" cy="408016"/>
              </a:xfrm>
              <a:prstGeom prst="rect">
                <a:avLst/>
              </a:prstGeom>
            </p:spPr>
          </p:pic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23D30D3-80A6-8748-9074-2EB0539FC2B3}"/>
                  </a:ext>
                </a:extLst>
              </p:cNvPr>
              <p:cNvSpPr/>
              <p:nvPr/>
            </p:nvSpPr>
            <p:spPr>
              <a:xfrm>
                <a:off x="6101074" y="1084777"/>
                <a:ext cx="302386" cy="4001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 defTabSz="457200"/>
                <a:r>
                  <a:rPr lang="en-US" sz="2000" b="1" dirty="0">
                    <a:ln w="12700">
                      <a:solidFill>
                        <a:srgbClr val="1F497D">
                          <a:satMod val="155000"/>
                        </a:srgbClr>
                      </a:solidFill>
                      <a:prstDash val="solid"/>
                    </a:ln>
                    <a:solidFill>
                      <a:srgbClr val="EEECE1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</a:rPr>
                  <a:t>F</a:t>
                </a:r>
              </a:p>
            </p:txBody>
          </p:sp>
        </p:grpSp>
      </p:grpSp>
      <p:cxnSp>
        <p:nvCxnSpPr>
          <p:cNvPr id="121" name="Curved Connector 120">
            <a:extLst>
              <a:ext uri="{FF2B5EF4-FFF2-40B4-BE49-F238E27FC236}">
                <a16:creationId xmlns:a16="http://schemas.microsoft.com/office/drawing/2014/main" id="{28502FE9-754C-494B-9059-BF24F1E1DD0A}"/>
              </a:ext>
            </a:extLst>
          </p:cNvPr>
          <p:cNvCxnSpPr>
            <a:stCxn id="118" idx="2"/>
            <a:endCxn id="119" idx="2"/>
          </p:cNvCxnSpPr>
          <p:nvPr/>
        </p:nvCxnSpPr>
        <p:spPr>
          <a:xfrm rot="5400000">
            <a:off x="7381749" y="6003955"/>
            <a:ext cx="12008" cy="865983"/>
          </a:xfrm>
          <a:prstGeom prst="curvedConnector3">
            <a:avLst>
              <a:gd name="adj1" fmla="val 2003731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CA1D586-699E-E049-9C93-178706CA2F63}"/>
              </a:ext>
            </a:extLst>
          </p:cNvPr>
          <p:cNvSpPr/>
          <p:nvPr/>
        </p:nvSpPr>
        <p:spPr>
          <a:xfrm>
            <a:off x="7797388" y="2810634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0D90E12-2C8B-8947-845A-7D94537EB5C4}"/>
              </a:ext>
            </a:extLst>
          </p:cNvPr>
          <p:cNvSpPr/>
          <p:nvPr/>
        </p:nvSpPr>
        <p:spPr>
          <a:xfrm>
            <a:off x="7790324" y="3377093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F6DDDCE-D643-4544-982B-872974767592}"/>
              </a:ext>
            </a:extLst>
          </p:cNvPr>
          <p:cNvSpPr/>
          <p:nvPr/>
        </p:nvSpPr>
        <p:spPr>
          <a:xfrm>
            <a:off x="7787145" y="4209166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7512923-EC97-9845-B041-0ABFD3A6BEA4}"/>
              </a:ext>
            </a:extLst>
          </p:cNvPr>
          <p:cNvSpPr/>
          <p:nvPr/>
        </p:nvSpPr>
        <p:spPr>
          <a:xfrm>
            <a:off x="7787145" y="4736236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B2D50D0-5DCE-BF40-B04C-564264E24430}"/>
              </a:ext>
            </a:extLst>
          </p:cNvPr>
          <p:cNvSpPr/>
          <p:nvPr/>
        </p:nvSpPr>
        <p:spPr>
          <a:xfrm>
            <a:off x="7783806" y="5268897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1BF0AB-2FA3-D249-9B0A-C487A9F936B0}"/>
              </a:ext>
            </a:extLst>
          </p:cNvPr>
          <p:cNvSpPr/>
          <p:nvPr/>
        </p:nvSpPr>
        <p:spPr>
          <a:xfrm>
            <a:off x="6902710" y="5250306"/>
            <a:ext cx="306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y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C1691F7-36AD-0744-A40C-168E70BD514C}"/>
              </a:ext>
            </a:extLst>
          </p:cNvPr>
          <p:cNvSpPr/>
          <p:nvPr/>
        </p:nvSpPr>
        <p:spPr>
          <a:xfrm>
            <a:off x="7334847" y="5260549"/>
            <a:ext cx="306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y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FB2A5C5-6663-D844-BB2A-166B2CBF4D6F}"/>
              </a:ext>
            </a:extLst>
          </p:cNvPr>
          <p:cNvSpPr/>
          <p:nvPr/>
        </p:nvSpPr>
        <p:spPr>
          <a:xfrm>
            <a:off x="6902936" y="5813058"/>
            <a:ext cx="306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y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AA10EB1-962F-7044-822F-E04F2ADB7B07}"/>
              </a:ext>
            </a:extLst>
          </p:cNvPr>
          <p:cNvSpPr/>
          <p:nvPr/>
        </p:nvSpPr>
        <p:spPr>
          <a:xfrm>
            <a:off x="7324395" y="5813358"/>
            <a:ext cx="306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y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78A0EA8-D8FC-E144-8893-36AC3F8B51FE}"/>
              </a:ext>
            </a:extLst>
          </p:cNvPr>
          <p:cNvSpPr/>
          <p:nvPr/>
        </p:nvSpPr>
        <p:spPr>
          <a:xfrm>
            <a:off x="7772064" y="5811590"/>
            <a:ext cx="30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9BBB59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291925C-5E44-8547-8935-53D28AEC2233}"/>
              </a:ext>
            </a:extLst>
          </p:cNvPr>
          <p:cNvSpPr/>
          <p:nvPr/>
        </p:nvSpPr>
        <p:spPr>
          <a:xfrm>
            <a:off x="6749806" y="1415874"/>
            <a:ext cx="352906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A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4C64AF3-7F71-CF48-B258-4A9B8CA4D665}"/>
              </a:ext>
            </a:extLst>
          </p:cNvPr>
          <p:cNvSpPr/>
          <p:nvPr/>
        </p:nvSpPr>
        <p:spPr>
          <a:xfrm>
            <a:off x="7201609" y="1411702"/>
            <a:ext cx="32843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B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7E85A74-2332-664E-88ED-E01747F026F6}"/>
              </a:ext>
            </a:extLst>
          </p:cNvPr>
          <p:cNvSpPr/>
          <p:nvPr/>
        </p:nvSpPr>
        <p:spPr>
          <a:xfrm>
            <a:off x="7643951" y="1411702"/>
            <a:ext cx="320420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C</a:t>
            </a:r>
          </a:p>
        </p:txBody>
      </p:sp>
      <p:sp>
        <p:nvSpPr>
          <p:cNvPr id="135" name="Smiley Face 134">
            <a:extLst>
              <a:ext uri="{FF2B5EF4-FFF2-40B4-BE49-F238E27FC236}">
                <a16:creationId xmlns:a16="http://schemas.microsoft.com/office/drawing/2014/main" id="{9C134B1D-988A-FA4C-B225-D8A2F93BAFD6}"/>
              </a:ext>
            </a:extLst>
          </p:cNvPr>
          <p:cNvSpPr/>
          <p:nvPr/>
        </p:nvSpPr>
        <p:spPr>
          <a:xfrm>
            <a:off x="8203921" y="3036681"/>
            <a:ext cx="297032" cy="28676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000D708-0F1B-F64C-8C6D-48E3C999C3C6}"/>
              </a:ext>
            </a:extLst>
          </p:cNvPr>
          <p:cNvSpPr txBox="1"/>
          <p:nvPr/>
        </p:nvSpPr>
        <p:spPr>
          <a:xfrm>
            <a:off x="1094092" y="1890094"/>
            <a:ext cx="4582466" cy="558018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B0364D8-D0F9-704C-AB5B-E74693F6BCC2}"/>
              </a:ext>
            </a:extLst>
          </p:cNvPr>
          <p:cNvSpPr txBox="1"/>
          <p:nvPr/>
        </p:nvSpPr>
        <p:spPr>
          <a:xfrm>
            <a:off x="6654160" y="1864453"/>
            <a:ext cx="1412668" cy="45075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5ACBE63-EF77-DC4A-AD2A-C41B2E1F1310}"/>
              </a:ext>
            </a:extLst>
          </p:cNvPr>
          <p:cNvSpPr txBox="1"/>
          <p:nvPr/>
        </p:nvSpPr>
        <p:spPr>
          <a:xfrm>
            <a:off x="6653410" y="2400641"/>
            <a:ext cx="1412668" cy="45075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2100CA1-C6F7-D340-8AAC-6D9183A26C7E}"/>
              </a:ext>
            </a:extLst>
          </p:cNvPr>
          <p:cNvSpPr txBox="1"/>
          <p:nvPr/>
        </p:nvSpPr>
        <p:spPr>
          <a:xfrm>
            <a:off x="1093465" y="2459225"/>
            <a:ext cx="4582466" cy="558018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4CF3D98-9F90-1B40-9779-C6D5861CE6EF}"/>
              </a:ext>
            </a:extLst>
          </p:cNvPr>
          <p:cNvSpPr txBox="1"/>
          <p:nvPr/>
        </p:nvSpPr>
        <p:spPr>
          <a:xfrm>
            <a:off x="1092959" y="3028236"/>
            <a:ext cx="4582466" cy="238665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3CBF92E-7764-F748-AA54-47809DD5A8D3}"/>
              </a:ext>
            </a:extLst>
          </p:cNvPr>
          <p:cNvSpPr txBox="1"/>
          <p:nvPr/>
        </p:nvSpPr>
        <p:spPr>
          <a:xfrm>
            <a:off x="6648061" y="2920835"/>
            <a:ext cx="1954073" cy="545314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A3F1326-6872-B540-A7D6-F005F602977B}"/>
              </a:ext>
            </a:extLst>
          </p:cNvPr>
          <p:cNvSpPr txBox="1"/>
          <p:nvPr/>
        </p:nvSpPr>
        <p:spPr>
          <a:xfrm>
            <a:off x="1092619" y="3255903"/>
            <a:ext cx="4582466" cy="300231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0C6D95E-6AAA-EF42-9C9E-BFFDD26ACC30}"/>
              </a:ext>
            </a:extLst>
          </p:cNvPr>
          <p:cNvSpPr txBox="1"/>
          <p:nvPr/>
        </p:nvSpPr>
        <p:spPr>
          <a:xfrm>
            <a:off x="6650633" y="3477070"/>
            <a:ext cx="1423944" cy="754460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3914BCA-FEE1-8740-B371-7925685C56F5}"/>
              </a:ext>
            </a:extLst>
          </p:cNvPr>
          <p:cNvSpPr txBox="1"/>
          <p:nvPr/>
        </p:nvSpPr>
        <p:spPr>
          <a:xfrm>
            <a:off x="1091814" y="3542782"/>
            <a:ext cx="4582466" cy="300231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C05991A-3E70-4548-A5B6-83E044508A47}"/>
              </a:ext>
            </a:extLst>
          </p:cNvPr>
          <p:cNvSpPr txBox="1"/>
          <p:nvPr/>
        </p:nvSpPr>
        <p:spPr>
          <a:xfrm>
            <a:off x="6648059" y="4216045"/>
            <a:ext cx="1418020" cy="66432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DD27F63-DECA-3A44-B996-37E1D8529514}"/>
              </a:ext>
            </a:extLst>
          </p:cNvPr>
          <p:cNvSpPr txBox="1"/>
          <p:nvPr/>
        </p:nvSpPr>
        <p:spPr>
          <a:xfrm>
            <a:off x="1091819" y="3862947"/>
            <a:ext cx="4582466" cy="487333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ADECFC3-0DBD-494C-9977-315D90EE02E8}"/>
              </a:ext>
            </a:extLst>
          </p:cNvPr>
          <p:cNvSpPr txBox="1"/>
          <p:nvPr/>
        </p:nvSpPr>
        <p:spPr>
          <a:xfrm>
            <a:off x="6653780" y="4864124"/>
            <a:ext cx="1418020" cy="487205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BC02657-A568-954A-8A16-9807E753854C}"/>
              </a:ext>
            </a:extLst>
          </p:cNvPr>
          <p:cNvSpPr txBox="1"/>
          <p:nvPr/>
        </p:nvSpPr>
        <p:spPr>
          <a:xfrm>
            <a:off x="1092625" y="4365547"/>
            <a:ext cx="4582466" cy="285255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34EFE47-6A8B-A340-8CA7-05E5DC8CFD00}"/>
              </a:ext>
            </a:extLst>
          </p:cNvPr>
          <p:cNvSpPr txBox="1"/>
          <p:nvPr/>
        </p:nvSpPr>
        <p:spPr>
          <a:xfrm>
            <a:off x="6112382" y="5342087"/>
            <a:ext cx="1954073" cy="564541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E4DE887-6832-DA4D-B808-85F25FA155BD}"/>
              </a:ext>
            </a:extLst>
          </p:cNvPr>
          <p:cNvSpPr txBox="1"/>
          <p:nvPr/>
        </p:nvSpPr>
        <p:spPr>
          <a:xfrm>
            <a:off x="1096802" y="4650800"/>
            <a:ext cx="4576092" cy="111065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A7E7EF5-3554-4A48-84AA-B827FD7633CB}"/>
              </a:ext>
            </a:extLst>
          </p:cNvPr>
          <p:cNvSpPr txBox="1"/>
          <p:nvPr/>
        </p:nvSpPr>
        <p:spPr>
          <a:xfrm>
            <a:off x="6648060" y="5933632"/>
            <a:ext cx="1424935" cy="83758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41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8" grpId="0" animBg="1"/>
      <p:bldP spid="148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38"/>
            <a:ext cx="8214581" cy="1143000"/>
          </a:xfrm>
        </p:spPr>
        <p:txBody>
          <a:bodyPr/>
          <a:lstStyle/>
          <a:p>
            <a:r>
              <a:rPr lang="en-US" sz="4800" dirty="0" err="1"/>
              <a:t>Msg</a:t>
            </a:r>
            <a:r>
              <a:rPr lang="en-US" sz="4800" dirty="0"/>
              <a:t>-Fault Timing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8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F511FBA-EBAD-F94E-9A5D-052E97BE7005}"/>
              </a:ext>
            </a:extLst>
          </p:cNvPr>
          <p:cNvSpPr txBox="1"/>
          <p:nvPr/>
        </p:nvSpPr>
        <p:spPr>
          <a:xfrm>
            <a:off x="949713" y="5999820"/>
            <a:ext cx="484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Result: 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Permanently inconsistent replicas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F6D4EC69-39FA-CE45-95DE-A58A0C2996F5}"/>
              </a:ext>
            </a:extLst>
          </p:cNvPr>
          <p:cNvSpPr/>
          <p:nvPr/>
        </p:nvSpPr>
        <p:spPr>
          <a:xfrm>
            <a:off x="995896" y="1752603"/>
            <a:ext cx="4988213" cy="4117011"/>
          </a:xfrm>
          <a:prstGeom prst="roundRect">
            <a:avLst>
              <a:gd name="adj" fmla="val 6088"/>
            </a:avLst>
          </a:prstGeom>
          <a:solidFill>
            <a:schemeClr val="tx1"/>
          </a:solidFill>
          <a:ln w="28575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Nodes A, B, C start (w/ latest </a:t>
            </a:r>
            <a:r>
              <a:rPr lang="en-US" dirty="0" err="1">
                <a:solidFill>
                  <a:prstClr val="black"/>
                </a:solidFill>
                <a:latin typeface="Gill Sans"/>
                <a:cs typeface="Gill Sans"/>
              </a:rPr>
              <a:t>txid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id-1)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B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3.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B crashes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4.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5.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commits new txid-value pair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6.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A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crashes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, before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committing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7.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loses quorum and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 crashes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8.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A and B are back online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9.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 becomes leader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10.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A's commits new txid-value pair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Y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11.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C is back online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12.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C announces to B (id,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X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13.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B replies the diff from tx 8</a:t>
            </a:r>
          </a:p>
          <a:p>
            <a:pPr defTabSz="457200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14.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Inconsistency: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A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and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B 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say “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Y”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C</a:t>
            </a:r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 says </a:t>
            </a:r>
            <a:r>
              <a:rPr lang="en-US" b="1" dirty="0">
                <a:solidFill>
                  <a:prstClr val="black"/>
                </a:solidFill>
                <a:latin typeface="Gill Sans"/>
                <a:cs typeface="Gill Sans"/>
              </a:rPr>
              <a:t>“X”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4F9E17D3-A468-6F43-B7E0-56B6741207FB}"/>
              </a:ext>
            </a:extLst>
          </p:cNvPr>
          <p:cNvSpPr/>
          <p:nvPr/>
        </p:nvSpPr>
        <p:spPr>
          <a:xfrm>
            <a:off x="6225702" y="1944344"/>
            <a:ext cx="2692714" cy="622495"/>
          </a:xfrm>
          <a:prstGeom prst="round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Calibri"/>
              </a:rPr>
              <a:t>1. Out-of-order messages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518AA664-9839-5146-BCDE-5EA65ACB28D8}"/>
              </a:ext>
            </a:extLst>
          </p:cNvPr>
          <p:cNvSpPr/>
          <p:nvPr/>
        </p:nvSpPr>
        <p:spPr>
          <a:xfrm>
            <a:off x="6235278" y="2671110"/>
            <a:ext cx="2692714" cy="622495"/>
          </a:xfrm>
          <a:prstGeom prst="roundRect">
            <a:avLst/>
          </a:prstGeom>
          <a:solidFill>
            <a:schemeClr val="tx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dirty="0">
                <a:solidFill>
                  <a:srgbClr val="FF0000"/>
                </a:solidFill>
                <a:latin typeface="Calibri"/>
              </a:rPr>
              <a:t>2. Multiple crashes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94F683E-4619-F14B-8700-40D142141CF6}"/>
              </a:ext>
            </a:extLst>
          </p:cNvPr>
          <p:cNvSpPr/>
          <p:nvPr/>
        </p:nvSpPr>
        <p:spPr>
          <a:xfrm>
            <a:off x="6225702" y="3382332"/>
            <a:ext cx="2692714" cy="622495"/>
          </a:xfrm>
          <a:prstGeom prst="roundRect">
            <a:avLst/>
          </a:prstGeom>
          <a:solidFill>
            <a:schemeClr val="tx1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dirty="0">
                <a:solidFill>
                  <a:srgbClr val="0000FF"/>
                </a:solidFill>
                <a:latin typeface="Calibri"/>
              </a:rPr>
              <a:t>3. Multiple reboots 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FAC8C83-77B2-2346-8CB1-712B9A8D4285}"/>
              </a:ext>
            </a:extLst>
          </p:cNvPr>
          <p:cNvCxnSpPr>
            <a:stCxn id="149" idx="1"/>
          </p:cNvCxnSpPr>
          <p:nvPr/>
        </p:nvCxnSpPr>
        <p:spPr>
          <a:xfrm flipH="1">
            <a:off x="3198790" y="2255590"/>
            <a:ext cx="3026912" cy="561139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16F4BB-400C-674E-988C-6D61EC98CE11}"/>
              </a:ext>
            </a:extLst>
          </p:cNvPr>
          <p:cNvCxnSpPr>
            <a:stCxn id="149" idx="1"/>
          </p:cNvCxnSpPr>
          <p:nvPr/>
        </p:nvCxnSpPr>
        <p:spPr>
          <a:xfrm flipH="1">
            <a:off x="3112852" y="2255592"/>
            <a:ext cx="3112850" cy="1878791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034625C-1554-1047-B3AA-0152D7EED4DF}"/>
              </a:ext>
            </a:extLst>
          </p:cNvPr>
          <p:cNvCxnSpPr>
            <a:stCxn id="149" idx="1"/>
          </p:cNvCxnSpPr>
          <p:nvPr/>
        </p:nvCxnSpPr>
        <p:spPr>
          <a:xfrm flipH="1">
            <a:off x="3829000" y="2255592"/>
            <a:ext cx="2396702" cy="2789673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311EC0B-9A93-A84E-8C41-C146093B89C1}"/>
              </a:ext>
            </a:extLst>
          </p:cNvPr>
          <p:cNvCxnSpPr>
            <a:cxnSpLocks/>
            <a:stCxn id="150" idx="1"/>
          </p:cNvCxnSpPr>
          <p:nvPr/>
        </p:nvCxnSpPr>
        <p:spPr>
          <a:xfrm flipH="1" flipV="1">
            <a:off x="2381956" y="2598748"/>
            <a:ext cx="3853322" cy="38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90A92BD-C25D-9549-8C85-4E7BE50C36D8}"/>
              </a:ext>
            </a:extLst>
          </p:cNvPr>
          <p:cNvCxnSpPr>
            <a:cxnSpLocks/>
            <a:stCxn id="150" idx="1"/>
          </p:cNvCxnSpPr>
          <p:nvPr/>
        </p:nvCxnSpPr>
        <p:spPr>
          <a:xfrm flipH="1">
            <a:off x="2257778" y="2982356"/>
            <a:ext cx="3977500" cy="3474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BD7970C-8BA0-EB4F-A9DB-20B3A53EFE7F}"/>
              </a:ext>
            </a:extLst>
          </p:cNvPr>
          <p:cNvCxnSpPr>
            <a:cxnSpLocks/>
            <a:stCxn id="150" idx="1"/>
          </p:cNvCxnSpPr>
          <p:nvPr/>
        </p:nvCxnSpPr>
        <p:spPr>
          <a:xfrm flipH="1">
            <a:off x="4385097" y="2982356"/>
            <a:ext cx="1850183" cy="7069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0182FCF-8EF8-244A-92F7-B3535FD63643}"/>
              </a:ext>
            </a:extLst>
          </p:cNvPr>
          <p:cNvCxnSpPr>
            <a:cxnSpLocks/>
            <a:stCxn id="151" idx="1"/>
          </p:cNvCxnSpPr>
          <p:nvPr/>
        </p:nvCxnSpPr>
        <p:spPr>
          <a:xfrm flipH="1">
            <a:off x="3668891" y="3693578"/>
            <a:ext cx="2556813" cy="28947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52041FC-4CBC-8543-81E2-6DC5CBC67770}"/>
              </a:ext>
            </a:extLst>
          </p:cNvPr>
          <p:cNvCxnSpPr>
            <a:cxnSpLocks/>
            <a:stCxn id="151" idx="1"/>
          </p:cNvCxnSpPr>
          <p:nvPr/>
        </p:nvCxnSpPr>
        <p:spPr>
          <a:xfrm flipH="1">
            <a:off x="3103276" y="3693580"/>
            <a:ext cx="3122426" cy="106947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4CFEC6D-6922-9A48-957B-238BDB0072AE}"/>
              </a:ext>
            </a:extLst>
          </p:cNvPr>
          <p:cNvCxnSpPr>
            <a:stCxn id="149" idx="1"/>
          </p:cNvCxnSpPr>
          <p:nvPr/>
        </p:nvCxnSpPr>
        <p:spPr>
          <a:xfrm flipH="1">
            <a:off x="3198790" y="2255587"/>
            <a:ext cx="3026912" cy="96144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0D95A7F-12AF-BA44-8222-8417DDBC3B68}"/>
              </a:ext>
            </a:extLst>
          </p:cNvPr>
          <p:cNvSpPr/>
          <p:nvPr/>
        </p:nvSpPr>
        <p:spPr>
          <a:xfrm>
            <a:off x="6204512" y="4156153"/>
            <a:ext cx="271390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40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HAPPEN IN </a:t>
            </a:r>
          </a:p>
          <a:p>
            <a:pPr algn="ctr" defTabSz="457200"/>
            <a:r>
              <a:rPr lang="en-US" sz="4000" b="1" u="sng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ANY</a:t>
            </a:r>
            <a:r>
              <a:rPr lang="en-US" sz="40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ORDER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A722490-8E66-8A41-A0CD-CBDF441330ED}"/>
              </a:ext>
            </a:extLst>
          </p:cNvPr>
          <p:cNvCxnSpPr/>
          <p:nvPr/>
        </p:nvCxnSpPr>
        <p:spPr>
          <a:xfrm>
            <a:off x="703385" y="1912675"/>
            <a:ext cx="0" cy="3812307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CD20DB4A-3F20-5E4A-B1F7-02F1793BB275}"/>
              </a:ext>
            </a:extLst>
          </p:cNvPr>
          <p:cNvSpPr txBox="1"/>
          <p:nvPr/>
        </p:nvSpPr>
        <p:spPr>
          <a:xfrm rot="16200000">
            <a:off x="-1195688" y="3429678"/>
            <a:ext cx="315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FF0000"/>
                </a:solidFill>
                <a:latin typeface="Calibri"/>
              </a:rPr>
              <a:t>Specific Order</a:t>
            </a:r>
          </a:p>
        </p:txBody>
      </p:sp>
      <p:pic>
        <p:nvPicPr>
          <p:cNvPr id="164" name="Picture 163" descr="Ladybug-300px.png">
            <a:extLst>
              <a:ext uri="{FF2B5EF4-FFF2-40B4-BE49-F238E27FC236}">
                <a16:creationId xmlns:a16="http://schemas.microsoft.com/office/drawing/2014/main" id="{E663A9A1-CAF2-FF4B-834C-DE6C05595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822">
            <a:off x="478832" y="5829285"/>
            <a:ext cx="449111" cy="640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351C72-415D-1A49-9948-9F4E37377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440" y="5433099"/>
            <a:ext cx="1320084" cy="1320084"/>
          </a:xfrm>
          <a:prstGeom prst="rect">
            <a:avLst/>
          </a:prstGeom>
        </p:spPr>
      </p:pic>
      <p:sp>
        <p:nvSpPr>
          <p:cNvPr id="24" name="Oval Callout 23">
            <a:extLst>
              <a:ext uri="{FF2B5EF4-FFF2-40B4-BE49-F238E27FC236}">
                <a16:creationId xmlns:a16="http://schemas.microsoft.com/office/drawing/2014/main" id="{2BE6E695-1B26-3D4D-AB21-86C327AB1A9E}"/>
              </a:ext>
            </a:extLst>
          </p:cNvPr>
          <p:cNvSpPr/>
          <p:nvPr/>
        </p:nvSpPr>
        <p:spPr>
          <a:xfrm>
            <a:off x="1259423" y="3838319"/>
            <a:ext cx="4734260" cy="2120129"/>
          </a:xfrm>
          <a:prstGeom prst="wedgeEllipseCallout">
            <a:avLst>
              <a:gd name="adj1" fmla="val 84204"/>
              <a:gd name="adj2" fmla="val 73086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How to </a:t>
            </a:r>
            <a:r>
              <a:rPr lang="en-US" sz="3600" b="1" u="sng" dirty="0">
                <a:solidFill>
                  <a:schemeClr val="bg1"/>
                </a:solidFill>
                <a:latin typeface="Gill Sans"/>
                <a:cs typeface="Gill Sans"/>
              </a:rPr>
              <a:t>unearth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 these </a:t>
            </a:r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complex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 bugs?</a:t>
            </a:r>
          </a:p>
        </p:txBody>
      </p:sp>
    </p:spTree>
    <p:extLst>
      <p:ext uri="{BB962C8B-B14F-4D97-AF65-F5344CB8AC3E}">
        <p14:creationId xmlns:p14="http://schemas.microsoft.com/office/powerpoint/2010/main" val="41858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61" grpId="0"/>
      <p:bldP spid="16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C6C7-55C8-5B4E-BC6E-FF333DE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7" y="274638"/>
            <a:ext cx="8214581" cy="1143000"/>
          </a:xfrm>
        </p:spPr>
        <p:txBody>
          <a:bodyPr/>
          <a:lstStyle/>
          <a:p>
            <a:r>
              <a:rPr lang="en-US" sz="3900" b="0" dirty="0"/>
              <a:t>Dev’s discussion on Dist. Conc. bugs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7075D-8824-064C-94AF-E9AF6E68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FlyMC @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</a:rPr>
              <a:t>EuroSys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A299-C926-F240-BABA-1D683233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800">
                <a:solidFill>
                  <a:schemeClr val="tx1">
                    <a:lumMod val="95000"/>
                  </a:schemeClr>
                </a:solidFill>
              </a:rPr>
              <a:pPr/>
              <a:t>9</a:t>
            </a:fld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6" name="Content Placeholder 8">
            <a:extLst>
              <a:ext uri="{FF2B5EF4-FFF2-40B4-BE49-F238E27FC236}">
                <a16:creationId xmlns:a16="http://schemas.microsoft.com/office/drawing/2014/main" id="{118E79E9-AC60-834B-BF35-7D4AEC16F3CA}"/>
              </a:ext>
            </a:extLst>
          </p:cNvPr>
          <p:cNvSpPr txBox="1">
            <a:spLocks/>
          </p:cNvSpPr>
          <p:nvPr/>
        </p:nvSpPr>
        <p:spPr>
          <a:xfrm>
            <a:off x="426219" y="1644506"/>
            <a:ext cx="8245909" cy="2987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i="1" dirty="0"/>
              <a:t>“Do we have to rethink this entire [HBase] root and meta ’huh hah’? </a:t>
            </a:r>
            <a:r>
              <a:rPr lang="en-US" sz="3300" i="1" dirty="0">
                <a:solidFill>
                  <a:srgbClr val="FF0000"/>
                </a:solidFill>
              </a:rPr>
              <a:t>There isn’t a week going by without </a:t>
            </a:r>
            <a:r>
              <a:rPr lang="en-US" sz="3300" i="1" dirty="0">
                <a:solidFill>
                  <a:schemeClr val="bg1"/>
                </a:solidFill>
              </a:rPr>
              <a:t>some new bugs about </a:t>
            </a:r>
            <a:r>
              <a:rPr lang="en-US" sz="3300" i="1" u="sng" dirty="0">
                <a:solidFill>
                  <a:srgbClr val="FF0000"/>
                </a:solidFill>
              </a:rPr>
              <a:t>races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i="1" dirty="0"/>
              <a:t>between splitting and assignment [distributed protocols].” </a:t>
            </a:r>
            <a:r>
              <a:rPr lang="en-US" dirty="0"/>
              <a:t>— </a:t>
            </a:r>
            <a:r>
              <a:rPr lang="en-US" sz="2300" dirty="0"/>
              <a:t>HBase #4397</a:t>
            </a:r>
          </a:p>
          <a:p>
            <a:r>
              <a:rPr lang="en-US" sz="3300" i="1" dirty="0"/>
              <a:t>“That is one </a:t>
            </a:r>
            <a:r>
              <a:rPr lang="en-US" sz="3300" i="1" u="sng" dirty="0">
                <a:solidFill>
                  <a:srgbClr val="FF0000"/>
                </a:solidFill>
              </a:rPr>
              <a:t>monster of a race</a:t>
            </a:r>
            <a:r>
              <a:rPr lang="en-US" sz="3300" i="1" dirty="0"/>
              <a:t>!” </a:t>
            </a:r>
            <a:r>
              <a:rPr lang="en-US" i="1" dirty="0"/>
              <a:t>— </a:t>
            </a:r>
            <a:r>
              <a:rPr lang="en-US" sz="2300" dirty="0"/>
              <a:t>MapReduce #3274</a:t>
            </a:r>
          </a:p>
          <a:p>
            <a:r>
              <a:rPr lang="en-US" sz="3100" i="1" dirty="0"/>
              <a:t>“This has become </a:t>
            </a:r>
            <a:r>
              <a:rPr lang="en-US" sz="3100" i="1" dirty="0">
                <a:solidFill>
                  <a:schemeClr val="bg1"/>
                </a:solidFill>
              </a:rPr>
              <a:t>quite messy</a:t>
            </a:r>
            <a:r>
              <a:rPr lang="en-US" sz="3100" i="1" dirty="0"/>
              <a:t>, we </a:t>
            </a:r>
            <a:r>
              <a:rPr lang="en-US" sz="3100" i="1" dirty="0">
                <a:solidFill>
                  <a:srgbClr val="FF0000"/>
                </a:solidFill>
              </a:rPr>
              <a:t>didn’t foresee some of this [</a:t>
            </a:r>
            <a:r>
              <a:rPr lang="en-US" sz="3100" i="1" u="sng" dirty="0">
                <a:solidFill>
                  <a:srgbClr val="FF0000"/>
                </a:solidFill>
              </a:rPr>
              <a:t>message races</a:t>
            </a:r>
            <a:r>
              <a:rPr lang="en-US" sz="3100" i="1" dirty="0">
                <a:solidFill>
                  <a:srgbClr val="FF0000"/>
                </a:solidFill>
              </a:rPr>
              <a:t>] </a:t>
            </a:r>
            <a:r>
              <a:rPr lang="en-US" sz="3100" i="1" dirty="0"/>
              <a:t>during design, </a:t>
            </a:r>
            <a:r>
              <a:rPr lang="en-US" sz="3100" i="1" dirty="0">
                <a:solidFill>
                  <a:srgbClr val="FF0000"/>
                </a:solidFill>
              </a:rPr>
              <a:t>sigh</a:t>
            </a:r>
            <a:r>
              <a:rPr lang="en-US" sz="3100" i="1" dirty="0"/>
              <a:t>.” </a:t>
            </a:r>
            <a:r>
              <a:rPr lang="en-US" i="1" dirty="0"/>
              <a:t>— </a:t>
            </a:r>
            <a:r>
              <a:rPr lang="en-US" sz="2300" dirty="0"/>
              <a:t>MapReduce #4819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B814D-6D49-924E-BC12-79AE8EE5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15" y="5463650"/>
            <a:ext cx="1167437" cy="1167437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D9C9B903-256E-184E-ABA1-26F93FCC7F6C}"/>
              </a:ext>
            </a:extLst>
          </p:cNvPr>
          <p:cNvSpPr/>
          <p:nvPr/>
        </p:nvSpPr>
        <p:spPr>
          <a:xfrm>
            <a:off x="4300494" y="4494740"/>
            <a:ext cx="3835939" cy="2086672"/>
          </a:xfrm>
          <a:prstGeom prst="wedgeEllipseCallout">
            <a:avLst>
              <a:gd name="adj1" fmla="val -88363"/>
              <a:gd name="adj2" fmla="val 26081"/>
            </a:avLst>
          </a:prstGeom>
          <a:solidFill>
            <a:srgbClr val="C0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ill Sans"/>
                <a:cs typeface="Gill Sans"/>
              </a:rPr>
              <a:t>It’s hard to </a:t>
            </a:r>
            <a:r>
              <a:rPr lang="en-US" sz="3600" b="1" u="sng" dirty="0">
                <a:solidFill>
                  <a:schemeClr val="tx1"/>
                </a:solidFill>
                <a:latin typeface="Gill Sans"/>
                <a:cs typeface="Gill Sans"/>
              </a:rPr>
              <a:t>unearth</a:t>
            </a:r>
            <a:br>
              <a:rPr lang="en-US" sz="3600" b="1" u="sng" dirty="0">
                <a:solidFill>
                  <a:schemeClr val="tx1"/>
                </a:solidFill>
                <a:latin typeface="Gill Sans"/>
                <a:cs typeface="Gill Sans"/>
              </a:rPr>
            </a:br>
            <a:r>
              <a:rPr lang="en-US" sz="3600" dirty="0">
                <a:solidFill>
                  <a:schemeClr val="tx1"/>
                </a:solidFill>
                <a:latin typeface="Gill Sans"/>
                <a:cs typeface="Gill Sans"/>
              </a:rPr>
              <a:t>conc. bugs! </a:t>
            </a:r>
          </a:p>
        </p:txBody>
      </p:sp>
    </p:spTree>
    <p:extLst>
      <p:ext uri="{BB962C8B-B14F-4D97-AF65-F5344CB8AC3E}">
        <p14:creationId xmlns:p14="http://schemas.microsoft.com/office/powerpoint/2010/main" val="34872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83203</TotalTime>
  <Words>1828</Words>
  <Application>Microsoft Macintosh PowerPoint</Application>
  <PresentationFormat>On-screen Show (4:3)</PresentationFormat>
  <Paragraphs>598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24</vt:lpstr>
      <vt:lpstr>Arial</vt:lpstr>
      <vt:lpstr>Arial Narrow</vt:lpstr>
      <vt:lpstr>Calibri</vt:lpstr>
      <vt:lpstr>Consolas</vt:lpstr>
      <vt:lpstr>Courier New</vt:lpstr>
      <vt:lpstr>Gabriola</vt:lpstr>
      <vt:lpstr>Gill Sans</vt:lpstr>
      <vt:lpstr>Lucida Grande</vt:lpstr>
      <vt:lpstr>Times New Roman</vt:lpstr>
      <vt:lpstr>Wingdings</vt:lpstr>
      <vt:lpstr>Horizon</vt:lpstr>
      <vt:lpstr>FlyMC: Highly Scalable Testing of Complex Interleavings in Distributed Systems</vt:lpstr>
      <vt:lpstr>Distributed System Outages</vt:lpstr>
      <vt:lpstr>Distributed Concurrency Bug</vt:lpstr>
      <vt:lpstr>Let’s look at a simple dist. conc. bug pattern, Msg-Msg Race</vt:lpstr>
      <vt:lpstr>Let’s look at a real complex bug, Paxos Msg-Msg Race</vt:lpstr>
      <vt:lpstr>Another simple dist. conc. bug pattern, Msg-Fault Timing</vt:lpstr>
      <vt:lpstr>Let’s look at a real complex bug,  Msg-Fault Timing</vt:lpstr>
      <vt:lpstr>Msg-Fault Timing</vt:lpstr>
      <vt:lpstr>Dev’s discussion on Dist. Conc. bugs</vt:lpstr>
      <vt:lpstr>Unearth Dist. Conc. bugs?</vt:lpstr>
      <vt:lpstr>Here is how it works, Checker</vt:lpstr>
      <vt:lpstr>Checker</vt:lpstr>
      <vt:lpstr>Challenge</vt:lpstr>
      <vt:lpstr>Challenge</vt:lpstr>
      <vt:lpstr>FlyMC</vt:lpstr>
      <vt:lpstr>FlyMC</vt:lpstr>
      <vt:lpstr>Outline</vt:lpstr>
      <vt:lpstr>Principles</vt:lpstr>
      <vt:lpstr>Communication Symmetry</vt:lpstr>
      <vt:lpstr>PowerPoint Presentation</vt:lpstr>
      <vt:lpstr>PowerPoint Presentation</vt:lpstr>
      <vt:lpstr>State Symmetry is great, but … Still, many events to one node</vt:lpstr>
      <vt:lpstr>Let’s recap, Dependency vs Independency</vt:lpstr>
      <vt:lpstr>How to apply Event Independence to Dist. Sys.?</vt:lpstr>
      <vt:lpstr>Principles</vt:lpstr>
      <vt:lpstr>PowerPoint Presentation</vt:lpstr>
      <vt:lpstr>Parallel Flips</vt:lpstr>
      <vt:lpstr>More details in paper</vt:lpstr>
      <vt:lpstr>Outline</vt:lpstr>
      <vt:lpstr>Unearthing Known Bugs</vt:lpstr>
      <vt:lpstr>Unearthing Known Bugs</vt:lpstr>
      <vt:lpstr>PowerPoint Presentation</vt:lpstr>
      <vt:lpstr>FlyMC Unearth New Bugs?</vt:lpstr>
      <vt:lpstr>Conclusion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Jeffrey Ferrari</cp:lastModifiedBy>
  <cp:revision>1253</cp:revision>
  <cp:lastPrinted>2019-03-26T21:58:44Z</cp:lastPrinted>
  <dcterms:created xsi:type="dcterms:W3CDTF">2010-10-14T08:11:44Z</dcterms:created>
  <dcterms:modified xsi:type="dcterms:W3CDTF">2019-04-06T01:50:14Z</dcterms:modified>
</cp:coreProperties>
</file>