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37"/>
  </p:notesMasterIdLst>
  <p:handoutMasterIdLst>
    <p:handoutMasterId r:id="rId38"/>
  </p:handoutMasterIdLst>
  <p:sldIdLst>
    <p:sldId id="290" r:id="rId2"/>
    <p:sldId id="319" r:id="rId3"/>
    <p:sldId id="391" r:id="rId4"/>
    <p:sldId id="399" r:id="rId5"/>
    <p:sldId id="403" r:id="rId6"/>
    <p:sldId id="400" r:id="rId7"/>
    <p:sldId id="450" r:id="rId8"/>
    <p:sldId id="427" r:id="rId9"/>
    <p:sldId id="451" r:id="rId10"/>
    <p:sldId id="401" r:id="rId11"/>
    <p:sldId id="452" r:id="rId12"/>
    <p:sldId id="327" r:id="rId13"/>
    <p:sldId id="428" r:id="rId14"/>
    <p:sldId id="433" r:id="rId15"/>
    <p:sldId id="434" r:id="rId16"/>
    <p:sldId id="453" r:id="rId17"/>
    <p:sldId id="454" r:id="rId18"/>
    <p:sldId id="405" r:id="rId19"/>
    <p:sldId id="436" r:id="rId20"/>
    <p:sldId id="437" r:id="rId21"/>
    <p:sldId id="439" r:id="rId22"/>
    <p:sldId id="414" r:id="rId23"/>
    <p:sldId id="440" r:id="rId24"/>
    <p:sldId id="441" r:id="rId25"/>
    <p:sldId id="442" r:id="rId26"/>
    <p:sldId id="416" r:id="rId27"/>
    <p:sldId id="444" r:id="rId28"/>
    <p:sldId id="445" r:id="rId29"/>
    <p:sldId id="443" r:id="rId30"/>
    <p:sldId id="446" r:id="rId31"/>
    <p:sldId id="447" r:id="rId32"/>
    <p:sldId id="448" r:id="rId33"/>
    <p:sldId id="449" r:id="rId34"/>
    <p:sldId id="455" r:id="rId35"/>
    <p:sldId id="423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F6684F-F81B-F64E-AAFE-4A72C34A9A6B}">
          <p14:sldIdLst>
            <p14:sldId id="290"/>
            <p14:sldId id="319"/>
            <p14:sldId id="391"/>
            <p14:sldId id="399"/>
            <p14:sldId id="403"/>
            <p14:sldId id="400"/>
            <p14:sldId id="450"/>
            <p14:sldId id="427"/>
            <p14:sldId id="451"/>
            <p14:sldId id="401"/>
            <p14:sldId id="452"/>
            <p14:sldId id="327"/>
            <p14:sldId id="428"/>
            <p14:sldId id="433"/>
            <p14:sldId id="434"/>
            <p14:sldId id="453"/>
            <p14:sldId id="454"/>
            <p14:sldId id="405"/>
            <p14:sldId id="436"/>
            <p14:sldId id="437"/>
            <p14:sldId id="439"/>
            <p14:sldId id="414"/>
            <p14:sldId id="440"/>
            <p14:sldId id="441"/>
            <p14:sldId id="442"/>
            <p14:sldId id="416"/>
            <p14:sldId id="444"/>
            <p14:sldId id="445"/>
            <p14:sldId id="443"/>
            <p14:sldId id="446"/>
            <p14:sldId id="447"/>
            <p14:sldId id="448"/>
            <p14:sldId id="449"/>
            <p14:sldId id="455"/>
            <p14:sldId id="423"/>
          </p14:sldIdLst>
        </p14:section>
        <p14:section name="backup" id="{BD90F30B-6524-E54F-8C84-8F18D1AF8C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33FF00"/>
    <a:srgbClr val="339900"/>
    <a:srgbClr val="751320"/>
    <a:srgbClr val="5AD049"/>
    <a:srgbClr val="0099FF"/>
    <a:srgbClr val="FFBFDB"/>
    <a:srgbClr val="FFB4C3"/>
    <a:srgbClr val="FF66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2" autoAdjust="0"/>
    <p:restoredTop sz="91429" autoAdjust="0"/>
  </p:normalViewPr>
  <p:slideViewPr>
    <p:cSldViewPr snapToGrid="0" snapToObjects="1">
      <p:cViewPr varScale="1">
        <p:scale>
          <a:sx n="152" d="100"/>
          <a:sy n="152" d="100"/>
        </p:scale>
        <p:origin x="192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50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10/19/22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10/19/22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3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4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9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6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68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9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8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7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4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75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27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2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7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8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40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32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6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01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91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1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00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6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5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3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18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8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7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4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4614" y="35830"/>
            <a:ext cx="1636910" cy="199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378" y="35828"/>
            <a:ext cx="3259827" cy="1995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MittOS @ SOSP’17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7440"/>
            <a:ext cx="9144000" cy="2542904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64"/>
            <a:ext cx="7772400" cy="1102519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5" y="205979"/>
            <a:ext cx="8621875" cy="85725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815" y="1200150"/>
            <a:ext cx="8621875" cy="38373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1" y="2596756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8678" y="1200155"/>
            <a:ext cx="4174733" cy="3792673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4168532" cy="3792672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8" y="205979"/>
            <a:ext cx="880046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16496" y="69468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48" y="205979"/>
            <a:ext cx="852266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9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" y="1"/>
            <a:ext cx="9143999" cy="330200"/>
          </a:xfrm>
          <a:prstGeom prst="rect">
            <a:avLst/>
          </a:prstGeom>
          <a:solidFill>
            <a:srgbClr val="7513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413" y="394370"/>
            <a:ext cx="8562346" cy="6688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13" y="1200155"/>
            <a:ext cx="8562346" cy="388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-7441"/>
            <a:ext cx="802632" cy="33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" y="11630"/>
            <a:ext cx="1623745" cy="31857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z="900" dirty="0"/>
              <a:t>LIBROS @ CLOUD’22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8.tif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84654" y="2679700"/>
            <a:ext cx="6548621" cy="914438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000" b="1" dirty="0"/>
              <a:t>Meng Wang</a:t>
            </a:r>
            <a:r>
              <a:rPr lang="en-US" sz="2000" dirty="0"/>
              <a:t>, Cesar A. </a:t>
            </a:r>
            <a:r>
              <a:rPr lang="en-US" sz="2000" dirty="0" err="1"/>
              <a:t>Stuardo</a:t>
            </a:r>
            <a:r>
              <a:rPr lang="en-US" sz="2000" dirty="0"/>
              <a:t>, </a:t>
            </a:r>
            <a:r>
              <a:rPr lang="en-US" sz="2000" dirty="0" err="1"/>
              <a:t>Daniar</a:t>
            </a:r>
            <a:r>
              <a:rPr lang="en-US" sz="2000" dirty="0"/>
              <a:t> H. Kurniawan, 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Ray A. O. </a:t>
            </a:r>
            <a:r>
              <a:rPr lang="en-US" sz="2000" dirty="0" err="1"/>
              <a:t>Sinurat</a:t>
            </a:r>
            <a:r>
              <a:rPr lang="en-US" sz="2000" dirty="0"/>
              <a:t>, and </a:t>
            </a:r>
            <a:r>
              <a:rPr lang="en-US" sz="2000" dirty="0" err="1"/>
              <a:t>Haryadi</a:t>
            </a:r>
            <a:r>
              <a:rPr lang="en-US" sz="2000" dirty="0"/>
              <a:t> S. </a:t>
            </a:r>
            <a:r>
              <a:rPr lang="en-US" sz="2000" dirty="0" err="1"/>
              <a:t>Gunawi</a:t>
            </a:r>
            <a:endParaRPr lang="en-US" sz="2000" dirty="0"/>
          </a:p>
          <a:p>
            <a:pPr>
              <a:spcBef>
                <a:spcPts val="500"/>
              </a:spcBef>
            </a:pPr>
            <a:endParaRPr lang="en-US" sz="2000" dirty="0"/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360505" y="328883"/>
            <a:ext cx="8390467" cy="1920133"/>
          </a:xfrm>
          <a:ln>
            <a:noFill/>
          </a:ln>
        </p:spPr>
        <p:txBody>
          <a:bodyPr/>
          <a:lstStyle/>
          <a:p>
            <a:r>
              <a:rPr lang="en-US" sz="4000" dirty="0"/>
              <a:t>Layered Contention Mitigation for Cloud Storage</a:t>
            </a:r>
          </a:p>
        </p:txBody>
      </p:sp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64" y="4024822"/>
            <a:ext cx="2997199" cy="9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10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LIBROS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8037169" cy="1329257"/>
          </a:xfrm>
        </p:spPr>
        <p:txBody>
          <a:bodyPr>
            <a:normAutofit/>
          </a:bodyPr>
          <a:lstStyle/>
          <a:p>
            <a:r>
              <a:rPr lang="en-US" sz="2000" u="sng" dirty="0"/>
              <a:t>LIBROS</a:t>
            </a:r>
            <a:r>
              <a:rPr lang="en-US" sz="2000" dirty="0"/>
              <a:t>: an ecosystem of contention mitigation supports from </a:t>
            </a:r>
            <a:r>
              <a:rPr lang="en-US" sz="2000" u="sng" dirty="0"/>
              <a:t>lib</a:t>
            </a:r>
            <a:r>
              <a:rPr lang="en-US" sz="2000" dirty="0"/>
              <a:t>rary, </a:t>
            </a:r>
            <a:r>
              <a:rPr lang="en-US" sz="2000" u="sng" dirty="0"/>
              <a:t>r</a:t>
            </a:r>
            <a:r>
              <a:rPr lang="en-US" sz="2000" dirty="0"/>
              <a:t>untime and </a:t>
            </a:r>
            <a:r>
              <a:rPr lang="en-US" sz="2000" u="sng" dirty="0"/>
              <a:t>o</a:t>
            </a:r>
            <a:r>
              <a:rPr lang="en-US" sz="2000" dirty="0"/>
              <a:t>perating </a:t>
            </a:r>
            <a:r>
              <a:rPr lang="en-US" sz="2000" u="sng" dirty="0"/>
              <a:t>s</a:t>
            </a:r>
            <a:r>
              <a:rPr lang="en-US" sz="2000" dirty="0"/>
              <a:t>ystem layers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41379-882F-8959-F6E5-B80828252135}"/>
              </a:ext>
            </a:extLst>
          </p:cNvPr>
          <p:cNvGrpSpPr/>
          <p:nvPr/>
        </p:nvGrpSpPr>
        <p:grpSpPr>
          <a:xfrm>
            <a:off x="2133601" y="3564316"/>
            <a:ext cx="5018600" cy="1275697"/>
            <a:chOff x="2047774" y="3507871"/>
            <a:chExt cx="3840071" cy="127569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8F5AEA-F08D-E470-5A8C-2BFC66D4B8D7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5250C4-8F86-1C92-C017-ED79790B6425}"/>
                </a:ext>
              </a:extLst>
            </p:cNvPr>
            <p:cNvSpPr/>
            <p:nvPr/>
          </p:nvSpPr>
          <p:spPr>
            <a:xfrm>
              <a:off x="4363697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B6D761-1879-5047-0E93-1BACC8F9EC2D}"/>
                </a:ext>
              </a:extLst>
            </p:cNvPr>
            <p:cNvSpPr/>
            <p:nvPr/>
          </p:nvSpPr>
          <p:spPr>
            <a:xfrm>
              <a:off x="4760363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8A849C6-3439-073F-372B-FCDB42199D54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BD6492-27B4-1C51-10DD-B3BEE0C55D27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F04610-CAEE-1F6C-66E3-38C324A6CAFF}"/>
                </a:ext>
              </a:extLst>
            </p:cNvPr>
            <p:cNvSpPr txBox="1"/>
            <p:nvPr/>
          </p:nvSpPr>
          <p:spPr>
            <a:xfrm>
              <a:off x="4344884" y="4383458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D2A6BF-4AE3-CFB2-F807-B79163DCD0E5}"/>
              </a:ext>
            </a:extLst>
          </p:cNvPr>
          <p:cNvGrpSpPr/>
          <p:nvPr/>
        </p:nvGrpSpPr>
        <p:grpSpPr>
          <a:xfrm>
            <a:off x="2133600" y="2987512"/>
            <a:ext cx="5018599" cy="554807"/>
            <a:chOff x="2047773" y="2931067"/>
            <a:chExt cx="3840071" cy="55480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C80DFBF-3DB3-1FD7-F947-7BB0BB66DF41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75F351-8585-254C-527F-4AC1FAE90620}"/>
                </a:ext>
              </a:extLst>
            </p:cNvPr>
            <p:cNvSpPr txBox="1"/>
            <p:nvPr/>
          </p:nvSpPr>
          <p:spPr>
            <a:xfrm>
              <a:off x="2066602" y="3013720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Runtime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312B8E-9E43-E757-6705-0996B03C485D}"/>
                </a:ext>
              </a:extLst>
            </p:cNvPr>
            <p:cNvSpPr/>
            <p:nvPr/>
          </p:nvSpPr>
          <p:spPr>
            <a:xfrm>
              <a:off x="3291916" y="3094375"/>
              <a:ext cx="25601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R = new Request(bytes)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76BCEBF-B81C-C1AD-B64D-E26386C9C2F9}"/>
              </a:ext>
            </a:extLst>
          </p:cNvPr>
          <p:cNvCxnSpPr>
            <a:cxnSpLocks/>
            <a:stCxn id="14" idx="3"/>
            <a:endCxn id="27" idx="3"/>
          </p:cNvCxnSpPr>
          <p:nvPr/>
        </p:nvCxnSpPr>
        <p:spPr>
          <a:xfrm flipH="1" flipV="1">
            <a:off x="7152199" y="3264916"/>
            <a:ext cx="2" cy="926250"/>
          </a:xfrm>
          <a:prstGeom prst="curvedConnector3">
            <a:avLst>
              <a:gd name="adj1" fmla="val -114300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0F6CA-2E89-BE47-DB55-43F09DDE282D}"/>
              </a:ext>
            </a:extLst>
          </p:cNvPr>
          <p:cNvGrpSpPr/>
          <p:nvPr/>
        </p:nvGrpSpPr>
        <p:grpSpPr>
          <a:xfrm>
            <a:off x="2133601" y="2404471"/>
            <a:ext cx="5018597" cy="554807"/>
            <a:chOff x="869246" y="2348026"/>
            <a:chExt cx="5018597" cy="554807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A4A0AA1-A298-0A98-1A3E-169A58EA8B22}"/>
                </a:ext>
              </a:extLst>
            </p:cNvPr>
            <p:cNvSpPr/>
            <p:nvPr/>
          </p:nvSpPr>
          <p:spPr>
            <a:xfrm>
              <a:off x="869246" y="2348026"/>
              <a:ext cx="5018597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984E6B-3A3E-4A77-6D81-7C6FE0C62B4F}"/>
                </a:ext>
              </a:extLst>
            </p:cNvPr>
            <p:cNvSpPr txBox="1"/>
            <p:nvPr/>
          </p:nvSpPr>
          <p:spPr>
            <a:xfrm>
              <a:off x="910634" y="2423330"/>
              <a:ext cx="92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Library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17BD2C-EADD-B8B7-6888-0D52D73454CE}"/>
                </a:ext>
              </a:extLst>
            </p:cNvPr>
            <p:cNvSpPr/>
            <p:nvPr/>
          </p:nvSpPr>
          <p:spPr>
            <a:xfrm>
              <a:off x="4043190" y="2517571"/>
              <a:ext cx="16614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effectLst/>
                  <a:latin typeface="Courier" pitchFamily="2" charset="0"/>
                </a:rPr>
                <a:t>Ac</a:t>
              </a:r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quireLock</a:t>
              </a:r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()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FC6A9F11-883D-9154-300F-3AD39A8A3E08}"/>
              </a:ext>
            </a:extLst>
          </p:cNvPr>
          <p:cNvCxnSpPr>
            <a:cxnSpLocks/>
          </p:cNvCxnSpPr>
          <p:nvPr/>
        </p:nvCxnSpPr>
        <p:spPr>
          <a:xfrm flipV="1">
            <a:off x="7139014" y="2602852"/>
            <a:ext cx="35762" cy="622834"/>
          </a:xfrm>
          <a:prstGeom prst="curvedConnector3">
            <a:avLst>
              <a:gd name="adj1" fmla="val 73922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D0A4262E-D433-ECEC-E0F1-EFB1446FE22C}"/>
              </a:ext>
            </a:extLst>
          </p:cNvPr>
          <p:cNvCxnSpPr>
            <a:cxnSpLocks/>
          </p:cNvCxnSpPr>
          <p:nvPr/>
        </p:nvCxnSpPr>
        <p:spPr>
          <a:xfrm rot="5400000">
            <a:off x="2341977" y="4045198"/>
            <a:ext cx="138098" cy="174156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B5CF80-79DE-8A18-231B-7919DCD0E3D2}"/>
              </a:ext>
            </a:extLst>
          </p:cNvPr>
          <p:cNvSpPr txBox="1"/>
          <p:nvPr/>
        </p:nvSpPr>
        <p:spPr>
          <a:xfrm>
            <a:off x="874159" y="4743390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A2F3A8F-8ED7-95AE-4058-3674D710B2FE}"/>
              </a:ext>
            </a:extLst>
          </p:cNvPr>
          <p:cNvSpPr txBox="1">
            <a:spLocks/>
          </p:cNvSpPr>
          <p:nvPr/>
        </p:nvSpPr>
        <p:spPr>
          <a:xfrm>
            <a:off x="553414" y="1675251"/>
            <a:ext cx="8037169" cy="41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Accurately predicts </a:t>
            </a:r>
            <a:r>
              <a:rPr lang="en-US" sz="1800" dirty="0"/>
              <a:t>wait time for Resource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9C807C0F-030E-1A1C-40AD-3B7EC3C2C75D}"/>
              </a:ext>
            </a:extLst>
          </p:cNvPr>
          <p:cNvSpPr txBox="1">
            <a:spLocks/>
          </p:cNvSpPr>
          <p:nvPr/>
        </p:nvSpPr>
        <p:spPr>
          <a:xfrm>
            <a:off x="553413" y="1944792"/>
            <a:ext cx="8037169" cy="482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Promptly cancels </a:t>
            </a:r>
            <a:r>
              <a:rPr lang="en-US" sz="1800" dirty="0"/>
              <a:t>if SLO cannot be met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FD386D70-A600-B29A-C0B9-373C50AD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5E9E67-FB58-16E9-C77D-EFC76C678020}"/>
              </a:ext>
            </a:extLst>
          </p:cNvPr>
          <p:cNvGrpSpPr/>
          <p:nvPr/>
        </p:nvGrpSpPr>
        <p:grpSpPr>
          <a:xfrm>
            <a:off x="318523" y="2867250"/>
            <a:ext cx="1815078" cy="1323916"/>
            <a:chOff x="318523" y="2867250"/>
            <a:chExt cx="1815078" cy="132391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8A5F5B1-E89B-4AFE-75A1-C003A433D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23" y="2867250"/>
              <a:ext cx="409392" cy="607977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B71247-D35B-C6EB-B4B3-B80D63A04620}"/>
                </a:ext>
              </a:extLst>
            </p:cNvPr>
            <p:cNvGrpSpPr/>
            <p:nvPr/>
          </p:nvGrpSpPr>
          <p:grpSpPr>
            <a:xfrm>
              <a:off x="727915" y="2867250"/>
              <a:ext cx="1405686" cy="1323916"/>
              <a:chOff x="727915" y="2867250"/>
              <a:chExt cx="1405686" cy="1323916"/>
            </a:xfrm>
          </p:grpSpPr>
          <p:cxnSp>
            <p:nvCxnSpPr>
              <p:cNvPr id="47" name="Curved Connector 46">
                <a:extLst>
                  <a:ext uri="{FF2B5EF4-FFF2-40B4-BE49-F238E27FC236}">
                    <a16:creationId xmlns:a16="http://schemas.microsoft.com/office/drawing/2014/main" id="{C30F4560-8E27-CE25-055D-433A5F1A7AAA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>
                <a:off x="727915" y="3171239"/>
                <a:ext cx="1405686" cy="1019927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99F74BA-EE66-0677-E452-E2CC9DD3236D}"/>
                  </a:ext>
                </a:extLst>
              </p:cNvPr>
              <p:cNvSpPr/>
              <p:nvPr/>
            </p:nvSpPr>
            <p:spPr>
              <a:xfrm>
                <a:off x="886332" y="2867250"/>
                <a:ext cx="409392" cy="30398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8EAB5E6-6F2A-ED3F-5CAF-46B3B9547A17}"/>
              </a:ext>
            </a:extLst>
          </p:cNvPr>
          <p:cNvGrpSpPr/>
          <p:nvPr/>
        </p:nvGrpSpPr>
        <p:grpSpPr>
          <a:xfrm>
            <a:off x="3124042" y="3625585"/>
            <a:ext cx="2174497" cy="1099215"/>
            <a:chOff x="2797798" y="3638159"/>
            <a:chExt cx="2174497" cy="109921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9E90A2-38FD-9C62-E74C-F9199019438F}"/>
                </a:ext>
              </a:extLst>
            </p:cNvPr>
            <p:cNvSpPr/>
            <p:nvPr/>
          </p:nvSpPr>
          <p:spPr>
            <a:xfrm>
              <a:off x="2797798" y="3694314"/>
              <a:ext cx="1912708" cy="10430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56C9A6-08C7-F810-7959-230387C4040E}"/>
                </a:ext>
              </a:extLst>
            </p:cNvPr>
            <p:cNvSpPr txBox="1"/>
            <p:nvPr/>
          </p:nvSpPr>
          <p:spPr>
            <a:xfrm>
              <a:off x="2817555" y="3638159"/>
              <a:ext cx="215474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if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remDL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&gt;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predDelay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()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continue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else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cancel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23C007-A539-0CD5-D8DC-3E48201AD865}"/>
              </a:ext>
            </a:extLst>
          </p:cNvPr>
          <p:cNvGrpSpPr/>
          <p:nvPr/>
        </p:nvGrpSpPr>
        <p:grpSpPr>
          <a:xfrm>
            <a:off x="43755" y="3786317"/>
            <a:ext cx="2154740" cy="646331"/>
            <a:chOff x="2775797" y="3660782"/>
            <a:chExt cx="2154740" cy="6463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67FF5A6-32CA-D7D9-4068-D4A8E623134A}"/>
                </a:ext>
              </a:extLst>
            </p:cNvPr>
            <p:cNvSpPr/>
            <p:nvPr/>
          </p:nvSpPr>
          <p:spPr>
            <a:xfrm>
              <a:off x="2797798" y="3694313"/>
              <a:ext cx="1448149" cy="569823"/>
            </a:xfrm>
            <a:prstGeom prst="rect">
              <a:avLst/>
            </a:prstGeom>
            <a:solidFill>
              <a:srgbClr val="FFBF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22B0A1-FD4B-BF86-DCE6-BBFDDC28B0EE}"/>
                </a:ext>
              </a:extLst>
            </p:cNvPr>
            <p:cNvSpPr txBox="1"/>
            <p:nvPr/>
          </p:nvSpPr>
          <p:spPr>
            <a:xfrm>
              <a:off x="2775797" y="3660782"/>
              <a:ext cx="2154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R.deadline</a:t>
              </a:r>
              <a:r>
                <a:rPr lang="en-US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(DL)</a:t>
              </a:r>
            </a:p>
            <a:p>
              <a:r>
                <a:rPr lang="en-US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R.sendtime</a:t>
              </a:r>
              <a:endParaRPr lang="en-US" i="1" dirty="0">
                <a:solidFill>
                  <a:schemeClr val="bg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FD1298-FC87-42E1-F6CB-7DCB6B11DD77}"/>
              </a:ext>
            </a:extLst>
          </p:cNvPr>
          <p:cNvGrpSpPr/>
          <p:nvPr/>
        </p:nvGrpSpPr>
        <p:grpSpPr>
          <a:xfrm>
            <a:off x="4230398" y="3681740"/>
            <a:ext cx="1448293" cy="421063"/>
            <a:chOff x="4230398" y="3681740"/>
            <a:chExt cx="1448293" cy="421063"/>
          </a:xfrm>
        </p:grpSpPr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3F55350A-06E8-BBAB-7C08-5DE1CBDDE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711" y="3681740"/>
              <a:ext cx="1425980" cy="363734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DB8AB4-EEF3-A768-26DF-316A1556491D}"/>
                </a:ext>
              </a:extLst>
            </p:cNvPr>
            <p:cNvSpPr/>
            <p:nvPr/>
          </p:nvSpPr>
          <p:spPr>
            <a:xfrm>
              <a:off x="4230398" y="3987156"/>
              <a:ext cx="115647" cy="115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B766E884-2067-CD3E-816D-623155E50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355" y="4788536"/>
            <a:ext cx="356552" cy="35814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C714409-595B-A834-F870-DD37CA31522F}"/>
              </a:ext>
            </a:extLst>
          </p:cNvPr>
          <p:cNvSpPr txBox="1"/>
          <p:nvPr/>
        </p:nvSpPr>
        <p:spPr>
          <a:xfrm>
            <a:off x="3482806" y="4784976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ea typeface="Gill Sans" charset="0"/>
                <a:cs typeface="Gill Sans" charset="0"/>
              </a:rPr>
              <a:t>No waiting</a:t>
            </a:r>
          </a:p>
        </p:txBody>
      </p:sp>
    </p:spTree>
    <p:extLst>
      <p:ext uri="{BB962C8B-B14F-4D97-AF65-F5344CB8AC3E}">
        <p14:creationId xmlns:p14="http://schemas.microsoft.com/office/powerpoint/2010/main" val="29195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/>
      <p:bldP spid="70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11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LIBROS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41379-882F-8959-F6E5-B80828252135}"/>
              </a:ext>
            </a:extLst>
          </p:cNvPr>
          <p:cNvGrpSpPr/>
          <p:nvPr/>
        </p:nvGrpSpPr>
        <p:grpSpPr>
          <a:xfrm>
            <a:off x="2133601" y="3564316"/>
            <a:ext cx="5018600" cy="1275697"/>
            <a:chOff x="2047774" y="3507871"/>
            <a:chExt cx="3840071" cy="127569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8F5AEA-F08D-E470-5A8C-2BFC66D4B8D7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5250C4-8F86-1C92-C017-ED79790B6425}"/>
                </a:ext>
              </a:extLst>
            </p:cNvPr>
            <p:cNvSpPr/>
            <p:nvPr/>
          </p:nvSpPr>
          <p:spPr>
            <a:xfrm>
              <a:off x="4363697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B6D761-1879-5047-0E93-1BACC8F9EC2D}"/>
                </a:ext>
              </a:extLst>
            </p:cNvPr>
            <p:cNvSpPr/>
            <p:nvPr/>
          </p:nvSpPr>
          <p:spPr>
            <a:xfrm>
              <a:off x="4760363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8A849C6-3439-073F-372B-FCDB42199D54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BD6492-27B4-1C51-10DD-B3BEE0C55D27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F04610-CAEE-1F6C-66E3-38C324A6CAFF}"/>
                </a:ext>
              </a:extLst>
            </p:cNvPr>
            <p:cNvSpPr txBox="1"/>
            <p:nvPr/>
          </p:nvSpPr>
          <p:spPr>
            <a:xfrm>
              <a:off x="4344884" y="4383458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343C3B7-F954-5E96-808E-8F5BF52EFACE}"/>
              </a:ext>
            </a:extLst>
          </p:cNvPr>
          <p:cNvGrpSpPr/>
          <p:nvPr/>
        </p:nvGrpSpPr>
        <p:grpSpPr>
          <a:xfrm>
            <a:off x="318523" y="2867250"/>
            <a:ext cx="1815078" cy="1323916"/>
            <a:chOff x="318523" y="2867250"/>
            <a:chExt cx="1815078" cy="1323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E8A782-1048-7B7B-65A6-1F379A4F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23" y="2867250"/>
              <a:ext cx="409392" cy="607977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B35EF7C-CC35-5A77-B83F-B10DC580A16F}"/>
                </a:ext>
              </a:extLst>
            </p:cNvPr>
            <p:cNvGrpSpPr/>
            <p:nvPr/>
          </p:nvGrpSpPr>
          <p:grpSpPr>
            <a:xfrm>
              <a:off x="727915" y="2867250"/>
              <a:ext cx="1405686" cy="1323916"/>
              <a:chOff x="727915" y="2867250"/>
              <a:chExt cx="1405686" cy="1323916"/>
            </a:xfrm>
          </p:grpSpPr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9EF5613F-D4F0-9A68-84FB-A190F1FA48FA}"/>
                  </a:ext>
                </a:extLst>
              </p:cNvPr>
              <p:cNvCxnSpPr>
                <a:cxnSpLocks/>
                <a:stCxn id="11" idx="3"/>
                <a:endCxn id="14" idx="1"/>
              </p:cNvCxnSpPr>
              <p:nvPr/>
            </p:nvCxnSpPr>
            <p:spPr>
              <a:xfrm>
                <a:off x="727915" y="3171239"/>
                <a:ext cx="1405686" cy="1019927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F5AA815-DA7E-D8F0-030E-9CB6ACC17B61}"/>
                  </a:ext>
                </a:extLst>
              </p:cNvPr>
              <p:cNvSpPr/>
              <p:nvPr/>
            </p:nvSpPr>
            <p:spPr>
              <a:xfrm>
                <a:off x="886332" y="2867250"/>
                <a:ext cx="409392" cy="30398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D2A6BF-4AE3-CFB2-F807-B79163DCD0E5}"/>
              </a:ext>
            </a:extLst>
          </p:cNvPr>
          <p:cNvGrpSpPr/>
          <p:nvPr/>
        </p:nvGrpSpPr>
        <p:grpSpPr>
          <a:xfrm>
            <a:off x="2126005" y="2330357"/>
            <a:ext cx="5026193" cy="1211963"/>
            <a:chOff x="2041962" y="2273912"/>
            <a:chExt cx="3845882" cy="1211963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C80DFBF-3DB3-1FD7-F947-7BB0BB66DF41}"/>
                </a:ext>
              </a:extLst>
            </p:cNvPr>
            <p:cNvSpPr/>
            <p:nvPr/>
          </p:nvSpPr>
          <p:spPr>
            <a:xfrm>
              <a:off x="2047773" y="2273912"/>
              <a:ext cx="3840071" cy="1211963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75F351-8585-254C-527F-4AC1FAE90620}"/>
                </a:ext>
              </a:extLst>
            </p:cNvPr>
            <p:cNvSpPr txBox="1"/>
            <p:nvPr/>
          </p:nvSpPr>
          <p:spPr>
            <a:xfrm>
              <a:off x="2041962" y="2385998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Runtime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312B8E-9E43-E757-6705-0996B03C485D}"/>
                </a:ext>
              </a:extLst>
            </p:cNvPr>
            <p:cNvSpPr/>
            <p:nvPr/>
          </p:nvSpPr>
          <p:spPr>
            <a:xfrm>
              <a:off x="4553122" y="2643881"/>
              <a:ext cx="13073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R = new Request(bytes)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76BCEBF-B81C-C1AD-B64D-E26386C9C2F9}"/>
              </a:ext>
            </a:extLst>
          </p:cNvPr>
          <p:cNvCxnSpPr>
            <a:cxnSpLocks/>
            <a:stCxn id="14" idx="3"/>
            <a:endCxn id="27" idx="3"/>
          </p:cNvCxnSpPr>
          <p:nvPr/>
        </p:nvCxnSpPr>
        <p:spPr>
          <a:xfrm flipH="1" flipV="1">
            <a:off x="7152198" y="2936339"/>
            <a:ext cx="3" cy="1254827"/>
          </a:xfrm>
          <a:prstGeom prst="curvedConnector3">
            <a:avLst>
              <a:gd name="adj1" fmla="val -76200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0F6CA-2E89-BE47-DB55-43F09DDE282D}"/>
              </a:ext>
            </a:extLst>
          </p:cNvPr>
          <p:cNvGrpSpPr/>
          <p:nvPr/>
        </p:nvGrpSpPr>
        <p:grpSpPr>
          <a:xfrm>
            <a:off x="2158207" y="1111427"/>
            <a:ext cx="5018597" cy="1193670"/>
            <a:chOff x="869246" y="1951236"/>
            <a:chExt cx="5018597" cy="119367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A4A0AA1-A298-0A98-1A3E-169A58EA8B22}"/>
                </a:ext>
              </a:extLst>
            </p:cNvPr>
            <p:cNvSpPr/>
            <p:nvPr/>
          </p:nvSpPr>
          <p:spPr>
            <a:xfrm>
              <a:off x="869246" y="1951236"/>
              <a:ext cx="5018597" cy="119367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984E6B-3A3E-4A77-6D81-7C6FE0C62B4F}"/>
                </a:ext>
              </a:extLst>
            </p:cNvPr>
            <p:cNvSpPr txBox="1"/>
            <p:nvPr/>
          </p:nvSpPr>
          <p:spPr>
            <a:xfrm>
              <a:off x="938609" y="2101259"/>
              <a:ext cx="92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Library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17BD2C-EADD-B8B7-6888-0D52D73454CE}"/>
                </a:ext>
              </a:extLst>
            </p:cNvPr>
            <p:cNvSpPr/>
            <p:nvPr/>
          </p:nvSpPr>
          <p:spPr>
            <a:xfrm>
              <a:off x="4056702" y="2394182"/>
              <a:ext cx="16614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effectLst/>
                  <a:latin typeface="Courier" pitchFamily="2" charset="0"/>
                </a:rPr>
                <a:t>Ac</a:t>
              </a:r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quireLock</a:t>
              </a:r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()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FC6A9F11-883D-9154-300F-3AD39A8A3E08}"/>
              </a:ext>
            </a:extLst>
          </p:cNvPr>
          <p:cNvCxnSpPr>
            <a:cxnSpLocks/>
            <a:stCxn id="29" idx="3"/>
            <a:endCxn id="32" idx="3"/>
          </p:cNvCxnSpPr>
          <p:nvPr/>
        </p:nvCxnSpPr>
        <p:spPr>
          <a:xfrm flipV="1">
            <a:off x="7116436" y="1708262"/>
            <a:ext cx="60368" cy="1253674"/>
          </a:xfrm>
          <a:prstGeom prst="curvedConnector3">
            <a:avLst>
              <a:gd name="adj1" fmla="val 47867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B1F065-6D7A-23AE-ED86-38F7FB3A5DF9}"/>
              </a:ext>
            </a:extLst>
          </p:cNvPr>
          <p:cNvGrpSpPr/>
          <p:nvPr/>
        </p:nvGrpSpPr>
        <p:grpSpPr>
          <a:xfrm>
            <a:off x="3124042" y="3625585"/>
            <a:ext cx="2174497" cy="1099215"/>
            <a:chOff x="2797798" y="3638159"/>
            <a:chExt cx="2174497" cy="10992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106901-0029-759B-2D24-497D79863670}"/>
                </a:ext>
              </a:extLst>
            </p:cNvPr>
            <p:cNvSpPr/>
            <p:nvPr/>
          </p:nvSpPr>
          <p:spPr>
            <a:xfrm>
              <a:off x="2797798" y="3694314"/>
              <a:ext cx="1912708" cy="10430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49CE18-B067-5A30-38FC-F9BD04CC78C2}"/>
                </a:ext>
              </a:extLst>
            </p:cNvPr>
            <p:cNvSpPr txBox="1"/>
            <p:nvPr/>
          </p:nvSpPr>
          <p:spPr>
            <a:xfrm>
              <a:off x="2817555" y="3638159"/>
              <a:ext cx="215474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if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remDL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&gt;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predDelay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()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continue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else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cancel</a:t>
              </a:r>
            </a:p>
          </p:txBody>
        </p:sp>
      </p:grp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D0A4262E-D433-ECEC-E0F1-EFB1446FE22C}"/>
              </a:ext>
            </a:extLst>
          </p:cNvPr>
          <p:cNvCxnSpPr>
            <a:cxnSpLocks/>
          </p:cNvCxnSpPr>
          <p:nvPr/>
        </p:nvCxnSpPr>
        <p:spPr>
          <a:xfrm rot="5400000">
            <a:off x="2341977" y="4045198"/>
            <a:ext cx="138098" cy="174156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B5CF80-79DE-8A18-231B-7919DCD0E3D2}"/>
              </a:ext>
            </a:extLst>
          </p:cNvPr>
          <p:cNvSpPr txBox="1"/>
          <p:nvPr/>
        </p:nvSpPr>
        <p:spPr>
          <a:xfrm>
            <a:off x="874159" y="4743390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471C55-F953-AE9E-F9A8-7B90E2FCF002}"/>
              </a:ext>
            </a:extLst>
          </p:cNvPr>
          <p:cNvGrpSpPr/>
          <p:nvPr/>
        </p:nvGrpSpPr>
        <p:grpSpPr>
          <a:xfrm>
            <a:off x="4230398" y="3681740"/>
            <a:ext cx="1448293" cy="421063"/>
            <a:chOff x="4230398" y="3681740"/>
            <a:chExt cx="1448293" cy="421063"/>
          </a:xfrm>
        </p:grpSpPr>
        <p:cxnSp>
          <p:nvCxnSpPr>
            <p:cNvPr id="56" name="Curved Connector 55">
              <a:extLst>
                <a:ext uri="{FF2B5EF4-FFF2-40B4-BE49-F238E27FC236}">
                  <a16:creationId xmlns:a16="http://schemas.microsoft.com/office/drawing/2014/main" id="{A868E87A-0B40-12D5-9BDC-2B99112D6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711" y="3681740"/>
              <a:ext cx="1425980" cy="363734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89FF131-DF1F-CED2-0623-F7D2911B19E3}"/>
                </a:ext>
              </a:extLst>
            </p:cNvPr>
            <p:cNvSpPr/>
            <p:nvPr/>
          </p:nvSpPr>
          <p:spPr>
            <a:xfrm>
              <a:off x="4230398" y="3987156"/>
              <a:ext cx="115647" cy="115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E438D3-20E6-D6AF-F54D-10B5B99DBF50}"/>
              </a:ext>
            </a:extLst>
          </p:cNvPr>
          <p:cNvGrpSpPr/>
          <p:nvPr/>
        </p:nvGrpSpPr>
        <p:grpSpPr>
          <a:xfrm>
            <a:off x="43755" y="3786317"/>
            <a:ext cx="2154740" cy="646331"/>
            <a:chOff x="2775797" y="3660782"/>
            <a:chExt cx="2154740" cy="64633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DF5088F-73E3-B10C-0F15-F715EA093DF4}"/>
                </a:ext>
              </a:extLst>
            </p:cNvPr>
            <p:cNvSpPr/>
            <p:nvPr/>
          </p:nvSpPr>
          <p:spPr>
            <a:xfrm>
              <a:off x="2797798" y="3694313"/>
              <a:ext cx="1448149" cy="569823"/>
            </a:xfrm>
            <a:prstGeom prst="rect">
              <a:avLst/>
            </a:prstGeom>
            <a:solidFill>
              <a:srgbClr val="FFBF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14CE1F-5680-B37A-8BD1-0CD8146157A4}"/>
                </a:ext>
              </a:extLst>
            </p:cNvPr>
            <p:cNvSpPr txBox="1"/>
            <p:nvPr/>
          </p:nvSpPr>
          <p:spPr>
            <a:xfrm>
              <a:off x="2775797" y="3660782"/>
              <a:ext cx="2154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R.deadline</a:t>
              </a:r>
              <a:r>
                <a:rPr lang="en-US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(DL)</a:t>
              </a:r>
            </a:p>
            <a:p>
              <a:r>
                <a:rPr lang="en-US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R.sendtime</a:t>
              </a:r>
              <a:endParaRPr lang="en-US" i="1" dirty="0">
                <a:solidFill>
                  <a:schemeClr val="bg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FD386D70-A600-B29A-C0B9-373C50AD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AF49F38-79EB-A27E-8D1F-C9C41627985B}"/>
              </a:ext>
            </a:extLst>
          </p:cNvPr>
          <p:cNvSpPr/>
          <p:nvPr/>
        </p:nvSpPr>
        <p:spPr>
          <a:xfrm>
            <a:off x="6991889" y="3853763"/>
            <a:ext cx="1804872" cy="621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  <a:r>
              <a:rPr lang="en-US" sz="2000" dirty="0">
                <a:latin typeface="Gill Sans" panose="020B0502020104020203" pitchFamily="34" charset="-79"/>
                <a:cs typeface="Gill Sans" panose="020B0502020104020203" pitchFamily="34" charset="-79"/>
              </a:rPr>
              <a:t> (in OS)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6A4C53B-EF4B-7EC4-4F56-F28A49EC2890}"/>
              </a:ext>
            </a:extLst>
          </p:cNvPr>
          <p:cNvGrpSpPr/>
          <p:nvPr/>
        </p:nvGrpSpPr>
        <p:grpSpPr>
          <a:xfrm>
            <a:off x="3128880" y="2371683"/>
            <a:ext cx="2174497" cy="1099215"/>
            <a:chOff x="2797798" y="3638159"/>
            <a:chExt cx="2174497" cy="109921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FFB09BF-BFD6-99A4-E934-8C190B3D3F1D}"/>
                </a:ext>
              </a:extLst>
            </p:cNvPr>
            <p:cNvSpPr/>
            <p:nvPr/>
          </p:nvSpPr>
          <p:spPr>
            <a:xfrm>
              <a:off x="2797798" y="3694314"/>
              <a:ext cx="1912708" cy="10430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F38A276-53B5-E3BB-F924-97A6D16CCA98}"/>
                </a:ext>
              </a:extLst>
            </p:cNvPr>
            <p:cNvSpPr txBox="1"/>
            <p:nvPr/>
          </p:nvSpPr>
          <p:spPr>
            <a:xfrm>
              <a:off x="2817555" y="3638159"/>
              <a:ext cx="215474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if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remDL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&gt;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predDelay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()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continue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else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cancel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5B110F-5E68-21F6-8FC8-1BAE3C917AFC}"/>
              </a:ext>
            </a:extLst>
          </p:cNvPr>
          <p:cNvGrpSpPr/>
          <p:nvPr/>
        </p:nvGrpSpPr>
        <p:grpSpPr>
          <a:xfrm>
            <a:off x="3124042" y="1144033"/>
            <a:ext cx="2174497" cy="1099215"/>
            <a:chOff x="2797798" y="3638159"/>
            <a:chExt cx="2174497" cy="10992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5D8F775-CF85-939D-0618-D4F63AB8CA4B}"/>
                </a:ext>
              </a:extLst>
            </p:cNvPr>
            <p:cNvSpPr/>
            <p:nvPr/>
          </p:nvSpPr>
          <p:spPr>
            <a:xfrm>
              <a:off x="2797798" y="3694314"/>
              <a:ext cx="1912708" cy="10430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A46C59-6855-88B8-AC27-2C5F19E99304}"/>
                </a:ext>
              </a:extLst>
            </p:cNvPr>
            <p:cNvSpPr txBox="1"/>
            <p:nvPr/>
          </p:nvSpPr>
          <p:spPr>
            <a:xfrm>
              <a:off x="2817555" y="3638159"/>
              <a:ext cx="215474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if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remDL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&gt; </a:t>
              </a:r>
              <a:r>
                <a:rPr lang="en-US" sz="1600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predDelay</a:t>
              </a:r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()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continue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else</a:t>
              </a:r>
            </a:p>
            <a:p>
              <a:r>
                <a:rPr lang="en-US" sz="1600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    cancel</a:t>
              </a:r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CF86056-2E56-B3F5-1FF3-204CFF9BA2BC}"/>
              </a:ext>
            </a:extLst>
          </p:cNvPr>
          <p:cNvSpPr/>
          <p:nvPr/>
        </p:nvSpPr>
        <p:spPr>
          <a:xfrm>
            <a:off x="6991889" y="2624896"/>
            <a:ext cx="1804872" cy="621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  <a:r>
              <a:rPr lang="en-US" sz="2000" dirty="0">
                <a:latin typeface="Gill Sans" panose="020B0502020104020203" pitchFamily="34" charset="-79"/>
                <a:cs typeface="Gill Sans" panose="020B0502020104020203" pitchFamily="34" charset="-79"/>
              </a:rPr>
              <a:t> (in Java runtime)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54C6FEF-852D-8BA8-2F36-7C692451AF30}"/>
              </a:ext>
            </a:extLst>
          </p:cNvPr>
          <p:cNvSpPr/>
          <p:nvPr/>
        </p:nvSpPr>
        <p:spPr>
          <a:xfrm>
            <a:off x="6916430" y="1243090"/>
            <a:ext cx="1880331" cy="621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  <a:r>
              <a:rPr lang="en-US" sz="2000" dirty="0">
                <a:latin typeface="Gill Sans" panose="020B0502020104020203" pitchFamily="34" charset="-79"/>
                <a:cs typeface="Gill Sans" panose="020B0502020104020203" pitchFamily="34" charset="-79"/>
              </a:rPr>
              <a:t> (lock library)</a:t>
            </a:r>
          </a:p>
        </p:txBody>
      </p:sp>
      <p:sp>
        <p:nvSpPr>
          <p:cNvPr id="69" name="Rounded Rectangular Callout 68">
            <a:extLst>
              <a:ext uri="{FF2B5EF4-FFF2-40B4-BE49-F238E27FC236}">
                <a16:creationId xmlns:a16="http://schemas.microsoft.com/office/drawing/2014/main" id="{9CD38F26-07B8-8111-27C2-AFF042F900EB}"/>
              </a:ext>
            </a:extLst>
          </p:cNvPr>
          <p:cNvSpPr/>
          <p:nvPr/>
        </p:nvSpPr>
        <p:spPr>
          <a:xfrm>
            <a:off x="119239" y="1755427"/>
            <a:ext cx="1506841" cy="646331"/>
          </a:xfrm>
          <a:prstGeom prst="wedgeRoundRectCallout">
            <a:avLst>
              <a:gd name="adj1" fmla="val 42978"/>
              <a:gd name="adj2" fmla="val 85307"/>
              <a:gd name="adj3" fmla="val 16667"/>
            </a:avLst>
          </a:prstGeom>
          <a:solidFill>
            <a:srgbClr val="0099FF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Layered</a:t>
            </a:r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D5A90711-7D16-18FB-ACE0-C269B0BFC4A4}"/>
              </a:ext>
            </a:extLst>
          </p:cNvPr>
          <p:cNvCxnSpPr>
            <a:cxnSpLocks/>
          </p:cNvCxnSpPr>
          <p:nvPr/>
        </p:nvCxnSpPr>
        <p:spPr>
          <a:xfrm rot="10800000">
            <a:off x="2027567" y="3105816"/>
            <a:ext cx="1096465" cy="18593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3CEE29A-5734-3BBE-C074-D9EEB519FCCC}"/>
              </a:ext>
            </a:extLst>
          </p:cNvPr>
          <p:cNvSpPr txBox="1"/>
          <p:nvPr/>
        </p:nvSpPr>
        <p:spPr>
          <a:xfrm>
            <a:off x="1401023" y="2886585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1FC330CB-0C01-287F-8917-F6BB11B969A6}"/>
              </a:ext>
            </a:extLst>
          </p:cNvPr>
          <p:cNvCxnSpPr>
            <a:cxnSpLocks/>
          </p:cNvCxnSpPr>
          <p:nvPr/>
        </p:nvCxnSpPr>
        <p:spPr>
          <a:xfrm rot="10800000">
            <a:off x="1993628" y="1607773"/>
            <a:ext cx="1130405" cy="4720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7AEE267-0707-9ADF-6AB2-EE4DF4168823}"/>
              </a:ext>
            </a:extLst>
          </p:cNvPr>
          <p:cNvSpPr txBox="1"/>
          <p:nvPr/>
        </p:nvSpPr>
        <p:spPr>
          <a:xfrm>
            <a:off x="1246307" y="1353931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6029C7-792D-BCAD-8DDD-17BC20CBA3C1}"/>
              </a:ext>
            </a:extLst>
          </p:cNvPr>
          <p:cNvSpPr/>
          <p:nvPr/>
        </p:nvSpPr>
        <p:spPr>
          <a:xfrm>
            <a:off x="2268391" y="488539"/>
            <a:ext cx="3905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</a:t>
            </a:r>
            <a:r>
              <a:rPr lang="en-US" sz="1600" dirty="0">
                <a:solidFill>
                  <a:srgbClr val="FF0000"/>
                </a:solidFill>
              </a:rPr>
              <a:t>ET</a:t>
            </a:r>
            <a:r>
              <a:rPr lang="en-US" sz="2000" dirty="0">
                <a:solidFill>
                  <a:srgbClr val="FF0000"/>
                </a:solidFill>
              </a:rPr>
              <a:t>” = </a:t>
            </a:r>
            <a:r>
              <a:rPr lang="en-US" sz="2000" u="sng" dirty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nd-to-end </a:t>
            </a:r>
            <a:r>
              <a:rPr lang="en-US" sz="2000" u="sng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ail mitigation support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C08B58-3BAC-F2D2-C86A-B023DE690A07}"/>
              </a:ext>
            </a:extLst>
          </p:cNvPr>
          <p:cNvGrpSpPr/>
          <p:nvPr/>
        </p:nvGrpSpPr>
        <p:grpSpPr>
          <a:xfrm>
            <a:off x="4221169" y="2616285"/>
            <a:ext cx="1448293" cy="421063"/>
            <a:chOff x="4230398" y="3681740"/>
            <a:chExt cx="1448293" cy="421063"/>
          </a:xfrm>
        </p:grpSpPr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2462C663-6571-1421-A995-EE47F7A36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711" y="3681740"/>
              <a:ext cx="1425980" cy="363734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059736A-A9B7-0673-D67B-93411F4AF02E}"/>
                </a:ext>
              </a:extLst>
            </p:cNvPr>
            <p:cNvSpPr/>
            <p:nvPr/>
          </p:nvSpPr>
          <p:spPr>
            <a:xfrm>
              <a:off x="4230398" y="3987156"/>
              <a:ext cx="115647" cy="115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BC64F67-8A60-13E0-B3EA-5F48DA5F4CA5}"/>
              </a:ext>
            </a:extLst>
          </p:cNvPr>
          <p:cNvGrpSpPr/>
          <p:nvPr/>
        </p:nvGrpSpPr>
        <p:grpSpPr>
          <a:xfrm>
            <a:off x="4221169" y="1359539"/>
            <a:ext cx="1448293" cy="421063"/>
            <a:chOff x="4230398" y="3681740"/>
            <a:chExt cx="1448293" cy="421063"/>
          </a:xfrm>
        </p:grpSpPr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D3B2AD9C-BCC3-923D-803E-16333E0C39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711" y="3681740"/>
              <a:ext cx="1425980" cy="363734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CF3C767-CE32-3283-3EA5-AB05648E27F7}"/>
                </a:ext>
              </a:extLst>
            </p:cNvPr>
            <p:cNvSpPr/>
            <p:nvPr/>
          </p:nvSpPr>
          <p:spPr>
            <a:xfrm>
              <a:off x="4230398" y="3987156"/>
              <a:ext cx="115647" cy="115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6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0" grpId="0" animBg="1"/>
      <p:bldP spid="61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r>
              <a:rPr lang="en-US" b="1" dirty="0"/>
              <a:t>Design Challenges &amp; Solutions</a:t>
            </a:r>
          </a:p>
          <a:p>
            <a:pPr lvl="1"/>
            <a:r>
              <a:rPr lang="en-US" dirty="0"/>
              <a:t>Delay Prediction</a:t>
            </a:r>
          </a:p>
          <a:p>
            <a:pPr lvl="1"/>
            <a:r>
              <a:rPr lang="en-US" dirty="0"/>
              <a:t>Request Cancellation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D3CD-7B99-5B54-2DD8-F298F9964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100894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13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Design Challenges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4FDCC89F-596D-71D2-4B4E-F744C195AF6F}"/>
              </a:ext>
            </a:extLst>
          </p:cNvPr>
          <p:cNvSpPr/>
          <p:nvPr/>
        </p:nvSpPr>
        <p:spPr>
          <a:xfrm>
            <a:off x="5873296" y="458695"/>
            <a:ext cx="2020007" cy="955118"/>
          </a:xfrm>
          <a:prstGeom prst="wedgeRoundRectCallout">
            <a:avLst>
              <a:gd name="adj1" fmla="val -21816"/>
              <a:gd name="adj2" fmla="val 64658"/>
              <a:gd name="adj3" fmla="val 16667"/>
            </a:avLst>
          </a:prstGeom>
          <a:solidFill>
            <a:srgbClr val="0099FF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Should I cancel the request?</a:t>
            </a:r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id="{700A503E-B842-DAD1-11C2-E6169E00B20A}"/>
              </a:ext>
            </a:extLst>
          </p:cNvPr>
          <p:cNvSpPr/>
          <p:nvPr/>
        </p:nvSpPr>
        <p:spPr>
          <a:xfrm>
            <a:off x="6360744" y="4116095"/>
            <a:ext cx="1934195" cy="993916"/>
          </a:xfrm>
          <a:prstGeom prst="wedgeRoundRectCallout">
            <a:avLst>
              <a:gd name="adj1" fmla="val -53196"/>
              <a:gd name="adj2" fmla="val -105628"/>
              <a:gd name="adj3" fmla="val 16667"/>
            </a:avLst>
          </a:prstGeom>
          <a:solidFill>
            <a:srgbClr val="5AD049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How to cancel the request?</a:t>
            </a:r>
            <a:endParaRPr lang="en-US" sz="2000" b="1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4ECC03A-BA5E-9A4A-DD31-8C5761C3F2F4}"/>
              </a:ext>
            </a:extLst>
          </p:cNvPr>
          <p:cNvGrpSpPr/>
          <p:nvPr/>
        </p:nvGrpSpPr>
        <p:grpSpPr>
          <a:xfrm rot="10800000">
            <a:off x="1982456" y="1055936"/>
            <a:ext cx="3890840" cy="527856"/>
            <a:chOff x="5559553" y="1377696"/>
            <a:chExt cx="2778755" cy="52785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67D4A1A-DB87-B49A-7321-6EA37D520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9553" y="1377696"/>
              <a:ext cx="377952" cy="5278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F3A006-AA71-1B84-3163-184CA20446C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37507" y="1377697"/>
              <a:ext cx="240080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B98C2C3-AB3F-B710-4214-FC70D78B7B46}"/>
              </a:ext>
            </a:extLst>
          </p:cNvPr>
          <p:cNvSpPr txBox="1"/>
          <p:nvPr/>
        </p:nvSpPr>
        <p:spPr>
          <a:xfrm>
            <a:off x="1852109" y="1175479"/>
            <a:ext cx="384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Accurate delay prediction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3ADB5DF-251A-8A2D-0FE6-A3F1A608DA8D}"/>
              </a:ext>
            </a:extLst>
          </p:cNvPr>
          <p:cNvGrpSpPr/>
          <p:nvPr/>
        </p:nvGrpSpPr>
        <p:grpSpPr>
          <a:xfrm rot="10800000">
            <a:off x="2001287" y="4613053"/>
            <a:ext cx="4359458" cy="338244"/>
            <a:chOff x="5307273" y="1377697"/>
            <a:chExt cx="3113432" cy="33824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7149466-EF2D-B33B-A975-30FB7D530367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rot="10800000" flipH="1">
              <a:off x="5307273" y="1377697"/>
              <a:ext cx="630232" cy="3382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E04526-7369-D884-E894-F14FE914D2E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37507" y="1377697"/>
              <a:ext cx="24831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92F291A-4FBC-C520-D0BE-5F33AEE99848}"/>
              </a:ext>
            </a:extLst>
          </p:cNvPr>
          <p:cNvSpPr txBox="1"/>
          <p:nvPr/>
        </p:nvSpPr>
        <p:spPr>
          <a:xfrm>
            <a:off x="1818893" y="4551187"/>
            <a:ext cx="396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Prompt request cancellation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F02AE13C-5B1E-8852-D4FA-C5C38415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F6323E79-B1F1-8730-C892-AA2452F48316}"/>
              </a:ext>
            </a:extLst>
          </p:cNvPr>
          <p:cNvSpPr/>
          <p:nvPr/>
        </p:nvSpPr>
        <p:spPr>
          <a:xfrm>
            <a:off x="4948268" y="1883198"/>
            <a:ext cx="3346671" cy="1355228"/>
          </a:xfrm>
          <a:prstGeom prst="wedgeRoundRectCallout">
            <a:avLst>
              <a:gd name="adj1" fmla="val -35466"/>
              <a:gd name="adj2" fmla="val 64550"/>
              <a:gd name="adj3" fmla="val 16667"/>
            </a:avLst>
          </a:prstGeom>
          <a:solidFill>
            <a:srgbClr val="FF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Every layer needs to address these questions specifically.</a:t>
            </a:r>
          </a:p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That’s the CONTRIBUTION of our paper.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6C3CD90-896F-24A4-B9F4-0A2E7572BC93}"/>
              </a:ext>
            </a:extLst>
          </p:cNvPr>
          <p:cNvSpPr/>
          <p:nvPr/>
        </p:nvSpPr>
        <p:spPr>
          <a:xfrm>
            <a:off x="2245045" y="3318504"/>
            <a:ext cx="1143613" cy="621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4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DD6F5E4A-F9ED-7A03-4F6B-95A9AE7ADFE9}"/>
              </a:ext>
            </a:extLst>
          </p:cNvPr>
          <p:cNvSpPr/>
          <p:nvPr/>
        </p:nvSpPr>
        <p:spPr>
          <a:xfrm>
            <a:off x="2232785" y="2695353"/>
            <a:ext cx="904862" cy="621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4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568789C2-D7C4-5749-DB88-65B6200D2F20}"/>
              </a:ext>
            </a:extLst>
          </p:cNvPr>
          <p:cNvSpPr/>
          <p:nvPr/>
        </p:nvSpPr>
        <p:spPr>
          <a:xfrm>
            <a:off x="2232785" y="2065358"/>
            <a:ext cx="1299308" cy="621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4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C36EA86-E5A0-4F08-8DF7-AEA277847ECC}"/>
              </a:ext>
            </a:extLst>
          </p:cNvPr>
          <p:cNvSpPr/>
          <p:nvPr/>
        </p:nvSpPr>
        <p:spPr>
          <a:xfrm>
            <a:off x="1980255" y="2312894"/>
            <a:ext cx="197603" cy="1398494"/>
          </a:xfrm>
          <a:prstGeom prst="leftBrace">
            <a:avLst/>
          </a:prstGeom>
          <a:noFill/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64B1E47-2F2B-9CFE-E1DD-F4FF5FF65B17}"/>
              </a:ext>
            </a:extLst>
          </p:cNvPr>
          <p:cNvSpPr/>
          <p:nvPr/>
        </p:nvSpPr>
        <p:spPr>
          <a:xfrm>
            <a:off x="824753" y="2470227"/>
            <a:ext cx="1121909" cy="1032432"/>
          </a:xfrm>
          <a:prstGeom prst="ellipse">
            <a:avLst/>
          </a:prstGeom>
          <a:solidFill>
            <a:srgbClr val="0099FF"/>
          </a:solidFill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LIBROS</a:t>
            </a:r>
          </a:p>
        </p:txBody>
      </p:sp>
    </p:spTree>
    <p:extLst>
      <p:ext uri="{BB962C8B-B14F-4D97-AF65-F5344CB8AC3E}">
        <p14:creationId xmlns:p14="http://schemas.microsoft.com/office/powerpoint/2010/main" val="450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70" grpId="0"/>
      <p:bldP spid="74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14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5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OS: Delay Prediction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8745C52-BDC7-5871-9948-46162011CDA4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E673B6F-29CF-BDFB-0D17-0D94CBD63F36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92536C-1C78-90D5-5610-8568326F2F1F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6AA7155-2B87-079D-DBC9-87E001A569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3"/>
            <a:ext cx="3472719" cy="46166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Predict </a:t>
            </a:r>
            <a:r>
              <a:rPr lang="en-US" sz="2000" b="1" dirty="0">
                <a:solidFill>
                  <a:schemeClr val="bg1"/>
                </a:solidFill>
              </a:rPr>
              <a:t>CPU</a:t>
            </a:r>
            <a:r>
              <a:rPr lang="en-US" sz="2000" dirty="0">
                <a:solidFill>
                  <a:schemeClr val="bg1"/>
                </a:solidFill>
              </a:rPr>
              <a:t> delay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5509A78-274E-ABA9-F014-0B0BD067723C}"/>
              </a:ext>
            </a:extLst>
          </p:cNvPr>
          <p:cNvSpPr/>
          <p:nvPr/>
        </p:nvSpPr>
        <p:spPr>
          <a:xfrm>
            <a:off x="4819402" y="2052324"/>
            <a:ext cx="274320" cy="27432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8E48F8-3B45-AEBE-C801-60709D7D162C}"/>
              </a:ext>
            </a:extLst>
          </p:cNvPr>
          <p:cNvSpPr/>
          <p:nvPr/>
        </p:nvSpPr>
        <p:spPr>
          <a:xfrm>
            <a:off x="4819402" y="2368661"/>
            <a:ext cx="274320" cy="27432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822608-9EB7-D731-4684-5971EB185732}"/>
              </a:ext>
            </a:extLst>
          </p:cNvPr>
          <p:cNvSpPr/>
          <p:nvPr/>
        </p:nvSpPr>
        <p:spPr>
          <a:xfrm>
            <a:off x="4819402" y="2695294"/>
            <a:ext cx="274320" cy="27432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1B1258-8D5A-057B-21D3-B2061C1B465F}"/>
              </a:ext>
            </a:extLst>
          </p:cNvPr>
          <p:cNvSpPr/>
          <p:nvPr/>
        </p:nvSpPr>
        <p:spPr>
          <a:xfrm>
            <a:off x="4819402" y="3023314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BE69E9-B814-8F2D-FE06-D883785E971C}"/>
              </a:ext>
            </a:extLst>
          </p:cNvPr>
          <p:cNvSpPr/>
          <p:nvPr/>
        </p:nvSpPr>
        <p:spPr>
          <a:xfrm>
            <a:off x="4819402" y="3345266"/>
            <a:ext cx="274320" cy="27432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5A8E560-9C51-B1B5-53A3-52C5FF341964}"/>
              </a:ext>
            </a:extLst>
          </p:cNvPr>
          <p:cNvSpPr/>
          <p:nvPr/>
        </p:nvSpPr>
        <p:spPr>
          <a:xfrm>
            <a:off x="4819402" y="3673286"/>
            <a:ext cx="274320" cy="274320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BDF901-57EC-6919-B604-9C03D1CF5782}"/>
              </a:ext>
            </a:extLst>
          </p:cNvPr>
          <p:cNvSpPr txBox="1"/>
          <p:nvPr/>
        </p:nvSpPr>
        <p:spPr>
          <a:xfrm>
            <a:off x="4175162" y="1906996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C87C04-00FE-FC5B-805D-5C350981D2A1}"/>
              </a:ext>
            </a:extLst>
          </p:cNvPr>
          <p:cNvSpPr txBox="1"/>
          <p:nvPr/>
        </p:nvSpPr>
        <p:spPr>
          <a:xfrm>
            <a:off x="4020654" y="359426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98B187-104D-BBBE-4E9B-9576F8AB681E}"/>
              </a:ext>
            </a:extLst>
          </p:cNvPr>
          <p:cNvSpPr/>
          <p:nvPr/>
        </p:nvSpPr>
        <p:spPr>
          <a:xfrm>
            <a:off x="3402222" y="4429016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smallest </a:t>
            </a:r>
            <a:r>
              <a:rPr lang="en-US" dirty="0" err="1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vruntime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05B899-BB58-1C98-6573-320E0CBBA848}"/>
              </a:ext>
            </a:extLst>
          </p:cNvPr>
          <p:cNvCxnSpPr>
            <a:cxnSpLocks/>
          </p:cNvCxnSpPr>
          <p:nvPr/>
        </p:nvCxnSpPr>
        <p:spPr>
          <a:xfrm flipV="1">
            <a:off x="4269818" y="4032901"/>
            <a:ext cx="588808" cy="4602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CF17D0EC-E3A1-FCAF-5A66-B3B4DFF8E111}"/>
              </a:ext>
            </a:extLst>
          </p:cNvPr>
          <p:cNvSpPr/>
          <p:nvPr/>
        </p:nvSpPr>
        <p:spPr>
          <a:xfrm>
            <a:off x="1281423" y="3466907"/>
            <a:ext cx="2432582" cy="602340"/>
          </a:xfrm>
          <a:prstGeom prst="wedgeRoundRectCallout">
            <a:avLst>
              <a:gd name="adj1" fmla="val 37093"/>
              <a:gd name="adj2" fmla="val -106319"/>
              <a:gd name="adj3" fmla="val 16667"/>
            </a:avLst>
          </a:prstGeom>
          <a:solidFill>
            <a:srgbClr val="00B0F0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Ordered by </a:t>
            </a:r>
            <a:r>
              <a:rPr lang="en-US" sz="2000" i="1" dirty="0" err="1">
                <a:latin typeface="Gill Sans" charset="0"/>
                <a:ea typeface="Gill Sans" charset="0"/>
                <a:cs typeface="Gill Sans" charset="0"/>
              </a:rPr>
              <a:t>vruntime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B2044EB-53B6-3B76-E72A-BD8E648293C3}"/>
              </a:ext>
            </a:extLst>
          </p:cNvPr>
          <p:cNvSpPr txBox="1">
            <a:spLocks/>
          </p:cNvSpPr>
          <p:nvPr/>
        </p:nvSpPr>
        <p:spPr>
          <a:xfrm>
            <a:off x="407734" y="1467311"/>
            <a:ext cx="3472719" cy="2774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432FF"/>
                </a:solidFill>
              </a:rPr>
              <a:t>Naïve </a:t>
            </a:r>
            <a:r>
              <a:rPr lang="en-US" sz="2000" dirty="0">
                <a:solidFill>
                  <a:schemeClr val="bg1"/>
                </a:solidFill>
              </a:rPr>
              <a:t>scenario</a:t>
            </a:r>
            <a:endParaRPr lang="en-US" sz="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One CPU, one group</a:t>
            </a:r>
            <a:endParaRPr lang="en-US" sz="11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57150" indent="0">
              <a:buFont typeface="Wingdings" charset="2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DEFDDDD4-F8F9-961D-61C8-9FF39F2AF24E}"/>
              </a:ext>
            </a:extLst>
          </p:cNvPr>
          <p:cNvSpPr/>
          <p:nvPr/>
        </p:nvSpPr>
        <p:spPr>
          <a:xfrm>
            <a:off x="5239191" y="3398145"/>
            <a:ext cx="182388" cy="6023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10851D-922F-3780-A73B-35FAB6D5E0C5}"/>
              </a:ext>
            </a:extLst>
          </p:cNvPr>
          <p:cNvSpPr txBox="1"/>
          <p:nvPr/>
        </p:nvSpPr>
        <p:spPr>
          <a:xfrm>
            <a:off x="5523530" y="3345372"/>
            <a:ext cx="310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How many threads in front? </a:t>
            </a:r>
          </a:p>
          <a:p>
            <a:r>
              <a:rPr lang="en-US" sz="2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How long?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3047037E-0D29-FC70-1263-C370E4144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C292D496-3B91-BF71-0DE0-65E6F669DEB2}"/>
              </a:ext>
            </a:extLst>
          </p:cNvPr>
          <p:cNvSpPr/>
          <p:nvPr/>
        </p:nvSpPr>
        <p:spPr>
          <a:xfrm>
            <a:off x="5711149" y="2153178"/>
            <a:ext cx="2035201" cy="602340"/>
          </a:xfrm>
          <a:prstGeom prst="wedgeRoundRectCallout">
            <a:avLst>
              <a:gd name="adj1" fmla="val -28689"/>
              <a:gd name="adj2" fmla="val 88863"/>
              <a:gd name="adj3" fmla="val 16667"/>
            </a:avLst>
          </a:prstGeom>
          <a:solidFill>
            <a:srgbClr val="00B0F0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Time slice = 4ms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52" grpId="0"/>
      <p:bldP spid="54" grpId="0"/>
      <p:bldP spid="56" grpId="0" animBg="1"/>
      <p:bldP spid="57" grpId="0"/>
      <p:bldP spid="59" grpId="0" animBg="1"/>
      <p:bldP spid="60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imeline&#10;&#10;Description automatically generated">
            <a:extLst>
              <a:ext uri="{FF2B5EF4-FFF2-40B4-BE49-F238E27FC236}">
                <a16:creationId xmlns:a16="http://schemas.microsoft.com/office/drawing/2014/main" id="{8ED864E3-D19D-1F1A-C744-9FB1804A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79" y="2742836"/>
            <a:ext cx="4618602" cy="2396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15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5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OS: Delay Prediction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6AA7155-2B87-079D-DBC9-87E001A569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5465227" cy="35642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Predict </a:t>
            </a:r>
            <a:r>
              <a:rPr lang="en-US" sz="2000" b="1" dirty="0">
                <a:solidFill>
                  <a:schemeClr val="bg1"/>
                </a:solidFill>
              </a:rPr>
              <a:t>CPU</a:t>
            </a:r>
            <a:r>
              <a:rPr lang="en-US" sz="2000" dirty="0">
                <a:solidFill>
                  <a:schemeClr val="bg1"/>
                </a:solidFill>
              </a:rPr>
              <a:t> delay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Naïve Scenario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Completely Fair Scheduler (CFS)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Multiple groups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F0800589-4BA2-D6E4-D27B-C9FCF5C69C63}"/>
              </a:ext>
            </a:extLst>
          </p:cNvPr>
          <p:cNvSpPr/>
          <p:nvPr/>
        </p:nvSpPr>
        <p:spPr>
          <a:xfrm>
            <a:off x="5941309" y="3984172"/>
            <a:ext cx="3182847" cy="1027868"/>
          </a:xfrm>
          <a:prstGeom prst="wedgeRoundRectCallout">
            <a:avLst>
              <a:gd name="adj1" fmla="val -52290"/>
              <a:gd name="adj2" fmla="val -80302"/>
              <a:gd name="adj3" fmla="val 16667"/>
            </a:avLst>
          </a:prstGeom>
          <a:solidFill>
            <a:srgbClr val="0099FF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Simulate the scheduling logic of CFS in a copy of the hierarchical structure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0C98761-E474-29BB-A7AF-8224FEB2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46BBB9C-8C28-4345-CA1A-0C176606FF52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26CE873-C923-765A-92BB-CB16D5998976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C041C09-A316-1A33-2D06-85F3C1C9A987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768FCC-FC62-852C-E9F1-06A0B155E597}"/>
              </a:ext>
            </a:extLst>
          </p:cNvPr>
          <p:cNvSpPr/>
          <p:nvPr/>
        </p:nvSpPr>
        <p:spPr>
          <a:xfrm>
            <a:off x="2237014" y="3104574"/>
            <a:ext cx="1409395" cy="136385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00588-69EB-836B-6ACB-ED5870D2CE7D}"/>
              </a:ext>
            </a:extLst>
          </p:cNvPr>
          <p:cNvSpPr txBox="1"/>
          <p:nvPr/>
        </p:nvSpPr>
        <p:spPr>
          <a:xfrm>
            <a:off x="2331597" y="4438432"/>
            <a:ext cx="310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Group of threads</a:t>
            </a:r>
          </a:p>
        </p:txBody>
      </p:sp>
    </p:spTree>
    <p:extLst>
      <p:ext uri="{BB962C8B-B14F-4D97-AF65-F5344CB8AC3E}">
        <p14:creationId xmlns:p14="http://schemas.microsoft.com/office/powerpoint/2010/main" val="23299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16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5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OS: Delay Prediction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6AA7155-2B87-079D-DBC9-87E001A569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5465227" cy="35642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Predict </a:t>
            </a:r>
            <a:r>
              <a:rPr lang="en-US" sz="2000" b="1" dirty="0">
                <a:solidFill>
                  <a:schemeClr val="bg1"/>
                </a:solidFill>
              </a:rPr>
              <a:t>CPU</a:t>
            </a:r>
            <a:r>
              <a:rPr lang="en-US" sz="2000" dirty="0">
                <a:solidFill>
                  <a:schemeClr val="bg1"/>
                </a:solidFill>
              </a:rPr>
              <a:t> delay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Naïve Scenario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Completely Fair Scheduler (CFS)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Thread dependency</a:t>
            </a:r>
          </a:p>
          <a:p>
            <a:pPr lvl="1"/>
            <a:r>
              <a:rPr lang="en-US" sz="1800" i="1" dirty="0" err="1">
                <a:solidFill>
                  <a:schemeClr val="bg1"/>
                </a:solidFill>
              </a:rPr>
              <a:t>vips</a:t>
            </a:r>
            <a:endParaRPr lang="en-US" sz="1800" i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0C98761-E474-29BB-A7AF-8224FEB2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6BE2A42-726C-9D14-63DB-0408C1A11D5F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34B2CB-F16F-3BE9-23E8-AE078C81219F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AE6F8F-9FB6-D5B5-E74E-6DCDB50B6C17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997C9E-8FA1-0E6F-5C1D-9ADE0FCE2D26}"/>
              </a:ext>
            </a:extLst>
          </p:cNvPr>
          <p:cNvCxnSpPr>
            <a:cxnSpLocks/>
          </p:cNvCxnSpPr>
          <p:nvPr/>
        </p:nvCxnSpPr>
        <p:spPr>
          <a:xfrm flipH="1" flipV="1">
            <a:off x="3696394" y="3902091"/>
            <a:ext cx="4951705" cy="17702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84EBC1-1C4D-9204-0EF2-5C44129645E8}"/>
              </a:ext>
            </a:extLst>
          </p:cNvPr>
          <p:cNvSpPr txBox="1"/>
          <p:nvPr/>
        </p:nvSpPr>
        <p:spPr>
          <a:xfrm>
            <a:off x="7013098" y="3334145"/>
            <a:ext cx="103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Sleep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67A9BF-142B-B5E8-B7F7-A3EA9F4CBB9F}"/>
              </a:ext>
            </a:extLst>
          </p:cNvPr>
          <p:cNvSpPr txBox="1"/>
          <p:nvPr/>
        </p:nvSpPr>
        <p:spPr>
          <a:xfrm>
            <a:off x="7012958" y="3967932"/>
            <a:ext cx="176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Runqueue</a:t>
            </a:r>
            <a:endParaRPr lang="en-US" sz="2400" b="1" dirty="0">
              <a:solidFill>
                <a:srgbClr val="FFC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836F9C-A4EE-D1C9-16C4-DA086934DE8F}"/>
              </a:ext>
            </a:extLst>
          </p:cNvPr>
          <p:cNvSpPr/>
          <p:nvPr/>
        </p:nvSpPr>
        <p:spPr>
          <a:xfrm>
            <a:off x="5015087" y="4067585"/>
            <a:ext cx="353462" cy="353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E7237D-6511-EAA6-A6EE-1FAE8C03E4B2}"/>
              </a:ext>
            </a:extLst>
          </p:cNvPr>
          <p:cNvSpPr/>
          <p:nvPr/>
        </p:nvSpPr>
        <p:spPr>
          <a:xfrm>
            <a:off x="5374312" y="4069899"/>
            <a:ext cx="353462" cy="353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37A8F4-4007-8010-9B03-CC6006C8EEE5}"/>
              </a:ext>
            </a:extLst>
          </p:cNvPr>
          <p:cNvSpPr/>
          <p:nvPr/>
        </p:nvSpPr>
        <p:spPr>
          <a:xfrm>
            <a:off x="5746806" y="4069899"/>
            <a:ext cx="353462" cy="35346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9E42C4-3830-F53B-8252-28C0344F4ACC}"/>
              </a:ext>
            </a:extLst>
          </p:cNvPr>
          <p:cNvSpPr/>
          <p:nvPr/>
        </p:nvSpPr>
        <p:spPr>
          <a:xfrm>
            <a:off x="4087059" y="3388247"/>
            <a:ext cx="353462" cy="3534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DB0BC63-DE5F-C698-3954-BA3DBF77055C}"/>
              </a:ext>
            </a:extLst>
          </p:cNvPr>
          <p:cNvSpPr/>
          <p:nvPr/>
        </p:nvSpPr>
        <p:spPr>
          <a:xfrm>
            <a:off x="2956140" y="4076135"/>
            <a:ext cx="353462" cy="353462"/>
          </a:xfrm>
          <a:prstGeom prst="ellipse">
            <a:avLst/>
          </a:prstGeom>
          <a:solidFill>
            <a:srgbClr val="33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CA24DED9-5ACD-D34E-811D-F8E815F8E33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05290" y="3450185"/>
            <a:ext cx="562921" cy="792506"/>
          </a:xfrm>
          <a:prstGeom prst="curvedConnector2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3506614-F802-3C7D-A2E6-C4601EF920CD}"/>
              </a:ext>
            </a:extLst>
          </p:cNvPr>
          <p:cNvSpPr txBox="1"/>
          <p:nvPr/>
        </p:nvSpPr>
        <p:spPr>
          <a:xfrm>
            <a:off x="2496768" y="3487624"/>
            <a:ext cx="10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Gill Sans" charset="0"/>
                <a:ea typeface="Gill Sans" charset="0"/>
                <a:cs typeface="Gill Sans" charset="0"/>
              </a:rPr>
              <a:t>Wake up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05A4A135-ABE5-4FA7-1D0F-A1500A00FAE2}"/>
              </a:ext>
            </a:extLst>
          </p:cNvPr>
          <p:cNvCxnSpPr>
            <a:cxnSpLocks/>
          </p:cNvCxnSpPr>
          <p:nvPr/>
        </p:nvCxnSpPr>
        <p:spPr>
          <a:xfrm>
            <a:off x="4473179" y="3564978"/>
            <a:ext cx="384534" cy="511157"/>
          </a:xfrm>
          <a:prstGeom prst="curvedConnector2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D1AFCE0-7E57-4D4D-7BEC-9AB6AF951942}"/>
              </a:ext>
            </a:extLst>
          </p:cNvPr>
          <p:cNvSpPr/>
          <p:nvPr/>
        </p:nvSpPr>
        <p:spPr>
          <a:xfrm>
            <a:off x="6113304" y="4076135"/>
            <a:ext cx="353462" cy="3534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8918DC-4AAF-9752-2B52-F9FA7DAE749F}"/>
              </a:ext>
            </a:extLst>
          </p:cNvPr>
          <p:cNvCxnSpPr>
            <a:cxnSpLocks/>
          </p:cNvCxnSpPr>
          <p:nvPr/>
        </p:nvCxnSpPr>
        <p:spPr>
          <a:xfrm>
            <a:off x="5984919" y="4467598"/>
            <a:ext cx="128385" cy="316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9A98CF3-8452-4BE9-161E-6A666D472A2C}"/>
              </a:ext>
            </a:extLst>
          </p:cNvPr>
          <p:cNvSpPr txBox="1"/>
          <p:nvPr/>
        </p:nvSpPr>
        <p:spPr>
          <a:xfrm>
            <a:off x="5368549" y="4748439"/>
            <a:ext cx="281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Target application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B09E51-9C44-FAC0-DBCB-4D625987D35D}"/>
              </a:ext>
            </a:extLst>
          </p:cNvPr>
          <p:cNvSpPr txBox="1"/>
          <p:nvPr/>
        </p:nvSpPr>
        <p:spPr>
          <a:xfrm>
            <a:off x="2164158" y="4419767"/>
            <a:ext cx="98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9900"/>
                </a:solidFill>
                <a:latin typeface="Gill Sans" charset="0"/>
                <a:ea typeface="Gill Sans" charset="0"/>
                <a:cs typeface="Gill Sans" charset="0"/>
              </a:rPr>
              <a:t>Running</a:t>
            </a:r>
          </a:p>
          <a:p>
            <a:r>
              <a:rPr lang="en-US" dirty="0">
                <a:solidFill>
                  <a:srgbClr val="339900"/>
                </a:solidFill>
                <a:latin typeface="Gill Sans" charset="0"/>
                <a:ea typeface="Gill Sans" charset="0"/>
                <a:cs typeface="Gill Sans" charset="0"/>
              </a:rPr>
              <a:t>thread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2E04F8-B6E8-A104-1AD0-CDCC07EA6F29}"/>
              </a:ext>
            </a:extLst>
          </p:cNvPr>
          <p:cNvSpPr txBox="1"/>
          <p:nvPr/>
        </p:nvSpPr>
        <p:spPr>
          <a:xfrm>
            <a:off x="4277586" y="3093452"/>
            <a:ext cx="18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Sleeping thread B</a:t>
            </a:r>
          </a:p>
        </p:txBody>
      </p:sp>
      <p:sp>
        <p:nvSpPr>
          <p:cNvPr id="50" name="Rounded Rectangular Callout 49">
            <a:extLst>
              <a:ext uri="{FF2B5EF4-FFF2-40B4-BE49-F238E27FC236}">
                <a16:creationId xmlns:a16="http://schemas.microsoft.com/office/drawing/2014/main" id="{0FF86BA2-F7A1-7CD3-B8AA-9498C28C4E5C}"/>
              </a:ext>
            </a:extLst>
          </p:cNvPr>
          <p:cNvSpPr/>
          <p:nvPr/>
        </p:nvSpPr>
        <p:spPr>
          <a:xfrm>
            <a:off x="4983250" y="1718079"/>
            <a:ext cx="2377991" cy="1019317"/>
          </a:xfrm>
          <a:prstGeom prst="wedgeRoundRectCallout">
            <a:avLst>
              <a:gd name="adj1" fmla="val 2734"/>
              <a:gd name="adj2" fmla="val 74401"/>
              <a:gd name="adj3" fmla="val 16667"/>
            </a:avLst>
          </a:prstGeom>
          <a:solidFill>
            <a:srgbClr val="0099FF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Solution: estimate wake up time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17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5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OS: Delay Prediction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6AA7155-2B87-079D-DBC9-87E001A569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5465227" cy="35642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Predict </a:t>
            </a:r>
            <a:r>
              <a:rPr lang="en-US" sz="2000" b="1" dirty="0">
                <a:solidFill>
                  <a:schemeClr val="bg1"/>
                </a:solidFill>
              </a:rPr>
              <a:t>CPU</a:t>
            </a:r>
            <a:r>
              <a:rPr lang="en-US" sz="2000" dirty="0">
                <a:solidFill>
                  <a:schemeClr val="bg1"/>
                </a:solidFill>
              </a:rPr>
              <a:t> delay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Naïve Scenario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Completely Fair Scheduler (CFS)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Thread dependency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More…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0C98761-E474-29BB-A7AF-8224FEB2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6BE2A42-726C-9D14-63DB-0408C1A11D5F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34B2CB-F16F-3BE9-23E8-AE078C81219F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AE6F8F-9FB6-D5B5-E74E-6DCDB50B6C17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73E305-81D4-C6C2-73C7-4CC18BDCB7B6}"/>
              </a:ext>
            </a:extLst>
          </p:cNvPr>
          <p:cNvGrpSpPr/>
          <p:nvPr/>
        </p:nvGrpSpPr>
        <p:grpSpPr>
          <a:xfrm>
            <a:off x="5651881" y="2383972"/>
            <a:ext cx="1908331" cy="2403084"/>
            <a:chOff x="6872003" y="446508"/>
            <a:chExt cx="1908331" cy="2403084"/>
          </a:xfrm>
        </p:grpSpPr>
        <p:pic>
          <p:nvPicPr>
            <p:cNvPr id="29" name="Picture 28" descr="A close up of a newspaper&#10;&#10;Description automatically generated">
              <a:extLst>
                <a:ext uri="{FF2B5EF4-FFF2-40B4-BE49-F238E27FC236}">
                  <a16:creationId xmlns:a16="http://schemas.microsoft.com/office/drawing/2014/main" id="{B196240D-5119-4D54-C789-2A85017A5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003" y="446508"/>
              <a:ext cx="1908331" cy="240308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F606F4-FCBF-0E2C-171E-5EBA6B7F4081}"/>
                </a:ext>
              </a:extLst>
            </p:cNvPr>
            <p:cNvSpPr txBox="1"/>
            <p:nvPr/>
          </p:nvSpPr>
          <p:spPr>
            <a:xfrm>
              <a:off x="7014116" y="1283512"/>
              <a:ext cx="1708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  <a:latin typeface="Gill Sans" charset="0"/>
                  <a:ea typeface="Gill Sans" charset="0"/>
                  <a:cs typeface="Gill Sans" charset="0"/>
                </a:rPr>
                <a:t>More detail </a:t>
              </a:r>
            </a:p>
            <a:p>
              <a:r>
                <a:rPr lang="en-US" b="1" dirty="0">
                  <a:solidFill>
                    <a:srgbClr val="0432FF"/>
                  </a:solidFill>
                  <a:latin typeface="Gill Sans" charset="0"/>
                  <a:ea typeface="Gill Sans" charset="0"/>
                  <a:cs typeface="Gill Sans" charset="0"/>
                </a:rPr>
                <a:t>in the paper!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0CDDB95-656E-9F62-45B4-6B35B94CAE2E}"/>
              </a:ext>
            </a:extLst>
          </p:cNvPr>
          <p:cNvSpPr/>
          <p:nvPr/>
        </p:nvSpPr>
        <p:spPr>
          <a:xfrm>
            <a:off x="2016496" y="3544141"/>
            <a:ext cx="2035755" cy="412300"/>
          </a:xfrm>
          <a:prstGeom prst="roundRect">
            <a:avLst/>
          </a:prstGeom>
          <a:solidFill>
            <a:srgbClr val="5AD0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&lt;10 us overhead</a:t>
            </a:r>
          </a:p>
        </p:txBody>
      </p:sp>
    </p:spTree>
    <p:extLst>
      <p:ext uri="{BB962C8B-B14F-4D97-AF65-F5344CB8AC3E}">
        <p14:creationId xmlns:p14="http://schemas.microsoft.com/office/powerpoint/2010/main" val="2048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18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78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OS: Request cancellation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8" y="1128040"/>
            <a:ext cx="3842776" cy="4686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Cancel in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D5973-2D59-CDE3-8E19-FABA32037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0" y="3324913"/>
            <a:ext cx="409392" cy="6079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1689AA-9973-A38F-E924-41CF652FB2D6}"/>
              </a:ext>
            </a:extLst>
          </p:cNvPr>
          <p:cNvGrpSpPr/>
          <p:nvPr/>
        </p:nvGrpSpPr>
        <p:grpSpPr>
          <a:xfrm>
            <a:off x="1770184" y="3610645"/>
            <a:ext cx="2164997" cy="1287800"/>
            <a:chOff x="2047774" y="3507871"/>
            <a:chExt cx="3840071" cy="12878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8456D7A-3F32-73D6-94D6-EFF0560D5E77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FBDBEA9-04DA-E8CF-9F77-5B01ECC108CC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E280570-AFFF-A2C4-A6EE-EF3EEE2B89FD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645A1A3-03F0-EB8C-8BED-4DC2E8E5CF15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29C537A-8480-B97B-DF44-6F2FEF046FF3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846D0D-C6A7-0C15-5481-D3DA0741DD71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260813-9446-1881-860F-8411123454D7}"/>
                </a:ext>
              </a:extLst>
            </p:cNvPr>
            <p:cNvSpPr txBox="1"/>
            <p:nvPr/>
          </p:nvSpPr>
          <p:spPr>
            <a:xfrm>
              <a:off x="3025938" y="439556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CA7B2DC7-2D7A-2A49-00BD-EDD70205601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5362" y="3682689"/>
            <a:ext cx="1214822" cy="55480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A1D5D-1902-022A-11E3-C3E85A6DBB83}"/>
              </a:ext>
            </a:extLst>
          </p:cNvPr>
          <p:cNvSpPr/>
          <p:nvPr/>
        </p:nvSpPr>
        <p:spPr>
          <a:xfrm>
            <a:off x="939074" y="3458651"/>
            <a:ext cx="409392" cy="3039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25F162-0091-1A83-DA5E-862112603CD1}"/>
              </a:ext>
            </a:extLst>
          </p:cNvPr>
          <p:cNvGrpSpPr/>
          <p:nvPr/>
        </p:nvGrpSpPr>
        <p:grpSpPr>
          <a:xfrm>
            <a:off x="1770184" y="3033841"/>
            <a:ext cx="2164996" cy="554807"/>
            <a:chOff x="2047773" y="2931067"/>
            <a:chExt cx="3840071" cy="55480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4A1104F-E1BF-217B-4498-57A801131B46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C99D60-2301-0472-508E-0307610A253E}"/>
                </a:ext>
              </a:extLst>
            </p:cNvPr>
            <p:cNvSpPr txBox="1"/>
            <p:nvPr/>
          </p:nvSpPr>
          <p:spPr>
            <a:xfrm>
              <a:off x="2066602" y="3013720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App</a:t>
              </a:r>
            </a:p>
          </p:txBody>
        </p:sp>
      </p:grp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FE3F6B39-2FCD-C422-E61F-F94F40AA0520}"/>
              </a:ext>
            </a:extLst>
          </p:cNvPr>
          <p:cNvCxnSpPr>
            <a:cxnSpLocks/>
            <a:stCxn id="10" idx="3"/>
            <a:endCxn id="20" idx="3"/>
          </p:cNvCxnSpPr>
          <p:nvPr/>
        </p:nvCxnSpPr>
        <p:spPr>
          <a:xfrm flipH="1" flipV="1">
            <a:off x="3935180" y="3311245"/>
            <a:ext cx="1" cy="926250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35287E7-BFED-8023-EF5D-E072E9D5BFCA}"/>
              </a:ext>
            </a:extLst>
          </p:cNvPr>
          <p:cNvSpPr txBox="1"/>
          <p:nvPr/>
        </p:nvSpPr>
        <p:spPr>
          <a:xfrm>
            <a:off x="515690" y="2429993"/>
            <a:ext cx="74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20F921A2-5A18-35AC-554E-7DBEF1A54578}"/>
              </a:ext>
            </a:extLst>
          </p:cNvPr>
          <p:cNvCxnSpPr>
            <a:cxnSpLocks/>
          </p:cNvCxnSpPr>
          <p:nvPr/>
        </p:nvCxnSpPr>
        <p:spPr>
          <a:xfrm rot="10800000">
            <a:off x="1302444" y="2622096"/>
            <a:ext cx="1550238" cy="699900"/>
          </a:xfrm>
          <a:prstGeom prst="curvedConnector3">
            <a:avLst>
              <a:gd name="adj1" fmla="val 49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C889E81A-49C5-1967-B6D0-ECDFA185D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84" y="1967591"/>
            <a:ext cx="409392" cy="60797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0DF241A-C7DB-74C0-4561-B6620F93AD02}"/>
              </a:ext>
            </a:extLst>
          </p:cNvPr>
          <p:cNvGrpSpPr/>
          <p:nvPr/>
        </p:nvGrpSpPr>
        <p:grpSpPr>
          <a:xfrm>
            <a:off x="6523798" y="2272252"/>
            <a:ext cx="2164997" cy="1215084"/>
            <a:chOff x="2047774" y="3507871"/>
            <a:chExt cx="3840071" cy="1287800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9D954A4-AE0A-569A-F88C-AFA0CA259A56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BD44964-22AD-4CB9-6522-F9F74398EE41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05B4136-7FA3-D8AD-058D-A35170C5392A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C108723-ADB3-DBA8-85E9-FE4DE17A5EC0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0A0128-7850-7314-56C2-018250A733A8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B55C22-4817-58AC-697D-C2A892E0061E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862B94-64B6-4ED9-25BB-6C33E9346C72}"/>
                </a:ext>
              </a:extLst>
            </p:cNvPr>
            <p:cNvSpPr txBox="1"/>
            <p:nvPr/>
          </p:nvSpPr>
          <p:spPr>
            <a:xfrm>
              <a:off x="3025938" y="439556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D7ECB27F-F7E8-F2FD-CFB9-0047EB0E8201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5308976" y="2271580"/>
            <a:ext cx="1214822" cy="592127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F91741B-2572-61F8-424F-C95A6928E7FF}"/>
              </a:ext>
            </a:extLst>
          </p:cNvPr>
          <p:cNvSpPr/>
          <p:nvPr/>
        </p:nvSpPr>
        <p:spPr>
          <a:xfrm>
            <a:off x="5692688" y="2047542"/>
            <a:ext cx="409392" cy="3039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88F321-F62A-5F34-3EB4-A545A68D3F69}"/>
              </a:ext>
            </a:extLst>
          </p:cNvPr>
          <p:cNvGrpSpPr/>
          <p:nvPr/>
        </p:nvGrpSpPr>
        <p:grpSpPr>
          <a:xfrm>
            <a:off x="6523798" y="1676519"/>
            <a:ext cx="2164996" cy="554807"/>
            <a:chOff x="2047773" y="2931067"/>
            <a:chExt cx="3840071" cy="554807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A51D351-AEE6-C638-7135-7E5D3AEC4EC0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553A67-F18F-5FC8-70A3-E28F573B520E}"/>
                </a:ext>
              </a:extLst>
            </p:cNvPr>
            <p:cNvSpPr txBox="1"/>
            <p:nvPr/>
          </p:nvSpPr>
          <p:spPr>
            <a:xfrm>
              <a:off x="2066602" y="3013720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App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3814E93-2BDA-E160-4A75-3D0EC94B1A01}"/>
              </a:ext>
            </a:extLst>
          </p:cNvPr>
          <p:cNvSpPr txBox="1"/>
          <p:nvPr/>
        </p:nvSpPr>
        <p:spPr>
          <a:xfrm>
            <a:off x="5354760" y="3495082"/>
            <a:ext cx="74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F02EA690-3676-3A50-FA76-F0D5980DEE89}"/>
              </a:ext>
            </a:extLst>
          </p:cNvPr>
          <p:cNvCxnSpPr>
            <a:cxnSpLocks/>
            <a:stCxn id="50" idx="2"/>
            <a:endCxn id="59" idx="3"/>
          </p:cNvCxnSpPr>
          <p:nvPr/>
        </p:nvCxnSpPr>
        <p:spPr>
          <a:xfrm rot="5400000">
            <a:off x="6691107" y="2898309"/>
            <a:ext cx="207801" cy="1385854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75C7BDA-3484-A4C9-9EC6-D7B3DF1645D0}"/>
              </a:ext>
            </a:extLst>
          </p:cNvPr>
          <p:cNvSpPr txBox="1">
            <a:spLocks/>
          </p:cNvSpPr>
          <p:nvPr/>
        </p:nvSpPr>
        <p:spPr>
          <a:xfrm>
            <a:off x="5101462" y="1132340"/>
            <a:ext cx="3842776" cy="46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Cancel in OS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FA93B8-26DA-52B1-6A85-9AEE4C132B00}"/>
              </a:ext>
            </a:extLst>
          </p:cNvPr>
          <p:cNvCxnSpPr>
            <a:cxnSpLocks/>
          </p:cNvCxnSpPr>
          <p:nvPr/>
        </p:nvCxnSpPr>
        <p:spPr>
          <a:xfrm>
            <a:off x="4612548" y="1005540"/>
            <a:ext cx="0" cy="392206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39B1045C-2163-7A3E-FA10-7D03DF3376E7}"/>
              </a:ext>
            </a:extLst>
          </p:cNvPr>
          <p:cNvSpPr/>
          <p:nvPr/>
        </p:nvSpPr>
        <p:spPr>
          <a:xfrm>
            <a:off x="600324" y="1677429"/>
            <a:ext cx="3801365" cy="559682"/>
          </a:xfrm>
          <a:prstGeom prst="wedgeRoundRectCallout">
            <a:avLst>
              <a:gd name="adj1" fmla="val -22549"/>
              <a:gd name="adj2" fmla="val 98064"/>
              <a:gd name="adj3" fmla="val 16667"/>
            </a:avLst>
          </a:prstGeom>
          <a:solidFill>
            <a:srgbClr val="FF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CPU contention already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happend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BC90F93-F8E9-0881-848E-39D814534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17" y="2291747"/>
            <a:ext cx="455465" cy="455465"/>
          </a:xfrm>
          <a:prstGeom prst="rect">
            <a:avLst/>
          </a:prstGeom>
        </p:spPr>
      </p:pic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63E616EA-2240-1B93-8F6A-15BB0E653A1B}"/>
              </a:ext>
            </a:extLst>
          </p:cNvPr>
          <p:cNvSpPr/>
          <p:nvPr/>
        </p:nvSpPr>
        <p:spPr>
          <a:xfrm>
            <a:off x="5101462" y="4343433"/>
            <a:ext cx="1270951" cy="602340"/>
          </a:xfrm>
          <a:prstGeom prst="wedgeRoundRectCallout">
            <a:avLst>
              <a:gd name="adj1" fmla="val 11815"/>
              <a:gd name="adj2" fmla="val -97496"/>
              <a:gd name="adj3" fmla="val 16667"/>
            </a:avLst>
          </a:prstGeom>
          <a:solidFill>
            <a:srgbClr val="5AD049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No delay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D872527-A369-9121-E6B4-9048354E2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144" y="3932890"/>
            <a:ext cx="350031" cy="351594"/>
          </a:xfrm>
          <a:prstGeom prst="rect">
            <a:avLst/>
          </a:prstGeom>
        </p:spPr>
      </p:pic>
      <p:sp>
        <p:nvSpPr>
          <p:cNvPr id="75" name="Rounded Rectangular Callout 74">
            <a:extLst>
              <a:ext uri="{FF2B5EF4-FFF2-40B4-BE49-F238E27FC236}">
                <a16:creationId xmlns:a16="http://schemas.microsoft.com/office/drawing/2014/main" id="{8DF019BA-7C0F-B0ED-DE1A-30274AE97D82}"/>
              </a:ext>
            </a:extLst>
          </p:cNvPr>
          <p:cNvSpPr/>
          <p:nvPr/>
        </p:nvSpPr>
        <p:spPr>
          <a:xfrm>
            <a:off x="6879830" y="4054794"/>
            <a:ext cx="2244326" cy="1019317"/>
          </a:xfrm>
          <a:prstGeom prst="wedgeRoundRectCallout">
            <a:avLst>
              <a:gd name="adj1" fmla="val -40699"/>
              <a:gd name="adj2" fmla="val -80985"/>
              <a:gd name="adj3" fmla="val 16667"/>
            </a:avLst>
          </a:prstGeom>
          <a:solidFill>
            <a:srgbClr val="0099FF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Carefully implemented in TCP layer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A66A137D-1530-585A-2CB7-E99A6D18E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34238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 animBg="1"/>
      <p:bldP spid="30" grpId="0"/>
      <p:bldP spid="52" grpId="0" animBg="1"/>
      <p:bldP spid="59" grpId="0"/>
      <p:bldP spid="64" grpId="0"/>
      <p:bldP spid="70" grpId="0" animBg="1"/>
      <p:bldP spid="73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19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5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B3DCD9D-12D6-7212-6DED-9DCAC7FDE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45926B-EB20-1FC8-E162-4089A344E863}"/>
              </a:ext>
            </a:extLst>
          </p:cNvPr>
          <p:cNvGrpSpPr/>
          <p:nvPr/>
        </p:nvGrpSpPr>
        <p:grpSpPr>
          <a:xfrm>
            <a:off x="4485526" y="3490465"/>
            <a:ext cx="4523014" cy="1606225"/>
            <a:chOff x="369017" y="4404525"/>
            <a:chExt cx="6030685" cy="214163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EF6E31-A2E3-DDE8-035B-6384A44E86CC}"/>
                </a:ext>
              </a:extLst>
            </p:cNvPr>
            <p:cNvSpPr txBox="1"/>
            <p:nvPr/>
          </p:nvSpPr>
          <p:spPr>
            <a:xfrm>
              <a:off x="369017" y="5602310"/>
              <a:ext cx="6030685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a special runtime thread that 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keeps running during GC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F8C9D9-CE18-016F-6DC8-C32CD7453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007280">
              <a:off x="2656872" y="4404525"/>
              <a:ext cx="1073149" cy="960642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981EE3-A3B2-DE0C-25F1-645A0C19E093}"/>
                </a:ext>
              </a:extLst>
            </p:cNvPr>
            <p:cNvCxnSpPr>
              <a:cxnSpLocks/>
            </p:cNvCxnSpPr>
            <p:nvPr/>
          </p:nvCxnSpPr>
          <p:spPr>
            <a:xfrm>
              <a:off x="3193447" y="4995378"/>
              <a:ext cx="207753" cy="60693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9306CC62-9C34-0CC0-5F93-1BEA9A5B0B6B}"/>
              </a:ext>
            </a:extLst>
          </p:cNvPr>
          <p:cNvSpPr/>
          <p:nvPr/>
        </p:nvSpPr>
        <p:spPr>
          <a:xfrm>
            <a:off x="7248702" y="1601424"/>
            <a:ext cx="1813543" cy="824503"/>
          </a:xfrm>
          <a:prstGeom prst="wedgeRoundRectCallout">
            <a:avLst>
              <a:gd name="adj1" fmla="val -55718"/>
              <a:gd name="adj2" fmla="val 90546"/>
              <a:gd name="adj3" fmla="val 16667"/>
            </a:avLst>
          </a:prstGeom>
          <a:solidFill>
            <a:srgbClr val="FF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No java thread can run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F74C2-ADF6-85B2-25D7-EC4472A9A599}"/>
              </a:ext>
            </a:extLst>
          </p:cNvPr>
          <p:cNvSpPr txBox="1"/>
          <p:nvPr/>
        </p:nvSpPr>
        <p:spPr>
          <a:xfrm>
            <a:off x="5449652" y="1923473"/>
            <a:ext cx="2255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Garbage Collection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CC5A07-BC06-49D7-AE5C-C8775AA22D4D}"/>
              </a:ext>
            </a:extLst>
          </p:cNvPr>
          <p:cNvGrpSpPr/>
          <p:nvPr/>
        </p:nvGrpSpPr>
        <p:grpSpPr>
          <a:xfrm>
            <a:off x="5050899" y="2878098"/>
            <a:ext cx="3105898" cy="783256"/>
            <a:chOff x="5676406" y="1483977"/>
            <a:chExt cx="3105898" cy="9358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029F33-8A4A-2714-3267-1D9E06CB2C3A}"/>
                </a:ext>
              </a:extLst>
            </p:cNvPr>
            <p:cNvGrpSpPr/>
            <p:nvPr/>
          </p:nvGrpSpPr>
          <p:grpSpPr>
            <a:xfrm rot="16200000">
              <a:off x="5762284" y="1494380"/>
              <a:ext cx="700480" cy="872236"/>
              <a:chOff x="2659312" y="1610905"/>
              <a:chExt cx="700480" cy="872236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B7387E4-272E-7859-0885-16B93D9F0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312" y="1611099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39E188F-5769-99C7-0F36-BA86BD631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8823" y="1610905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200133D-DF33-B215-4228-A10790BB8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3502" y="1611099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FE411E2-D18F-0D32-AB77-3BF3444C9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9792" y="1611099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9B4F385-D374-A6E9-58A6-EFAACCE8D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878" y="1483978"/>
              <a:ext cx="0" cy="935897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ED2CC0-285C-957A-9A26-B660859C6947}"/>
                </a:ext>
              </a:extLst>
            </p:cNvPr>
            <p:cNvGrpSpPr/>
            <p:nvPr/>
          </p:nvGrpSpPr>
          <p:grpSpPr>
            <a:xfrm rot="16200000">
              <a:off x="7995946" y="1494379"/>
              <a:ext cx="700480" cy="872236"/>
              <a:chOff x="2659312" y="3457881"/>
              <a:chExt cx="700480" cy="872236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1CD65C4-DAFB-D23D-F765-84FB4A4CC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9312" y="3458075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BCA76B8-7135-0D0C-CAA4-06AAC5FC6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8823" y="3457881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E3879C2-7572-2D91-9425-5AE5E4930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3502" y="3458075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B0538B8-364E-5C5D-5C8F-A320525E3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9792" y="3458075"/>
                <a:ext cx="0" cy="87204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688C5077-507B-1BEC-FAAA-C592DCE07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963" y="1705941"/>
              <a:ext cx="479221" cy="47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CFEEF5-93E8-9437-529A-ACE40CD23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3269" y="1483977"/>
              <a:ext cx="0" cy="935897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B75194C-F63D-D125-8F58-F28270CF8230}"/>
              </a:ext>
            </a:extLst>
          </p:cNvPr>
          <p:cNvSpPr txBox="1"/>
          <p:nvPr/>
        </p:nvSpPr>
        <p:spPr>
          <a:xfrm>
            <a:off x="4935128" y="2487171"/>
            <a:ext cx="10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Threads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58425E1-AC01-C51E-C6E7-DF62A7790084}"/>
              </a:ext>
            </a:extLst>
          </p:cNvPr>
          <p:cNvSpPr txBox="1">
            <a:spLocks/>
          </p:cNvSpPr>
          <p:nvPr/>
        </p:nvSpPr>
        <p:spPr>
          <a:xfrm>
            <a:off x="4558861" y="1079578"/>
            <a:ext cx="3842776" cy="46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Request cancellation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A18F32D-7131-678B-C47B-7A474AE66D15}"/>
              </a:ext>
            </a:extLst>
          </p:cNvPr>
          <p:cNvSpPr txBox="1">
            <a:spLocks/>
          </p:cNvSpPr>
          <p:nvPr/>
        </p:nvSpPr>
        <p:spPr>
          <a:xfrm>
            <a:off x="590019" y="1451888"/>
            <a:ext cx="3824286" cy="139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Object copy time dominates!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5" name="Table 11">
            <a:extLst>
              <a:ext uri="{FF2B5EF4-FFF2-40B4-BE49-F238E27FC236}">
                <a16:creationId xmlns:a16="http://schemas.microsoft.com/office/drawing/2014/main" id="{60A1BC8E-E81B-D41C-7EF0-52D35FF8B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81126"/>
              </p:ext>
            </p:extLst>
          </p:nvPr>
        </p:nvGraphicFramePr>
        <p:xfrm>
          <a:off x="90415" y="2869473"/>
          <a:ext cx="43672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985">
                  <a:extLst>
                    <a:ext uri="{9D8B030D-6E8A-4147-A177-3AD203B41FA5}">
                      <a16:colId xmlns:a16="http://schemas.microsoft.com/office/drawing/2014/main" val="1354755272"/>
                    </a:ext>
                  </a:extLst>
                </a:gridCol>
                <a:gridCol w="3183296">
                  <a:extLst>
                    <a:ext uri="{9D8B030D-6E8A-4147-A177-3AD203B41FA5}">
                      <a16:colId xmlns:a16="http://schemas.microsoft.com/office/drawing/2014/main" val="3436567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39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</a:t>
                      </a:r>
                      <a:r>
                        <a:rPr lang="en-US" sz="1600" dirty="0" err="1"/>
                        <a:t>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predicted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4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liveobj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number of live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4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average copy time per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66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gcw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constant configuration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0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6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ovh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constant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75125"/>
                  </a:ext>
                </a:extLst>
              </a:tr>
            </a:tbl>
          </a:graphicData>
        </a:graphic>
      </p:graphicFrame>
      <p:pic>
        <p:nvPicPr>
          <p:cNvPr id="56" name="Picture 55" descr="Text&#10;&#10;Description automatically generated with medium confidence">
            <a:extLst>
              <a:ext uri="{FF2B5EF4-FFF2-40B4-BE49-F238E27FC236}">
                <a16:creationId xmlns:a16="http://schemas.microsoft.com/office/drawing/2014/main" id="{B5EA60EB-64CD-03B1-A9BF-5F54FAC2C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2" y="1903791"/>
            <a:ext cx="3289300" cy="647700"/>
          </a:xfrm>
          <a:prstGeom prst="rect">
            <a:avLst/>
          </a:prstGeom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83AFFC8-DE78-C7DD-C0E7-12B0A5BB73B7}"/>
              </a:ext>
            </a:extLst>
          </p:cNvPr>
          <p:cNvSpPr txBox="1">
            <a:spLocks/>
          </p:cNvSpPr>
          <p:nvPr/>
        </p:nvSpPr>
        <p:spPr>
          <a:xfrm>
            <a:off x="415158" y="1083353"/>
            <a:ext cx="3842776" cy="46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GC delay prediction</a:t>
            </a:r>
          </a:p>
        </p:txBody>
      </p:sp>
    </p:spTree>
    <p:extLst>
      <p:ext uri="{BB962C8B-B14F-4D97-AF65-F5344CB8AC3E}">
        <p14:creationId xmlns:p14="http://schemas.microsoft.com/office/powerpoint/2010/main" val="25649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7" grpId="0"/>
      <p:bldP spid="48" grpId="0" build="p"/>
      <p:bldP spid="54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The Cost of Latency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2196C7-5A26-79B1-5CAB-82F2BE1F2BAE}"/>
              </a:ext>
            </a:extLst>
          </p:cNvPr>
          <p:cNvGrpSpPr/>
          <p:nvPr/>
        </p:nvGrpSpPr>
        <p:grpSpPr>
          <a:xfrm>
            <a:off x="321732" y="1473742"/>
            <a:ext cx="4180399" cy="2917418"/>
            <a:chOff x="321732" y="1473742"/>
            <a:chExt cx="4180399" cy="2917418"/>
          </a:xfrm>
        </p:grpSpPr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43C3073C-1F43-1F42-9617-DAB930D0D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5" t="8080" r="8982" b="51124"/>
            <a:stretch/>
          </p:blipFill>
          <p:spPr>
            <a:xfrm>
              <a:off x="321732" y="3251831"/>
              <a:ext cx="4180399" cy="1139329"/>
            </a:xfrm>
            <a:prstGeom prst="rect">
              <a:avLst/>
            </a:prstGeom>
          </p:spPr>
        </p:pic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3D7793C8-C04B-CEBA-DF23-81A4EAFE028F}"/>
                </a:ext>
              </a:extLst>
            </p:cNvPr>
            <p:cNvSpPr/>
            <p:nvPr/>
          </p:nvSpPr>
          <p:spPr>
            <a:xfrm>
              <a:off x="443318" y="1473742"/>
              <a:ext cx="3739233" cy="1104904"/>
            </a:xfrm>
            <a:prstGeom prst="wedgeRoundRectCallout">
              <a:avLst>
                <a:gd name="adj1" fmla="val 4937"/>
                <a:gd name="adj2" fmla="val 75878"/>
                <a:gd name="adj3" fmla="val 16667"/>
              </a:avLst>
            </a:prstGeom>
            <a:solidFill>
              <a:srgbClr val="0099FF"/>
            </a:solidFill>
            <a:ln w="38100">
              <a:solidFill>
                <a:srgbClr val="0432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 Second </a:t>
              </a:r>
              <a:r>
                <a:rPr lang="en-US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slowdown reduced revenue/user by </a:t>
              </a:r>
              <a:r>
                <a:rPr lang="en-US" b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4.3%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EE7051-D9C8-DF09-E106-05366A169B3A}"/>
              </a:ext>
            </a:extLst>
          </p:cNvPr>
          <p:cNvGrpSpPr/>
          <p:nvPr/>
        </p:nvGrpSpPr>
        <p:grpSpPr>
          <a:xfrm>
            <a:off x="4961449" y="1452342"/>
            <a:ext cx="3790950" cy="2938818"/>
            <a:chOff x="4961449" y="1452342"/>
            <a:chExt cx="3790950" cy="2938818"/>
          </a:xfrm>
        </p:grpSpPr>
        <p:pic>
          <p:nvPicPr>
            <p:cNvPr id="14" name="Picture 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A2DBC77-23B5-C943-8704-41F31407B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449" y="3251831"/>
              <a:ext cx="3790950" cy="1139329"/>
            </a:xfrm>
            <a:prstGeom prst="rect">
              <a:avLst/>
            </a:prstGeom>
          </p:spPr>
        </p:pic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E0B79CFD-6175-C6C4-56A6-FA8D6AC3014D}"/>
                </a:ext>
              </a:extLst>
            </p:cNvPr>
            <p:cNvSpPr/>
            <p:nvPr/>
          </p:nvSpPr>
          <p:spPr>
            <a:xfrm>
              <a:off x="4961449" y="1452342"/>
              <a:ext cx="3739233" cy="1104904"/>
            </a:xfrm>
            <a:prstGeom prst="wedgeRoundRectCallout">
              <a:avLst>
                <a:gd name="adj1" fmla="val 4937"/>
                <a:gd name="adj2" fmla="val 75878"/>
                <a:gd name="adj3" fmla="val 16667"/>
              </a:avLst>
            </a:prstGeom>
            <a:solidFill>
              <a:srgbClr val="0099FF"/>
            </a:solidFill>
            <a:ln w="38100">
              <a:solidFill>
                <a:srgbClr val="0432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An extra </a:t>
              </a:r>
              <a:r>
                <a:rPr lang="en-US" b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0.5 seconds</a:t>
              </a:r>
              <a:r>
                <a:rPr lang="en-US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 in search page generation time dropped traffic by </a:t>
              </a:r>
              <a:r>
                <a:rPr lang="en-US" b="1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20%</a:t>
              </a:r>
              <a:r>
                <a:rPr lang="en-US" dirty="0">
                  <a:solidFill>
                    <a:schemeClr val="tx1"/>
                  </a:solidFill>
                  <a:latin typeface="Gill Sans" panose="020B0502020104020203" pitchFamily="34" charset="-79"/>
                  <a:cs typeface="Gill Sans" panose="020B0502020104020203" pitchFamily="34" charset="-79"/>
                </a:rPr>
                <a:t>.</a:t>
              </a:r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3874EA-C383-41A7-89ED-24B303BB2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68862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77254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20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55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ET</a:t>
            </a:r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LIB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6AA7155-2B87-079D-DBC9-87E001A569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20465"/>
            <a:ext cx="5554594" cy="263713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Predict delay in </a:t>
            </a:r>
            <a:r>
              <a:rPr lang="en-US" sz="2400" b="1" dirty="0">
                <a:solidFill>
                  <a:schemeClr val="bg1"/>
                </a:solidFill>
              </a:rPr>
              <a:t>synchronization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When lock will be released?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Consider </a:t>
            </a:r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dominant factor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code complexity </a:t>
            </a: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of the function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Track historical information</a:t>
            </a: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Request cancellation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Simply cancel in application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B27DA2B-F1DD-565F-CAA9-5021DBB65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974216-8841-089C-CC9A-2193DAE5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00" y="3934135"/>
            <a:ext cx="409392" cy="607977"/>
          </a:xfrm>
          <a:prstGeom prst="rect">
            <a:avLst/>
          </a:prstGeom>
        </p:spPr>
      </p:pic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127D93FE-20B5-6509-14E8-547BC4508D7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5419992" y="4238124"/>
            <a:ext cx="1214822" cy="55480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EDB51B8-541B-07F0-F934-8BB12636BC5A}"/>
              </a:ext>
            </a:extLst>
          </p:cNvPr>
          <p:cNvSpPr/>
          <p:nvPr/>
        </p:nvSpPr>
        <p:spPr>
          <a:xfrm>
            <a:off x="5803704" y="4014086"/>
            <a:ext cx="409392" cy="3039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DB3244-2D28-DAA4-1DAA-4F2ADCB109B7}"/>
              </a:ext>
            </a:extLst>
          </p:cNvPr>
          <p:cNvGrpSpPr/>
          <p:nvPr/>
        </p:nvGrpSpPr>
        <p:grpSpPr>
          <a:xfrm>
            <a:off x="6629003" y="3950249"/>
            <a:ext cx="2164996" cy="554807"/>
            <a:chOff x="2018810" y="2931067"/>
            <a:chExt cx="3840071" cy="55480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2772BE6-FF23-1DE1-047C-641EA2DB43A0}"/>
                </a:ext>
              </a:extLst>
            </p:cNvPr>
            <p:cNvSpPr/>
            <p:nvPr/>
          </p:nvSpPr>
          <p:spPr>
            <a:xfrm>
              <a:off x="2018810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56843B-0CCA-5F31-AF3E-A0A7F967A55C}"/>
                </a:ext>
              </a:extLst>
            </p:cNvPr>
            <p:cNvSpPr txBox="1"/>
            <p:nvPr/>
          </p:nvSpPr>
          <p:spPr>
            <a:xfrm>
              <a:off x="2066603" y="3013720"/>
              <a:ext cx="1004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ET</a:t>
              </a:r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</a:t>
              </a:r>
            </a:p>
          </p:txBody>
        </p:sp>
      </p:grp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3227C2B3-A2C6-81F5-4DCA-D94E36298130}"/>
              </a:ext>
            </a:extLst>
          </p:cNvPr>
          <p:cNvCxnSpPr>
            <a:cxnSpLocks/>
            <a:endCxn id="27" idx="3"/>
          </p:cNvCxnSpPr>
          <p:nvPr/>
        </p:nvCxnSpPr>
        <p:spPr>
          <a:xfrm flipH="1" flipV="1">
            <a:off x="8793999" y="4227653"/>
            <a:ext cx="5370" cy="592242"/>
          </a:xfrm>
          <a:prstGeom prst="curvedConnector3">
            <a:avLst>
              <a:gd name="adj1" fmla="val -42569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30D636-25AE-A162-5D9A-7A9D83F60D10}"/>
              </a:ext>
            </a:extLst>
          </p:cNvPr>
          <p:cNvSpPr txBox="1"/>
          <p:nvPr/>
        </p:nvSpPr>
        <p:spPr>
          <a:xfrm>
            <a:off x="5287592" y="2838605"/>
            <a:ext cx="74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D8BDE4C6-2ACF-ED2A-786D-6E6652D60F6C}"/>
              </a:ext>
            </a:extLst>
          </p:cNvPr>
          <p:cNvSpPr/>
          <p:nvPr/>
        </p:nvSpPr>
        <p:spPr>
          <a:xfrm>
            <a:off x="6349270" y="2066761"/>
            <a:ext cx="2651011" cy="559682"/>
          </a:xfrm>
          <a:prstGeom prst="wedgeRoundRectCallout">
            <a:avLst>
              <a:gd name="adj1" fmla="val -18590"/>
              <a:gd name="adj2" fmla="val 87309"/>
              <a:gd name="adj3" fmla="val 16667"/>
            </a:avLst>
          </a:prstGeom>
          <a:solidFill>
            <a:srgbClr val="5AD049"/>
          </a:solidFill>
          <a:ln w="508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Simple and effective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653421-FBBB-CA51-B748-41E136ADE251}"/>
              </a:ext>
            </a:extLst>
          </p:cNvPr>
          <p:cNvGrpSpPr/>
          <p:nvPr/>
        </p:nvGrpSpPr>
        <p:grpSpPr>
          <a:xfrm>
            <a:off x="6629003" y="3368084"/>
            <a:ext cx="2164996" cy="554807"/>
            <a:chOff x="2047773" y="2931067"/>
            <a:chExt cx="3840071" cy="554807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7F8AF08-340C-AF09-2A28-69FFCE5F407A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6C182E-A893-3427-0E6E-7FBC418E0C0A}"/>
                </a:ext>
              </a:extLst>
            </p:cNvPr>
            <p:cNvSpPr txBox="1"/>
            <p:nvPr/>
          </p:nvSpPr>
          <p:spPr>
            <a:xfrm>
              <a:off x="2066603" y="3013720"/>
              <a:ext cx="1319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ET</a:t>
              </a:r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LIB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72896D36-E8F0-D6AD-C25C-0E025BB33AA8}"/>
              </a:ext>
            </a:extLst>
          </p:cNvPr>
          <p:cNvCxnSpPr>
            <a:cxnSpLocks/>
          </p:cNvCxnSpPr>
          <p:nvPr/>
        </p:nvCxnSpPr>
        <p:spPr>
          <a:xfrm rot="10800000">
            <a:off x="6124538" y="2999912"/>
            <a:ext cx="1550238" cy="699900"/>
          </a:xfrm>
          <a:prstGeom prst="curvedConnector3">
            <a:avLst>
              <a:gd name="adj1" fmla="val 49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4F9092-FB0D-443B-AC08-91977C896EF1}"/>
              </a:ext>
            </a:extLst>
          </p:cNvPr>
          <p:cNvGrpSpPr/>
          <p:nvPr/>
        </p:nvGrpSpPr>
        <p:grpSpPr>
          <a:xfrm>
            <a:off x="6656268" y="4523774"/>
            <a:ext cx="2164996" cy="554807"/>
            <a:chOff x="2047773" y="2931067"/>
            <a:chExt cx="3840071" cy="554807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E54AE8C-33E7-44D6-80DE-30313DA96748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791DE4-4BE3-57B5-3C83-C3DA0D5B5929}"/>
                </a:ext>
              </a:extLst>
            </p:cNvPr>
            <p:cNvSpPr txBox="1"/>
            <p:nvPr/>
          </p:nvSpPr>
          <p:spPr>
            <a:xfrm>
              <a:off x="2066603" y="3013720"/>
              <a:ext cx="1311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ET</a:t>
              </a:r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</p:grp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4744A422-BB54-CFF5-70EC-3CEC0677C77A}"/>
              </a:ext>
            </a:extLst>
          </p:cNvPr>
          <p:cNvCxnSpPr>
            <a:cxnSpLocks/>
          </p:cNvCxnSpPr>
          <p:nvPr/>
        </p:nvCxnSpPr>
        <p:spPr>
          <a:xfrm flipH="1" flipV="1">
            <a:off x="8810648" y="3567846"/>
            <a:ext cx="10616" cy="608356"/>
          </a:xfrm>
          <a:prstGeom prst="curvedConnector3">
            <a:avLst>
              <a:gd name="adj1" fmla="val -215335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8D554A58-E1C3-194B-13E0-FEE2180E9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710" y="2688898"/>
            <a:ext cx="350031" cy="3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25" grpId="0" animBg="1"/>
      <p:bldP spid="30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Design Challenges &amp; Solutions</a:t>
            </a:r>
          </a:p>
          <a:p>
            <a:r>
              <a:rPr lang="en-US" b="1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ED14E-3C07-32B2-DBFA-B7F027713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296564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22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Experiment setup – 3 nodes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7F565-D87D-F4F9-A0B6-10F4E783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1" y="2697342"/>
            <a:ext cx="409392" cy="607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4441-A34C-CC7B-09A3-90DDEDE33736}"/>
              </a:ext>
            </a:extLst>
          </p:cNvPr>
          <p:cNvGrpSpPr/>
          <p:nvPr/>
        </p:nvGrpSpPr>
        <p:grpSpPr>
          <a:xfrm>
            <a:off x="3396033" y="1253322"/>
            <a:ext cx="1489213" cy="1283120"/>
            <a:chOff x="2047774" y="3507871"/>
            <a:chExt cx="3840071" cy="128312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1BD34B-333A-18BC-2478-8522AE1EE21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BDA55E-4CF2-3784-37F6-A8DEAC027BBE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482EFAF-F6B6-A3D1-7DC0-BF61B8B822F5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877E31A-4D15-D7C9-131D-569203BA0297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71E609-9366-2544-DA3D-F9F2AEF2C8F7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591D2D-0B97-FFA0-F1AB-4F4C6301C948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2A23A7-11C9-21E8-89B5-FB9D08FF1F83}"/>
                </a:ext>
              </a:extLst>
            </p:cNvPr>
            <p:cNvSpPr txBox="1"/>
            <p:nvPr/>
          </p:nvSpPr>
          <p:spPr>
            <a:xfrm>
              <a:off x="2104166" y="439088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1CDEAF72-657E-6EA3-2C53-AA88AE73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1513892"/>
            <a:ext cx="720074" cy="7200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873C4B6-248F-4ED0-7C42-3AF3E616717A}"/>
              </a:ext>
            </a:extLst>
          </p:cNvPr>
          <p:cNvGrpSpPr/>
          <p:nvPr/>
        </p:nvGrpSpPr>
        <p:grpSpPr>
          <a:xfrm>
            <a:off x="3396033" y="3246278"/>
            <a:ext cx="1495309" cy="1253700"/>
            <a:chOff x="2047774" y="3507871"/>
            <a:chExt cx="3840071" cy="12537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C69BD0C-14BA-2E87-B8D6-786B2183F49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1F9B40E-18F2-975B-93F3-D80F2879F6DA}"/>
                </a:ext>
              </a:extLst>
            </p:cNvPr>
            <p:cNvSpPr/>
            <p:nvPr/>
          </p:nvSpPr>
          <p:spPr>
            <a:xfrm>
              <a:off x="3894547" y="3750586"/>
              <a:ext cx="278947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8F5E8A-918B-9303-9E61-07E133C9950A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5AC710-E56D-575D-1EB0-397CFA135531}"/>
                </a:ext>
              </a:extLst>
            </p:cNvPr>
            <p:cNvSpPr txBox="1"/>
            <p:nvPr/>
          </p:nvSpPr>
          <p:spPr>
            <a:xfrm>
              <a:off x="2111753" y="4361461"/>
              <a:ext cx="1463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CED4C919-1698-A7AF-5679-7DFC394A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3506848"/>
            <a:ext cx="720074" cy="720074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FA6F0E-C309-1DE2-7F8C-935ACA126647}"/>
              </a:ext>
            </a:extLst>
          </p:cNvPr>
          <p:cNvCxnSpPr>
            <a:cxnSpLocks/>
          </p:cNvCxnSpPr>
          <p:nvPr/>
        </p:nvCxnSpPr>
        <p:spPr>
          <a:xfrm>
            <a:off x="4624785" y="1971599"/>
            <a:ext cx="1009876" cy="1566509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D7FE9A7-A6D5-759A-5F26-1615C288B9EC}"/>
              </a:ext>
            </a:extLst>
          </p:cNvPr>
          <p:cNvCxnSpPr>
            <a:cxnSpLocks/>
          </p:cNvCxnSpPr>
          <p:nvPr/>
        </p:nvCxnSpPr>
        <p:spPr>
          <a:xfrm flipV="1">
            <a:off x="4347971" y="3621348"/>
            <a:ext cx="1242093" cy="26883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86C3C74-009B-DDC5-105D-3DBE953E51F1}"/>
              </a:ext>
            </a:extLst>
          </p:cNvPr>
          <p:cNvSpPr/>
          <p:nvPr/>
        </p:nvSpPr>
        <p:spPr>
          <a:xfrm>
            <a:off x="5484404" y="3464974"/>
            <a:ext cx="1776345" cy="686364"/>
          </a:xfrm>
          <a:prstGeom prst="roundRect">
            <a:avLst/>
          </a:prstGeom>
          <a:solidFill>
            <a:srgbClr val="0099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panose="020B0502020104020203" pitchFamily="34" charset="-79"/>
                <a:cs typeface="Gill Sans" panose="020B0502020104020203" pitchFamily="34" charset="-79"/>
              </a:rPr>
              <a:t>Cassandra server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6CF7B6-248A-8F6D-D02C-0CF0012447F7}"/>
              </a:ext>
            </a:extLst>
          </p:cNvPr>
          <p:cNvSpPr txBox="1"/>
          <p:nvPr/>
        </p:nvSpPr>
        <p:spPr>
          <a:xfrm>
            <a:off x="6208129" y="4340066"/>
            <a:ext cx="28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Major metric: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Latencies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requests</a:t>
            </a:r>
          </a:p>
        </p:txBody>
      </p:sp>
      <p:sp>
        <p:nvSpPr>
          <p:cNvPr id="60" name="Rounded Rectangular Callout 59">
            <a:extLst>
              <a:ext uri="{FF2B5EF4-FFF2-40B4-BE49-F238E27FC236}">
                <a16:creationId xmlns:a16="http://schemas.microsoft.com/office/drawing/2014/main" id="{1B447A8A-DFA8-3D41-5BC9-2E05633BB0E0}"/>
              </a:ext>
            </a:extLst>
          </p:cNvPr>
          <p:cNvSpPr/>
          <p:nvPr/>
        </p:nvSpPr>
        <p:spPr>
          <a:xfrm>
            <a:off x="4926233" y="1126054"/>
            <a:ext cx="2148012" cy="686364"/>
          </a:xfrm>
          <a:prstGeom prst="wedgeRoundRectCallout">
            <a:avLst>
              <a:gd name="adj1" fmla="val -32645"/>
              <a:gd name="adj2" fmla="val 85615"/>
              <a:gd name="adj3" fmla="val 16667"/>
            </a:avLst>
          </a:prstGeom>
          <a:solidFill>
            <a:srgbClr val="FFC000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With CPU-intensive threads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764D31A8-7175-56E7-9523-BDEBA14E2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D745B75-9863-F120-CC1B-F33FB6BC50A2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24317B7-ED25-0244-8ECE-C74FDF5A6894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2DF90FC-2A43-3270-FF5F-21AEF8C731DE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</p:spTree>
    <p:extLst>
      <p:ext uri="{BB962C8B-B14F-4D97-AF65-F5344CB8AC3E}">
        <p14:creationId xmlns:p14="http://schemas.microsoft.com/office/powerpoint/2010/main" val="21648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23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No contention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7F565-D87D-F4F9-A0B6-10F4E783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1" y="2697342"/>
            <a:ext cx="409392" cy="607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4441-A34C-CC7B-09A3-90DDEDE33736}"/>
              </a:ext>
            </a:extLst>
          </p:cNvPr>
          <p:cNvGrpSpPr/>
          <p:nvPr/>
        </p:nvGrpSpPr>
        <p:grpSpPr>
          <a:xfrm>
            <a:off x="3396033" y="1253322"/>
            <a:ext cx="1489213" cy="1283120"/>
            <a:chOff x="2047774" y="3507871"/>
            <a:chExt cx="3840071" cy="128312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1BD34B-333A-18BC-2478-8522AE1EE21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BDA55E-4CF2-3784-37F6-A8DEAC027BBE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482EFAF-F6B6-A3D1-7DC0-BF61B8B822F5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877E31A-4D15-D7C9-131D-569203BA0297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71E609-9366-2544-DA3D-F9F2AEF2C8F7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591D2D-0B97-FFA0-F1AB-4F4C6301C948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2A23A7-11C9-21E8-89B5-FB9D08FF1F83}"/>
                </a:ext>
              </a:extLst>
            </p:cNvPr>
            <p:cNvSpPr txBox="1"/>
            <p:nvPr/>
          </p:nvSpPr>
          <p:spPr>
            <a:xfrm>
              <a:off x="2104166" y="439088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1CDEAF72-657E-6EA3-2C53-AA88AE73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1513892"/>
            <a:ext cx="720074" cy="7200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873C4B6-248F-4ED0-7C42-3AF3E616717A}"/>
              </a:ext>
            </a:extLst>
          </p:cNvPr>
          <p:cNvGrpSpPr/>
          <p:nvPr/>
        </p:nvGrpSpPr>
        <p:grpSpPr>
          <a:xfrm>
            <a:off x="3396033" y="3246278"/>
            <a:ext cx="1495309" cy="1253700"/>
            <a:chOff x="2047774" y="3507871"/>
            <a:chExt cx="3840071" cy="12537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C69BD0C-14BA-2E87-B8D6-786B2183F49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1F9B40E-18F2-975B-93F3-D80F2879F6DA}"/>
                </a:ext>
              </a:extLst>
            </p:cNvPr>
            <p:cNvSpPr/>
            <p:nvPr/>
          </p:nvSpPr>
          <p:spPr>
            <a:xfrm>
              <a:off x="3894547" y="3750586"/>
              <a:ext cx="278947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8F5E8A-918B-9303-9E61-07E133C9950A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5AC710-E56D-575D-1EB0-397CFA135531}"/>
                </a:ext>
              </a:extLst>
            </p:cNvPr>
            <p:cNvSpPr txBox="1"/>
            <p:nvPr/>
          </p:nvSpPr>
          <p:spPr>
            <a:xfrm>
              <a:off x="2111753" y="4361461"/>
              <a:ext cx="1463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CED4C919-1698-A7AF-5679-7DFC394A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3506848"/>
            <a:ext cx="720074" cy="7200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80D876-2C6D-152F-7F11-5ECD667B97AF}"/>
              </a:ext>
            </a:extLst>
          </p:cNvPr>
          <p:cNvCxnSpPr/>
          <p:nvPr/>
        </p:nvCxnSpPr>
        <p:spPr>
          <a:xfrm>
            <a:off x="1175657" y="3004457"/>
            <a:ext cx="1367563" cy="73975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8B7EAD-9CF8-F6B9-2F73-4FCDD41C9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74" y="1705119"/>
            <a:ext cx="3657600" cy="3200400"/>
          </a:xfrm>
          <a:prstGeom prst="rect">
            <a:avLst/>
          </a:prstGeom>
        </p:spPr>
      </p:pic>
      <p:sp>
        <p:nvSpPr>
          <p:cNvPr id="46" name="Donut 45">
            <a:extLst>
              <a:ext uri="{FF2B5EF4-FFF2-40B4-BE49-F238E27FC236}">
                <a16:creationId xmlns:a16="http://schemas.microsoft.com/office/drawing/2014/main" id="{A447D595-74E1-6B3F-1B4A-DD39D390C232}"/>
              </a:ext>
            </a:extLst>
          </p:cNvPr>
          <p:cNvSpPr/>
          <p:nvPr/>
        </p:nvSpPr>
        <p:spPr>
          <a:xfrm>
            <a:off x="4885246" y="1418693"/>
            <a:ext cx="511924" cy="3176954"/>
          </a:xfrm>
          <a:prstGeom prst="donut">
            <a:avLst>
              <a:gd name="adj" fmla="val 8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A07427F-9A08-138B-A65A-01D9729EA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1C4588F0-CAD7-1847-A22F-F1C05F731976}"/>
              </a:ext>
            </a:extLst>
          </p:cNvPr>
          <p:cNvSpPr/>
          <p:nvPr/>
        </p:nvSpPr>
        <p:spPr>
          <a:xfrm>
            <a:off x="5936449" y="2999859"/>
            <a:ext cx="2184525" cy="978268"/>
          </a:xfrm>
          <a:prstGeom prst="wedgeRoundRectCallout">
            <a:avLst>
              <a:gd name="adj1" fmla="val -47258"/>
              <a:gd name="adj2" fmla="val 88120"/>
              <a:gd name="adj3" fmla="val 16667"/>
            </a:avLst>
          </a:prstGeom>
          <a:solidFill>
            <a:srgbClr val="5AD049"/>
          </a:solidFill>
          <a:ln w="508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CCDF</a:t>
            </a:r>
          </a:p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(e.g. 1% &gt; 1ms)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BA9558D-8DD3-3926-9B4B-AA806A0B3DDE}"/>
              </a:ext>
            </a:extLst>
          </p:cNvPr>
          <p:cNvSpPr/>
          <p:nvPr/>
        </p:nvSpPr>
        <p:spPr>
          <a:xfrm>
            <a:off x="5897387" y="930729"/>
            <a:ext cx="2039389" cy="792206"/>
          </a:xfrm>
          <a:prstGeom prst="wedgeRoundRectCallout">
            <a:avLst>
              <a:gd name="adj1" fmla="val -41334"/>
              <a:gd name="adj2" fmla="val 113547"/>
              <a:gd name="adj3" fmla="val 16667"/>
            </a:avLst>
          </a:prstGeom>
          <a:solidFill>
            <a:srgbClr val="5AD049"/>
          </a:solidFill>
          <a:ln w="508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lower left is better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63D247C-D230-8617-E87E-795AC552DFE5}"/>
              </a:ext>
            </a:extLst>
          </p:cNvPr>
          <p:cNvSpPr/>
          <p:nvPr/>
        </p:nvSpPr>
        <p:spPr>
          <a:xfrm>
            <a:off x="5801949" y="4248224"/>
            <a:ext cx="175590" cy="175590"/>
          </a:xfrm>
          <a:prstGeom prst="ellipse">
            <a:avLst/>
          </a:prstGeom>
          <a:solidFill>
            <a:srgbClr val="33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24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Baseline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7F565-D87D-F4F9-A0B6-10F4E783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1" y="2697342"/>
            <a:ext cx="409392" cy="607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4441-A34C-CC7B-09A3-90DDEDE33736}"/>
              </a:ext>
            </a:extLst>
          </p:cNvPr>
          <p:cNvGrpSpPr/>
          <p:nvPr/>
        </p:nvGrpSpPr>
        <p:grpSpPr>
          <a:xfrm>
            <a:off x="3396033" y="1253322"/>
            <a:ext cx="1489213" cy="1283120"/>
            <a:chOff x="2047774" y="3507871"/>
            <a:chExt cx="3840071" cy="128312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1BD34B-333A-18BC-2478-8522AE1EE21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BDA55E-4CF2-3784-37F6-A8DEAC027BBE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482EFAF-F6B6-A3D1-7DC0-BF61B8B822F5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877E31A-4D15-D7C9-131D-569203BA0297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71E609-9366-2544-DA3D-F9F2AEF2C8F7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591D2D-0B97-FFA0-F1AB-4F4C6301C948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2A23A7-11C9-21E8-89B5-FB9D08FF1F83}"/>
                </a:ext>
              </a:extLst>
            </p:cNvPr>
            <p:cNvSpPr txBox="1"/>
            <p:nvPr/>
          </p:nvSpPr>
          <p:spPr>
            <a:xfrm>
              <a:off x="2104166" y="439088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1CDEAF72-657E-6EA3-2C53-AA88AE73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1513892"/>
            <a:ext cx="720074" cy="7200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873C4B6-248F-4ED0-7C42-3AF3E616717A}"/>
              </a:ext>
            </a:extLst>
          </p:cNvPr>
          <p:cNvGrpSpPr/>
          <p:nvPr/>
        </p:nvGrpSpPr>
        <p:grpSpPr>
          <a:xfrm>
            <a:off x="3396033" y="3246278"/>
            <a:ext cx="1495309" cy="1253700"/>
            <a:chOff x="2047774" y="3507871"/>
            <a:chExt cx="3840071" cy="12537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C69BD0C-14BA-2E87-B8D6-786B2183F49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1F9B40E-18F2-975B-93F3-D80F2879F6DA}"/>
                </a:ext>
              </a:extLst>
            </p:cNvPr>
            <p:cNvSpPr/>
            <p:nvPr/>
          </p:nvSpPr>
          <p:spPr>
            <a:xfrm>
              <a:off x="3894547" y="3750586"/>
              <a:ext cx="278947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8F5E8A-918B-9303-9E61-07E133C9950A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5AC710-E56D-575D-1EB0-397CFA135531}"/>
                </a:ext>
              </a:extLst>
            </p:cNvPr>
            <p:cNvSpPr txBox="1"/>
            <p:nvPr/>
          </p:nvSpPr>
          <p:spPr>
            <a:xfrm>
              <a:off x="2111753" y="4361461"/>
              <a:ext cx="1463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CED4C919-1698-A7AF-5679-7DFC394A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3506848"/>
            <a:ext cx="720074" cy="7200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80D876-2C6D-152F-7F11-5ECD667B97AF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1175657" y="1873929"/>
            <a:ext cx="1367563" cy="11305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8B7EAD-9CF8-F6B9-2F73-4FCDD41C9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8674" y="1705119"/>
            <a:ext cx="3657600" cy="3200400"/>
          </a:xfrm>
          <a:prstGeom prst="rect">
            <a:avLst/>
          </a:prstGeom>
        </p:spPr>
      </p:pic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C3C93D90-A53F-C50B-D9BF-FBF2D2B8EF5D}"/>
              </a:ext>
            </a:extLst>
          </p:cNvPr>
          <p:cNvSpPr/>
          <p:nvPr/>
        </p:nvSpPr>
        <p:spPr>
          <a:xfrm>
            <a:off x="6579234" y="2870274"/>
            <a:ext cx="1023951" cy="673885"/>
          </a:xfrm>
          <a:prstGeom prst="wedgeRoundRectCallout">
            <a:avLst>
              <a:gd name="adj1" fmla="val -31865"/>
              <a:gd name="adj2" fmla="val 108240"/>
              <a:gd name="adj3" fmla="val 16667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6ms at p95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D4A14EC2-6CE9-D3A4-5473-C02DEE93AA41}"/>
              </a:ext>
            </a:extLst>
          </p:cNvPr>
          <p:cNvSpPr/>
          <p:nvPr/>
        </p:nvSpPr>
        <p:spPr>
          <a:xfrm>
            <a:off x="7751258" y="3425983"/>
            <a:ext cx="1023951" cy="673885"/>
          </a:xfrm>
          <a:prstGeom prst="wedgeRoundRectCallout">
            <a:avLst>
              <a:gd name="adj1" fmla="val -47812"/>
              <a:gd name="adj2" fmla="val 86432"/>
              <a:gd name="adj3" fmla="val 16667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12ms at p99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E4D7422-6F08-BE53-4390-276D9CC2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10041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25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LIBROS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7F565-D87D-F4F9-A0B6-10F4E783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1" y="2697342"/>
            <a:ext cx="409392" cy="607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B154441-A34C-CC7B-09A3-90DDEDE33736}"/>
              </a:ext>
            </a:extLst>
          </p:cNvPr>
          <p:cNvGrpSpPr/>
          <p:nvPr/>
        </p:nvGrpSpPr>
        <p:grpSpPr>
          <a:xfrm>
            <a:off x="3354348" y="1253322"/>
            <a:ext cx="1530898" cy="1283120"/>
            <a:chOff x="1940285" y="3507871"/>
            <a:chExt cx="3947560" cy="128312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1BD34B-333A-18BC-2478-8522AE1EE21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EBDA55E-4CF2-3784-37F6-A8DEAC027BBE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482EFAF-F6B6-A3D1-7DC0-BF61B8B822F5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877E31A-4D15-D7C9-131D-569203BA0297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71E609-9366-2544-DA3D-F9F2AEF2C8F7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591D2D-0B97-FFA0-F1AB-4F4C6301C948}"/>
                </a:ext>
              </a:extLst>
            </p:cNvPr>
            <p:cNvSpPr txBox="1"/>
            <p:nvPr/>
          </p:nvSpPr>
          <p:spPr>
            <a:xfrm>
              <a:off x="1940285" y="3605697"/>
              <a:ext cx="2012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ETOS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2A23A7-11C9-21E8-89B5-FB9D08FF1F83}"/>
                </a:ext>
              </a:extLst>
            </p:cNvPr>
            <p:cNvSpPr txBox="1"/>
            <p:nvPr/>
          </p:nvSpPr>
          <p:spPr>
            <a:xfrm>
              <a:off x="2104166" y="439088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1CDEAF72-657E-6EA3-2C53-AA88AE73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1513892"/>
            <a:ext cx="720074" cy="7200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873C4B6-248F-4ED0-7C42-3AF3E616717A}"/>
              </a:ext>
            </a:extLst>
          </p:cNvPr>
          <p:cNvGrpSpPr/>
          <p:nvPr/>
        </p:nvGrpSpPr>
        <p:grpSpPr>
          <a:xfrm>
            <a:off x="3396033" y="3246278"/>
            <a:ext cx="1495309" cy="1253700"/>
            <a:chOff x="2047774" y="3507871"/>
            <a:chExt cx="3840071" cy="12537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C69BD0C-14BA-2E87-B8D6-786B2183F499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1F9B40E-18F2-975B-93F3-D80F2879F6DA}"/>
                </a:ext>
              </a:extLst>
            </p:cNvPr>
            <p:cNvSpPr/>
            <p:nvPr/>
          </p:nvSpPr>
          <p:spPr>
            <a:xfrm>
              <a:off x="3894547" y="3750586"/>
              <a:ext cx="278947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8F5E8A-918B-9303-9E61-07E133C9950A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5AC710-E56D-575D-1EB0-397CFA135531}"/>
                </a:ext>
              </a:extLst>
            </p:cNvPr>
            <p:cNvSpPr txBox="1"/>
            <p:nvPr/>
          </p:nvSpPr>
          <p:spPr>
            <a:xfrm>
              <a:off x="2111753" y="4361461"/>
              <a:ext cx="1463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CED4C919-1698-A7AF-5679-7DFC394A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20" y="3506848"/>
            <a:ext cx="720074" cy="7200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80D876-2C6D-152F-7F11-5ECD667B97AF}"/>
              </a:ext>
            </a:extLst>
          </p:cNvPr>
          <p:cNvCxnSpPr>
            <a:cxnSpLocks/>
          </p:cNvCxnSpPr>
          <p:nvPr/>
        </p:nvCxnSpPr>
        <p:spPr>
          <a:xfrm flipV="1">
            <a:off x="1071168" y="1771123"/>
            <a:ext cx="1367563" cy="1130528"/>
          </a:xfrm>
          <a:prstGeom prst="straightConnector1">
            <a:avLst/>
          </a:prstGeom>
          <a:ln w="28575">
            <a:solidFill>
              <a:srgbClr val="5AD0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8B7EAD-9CF8-F6B9-2F73-4FCDD41C9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8674" y="1705119"/>
            <a:ext cx="3657600" cy="32004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DF0C6C-0472-BBDB-23AD-CC8D58D06823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1183353" y="1873929"/>
            <a:ext cx="1359867" cy="1127401"/>
          </a:xfrm>
          <a:prstGeom prst="straightConnector1">
            <a:avLst/>
          </a:prstGeom>
          <a:ln w="57150">
            <a:solidFill>
              <a:srgbClr val="5AD0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4B11BF-0048-4518-07B8-AF026E9D5AE4}"/>
              </a:ext>
            </a:extLst>
          </p:cNvPr>
          <p:cNvCxnSpPr>
            <a:cxnSpLocks/>
          </p:cNvCxnSpPr>
          <p:nvPr/>
        </p:nvCxnSpPr>
        <p:spPr>
          <a:xfrm>
            <a:off x="1087812" y="3104136"/>
            <a:ext cx="1350919" cy="762749"/>
          </a:xfrm>
          <a:prstGeom prst="straightConnector1">
            <a:avLst/>
          </a:prstGeom>
          <a:ln w="28575">
            <a:solidFill>
              <a:srgbClr val="5AD0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8BE5ED-4E25-C763-9E07-AD94AE6E432A}"/>
              </a:ext>
            </a:extLst>
          </p:cNvPr>
          <p:cNvSpPr txBox="1"/>
          <p:nvPr/>
        </p:nvSpPr>
        <p:spPr>
          <a:xfrm>
            <a:off x="864939" y="1948705"/>
            <a:ext cx="110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D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E50E26-24C9-CED5-73B1-3756C285DC75}"/>
              </a:ext>
            </a:extLst>
          </p:cNvPr>
          <p:cNvSpPr txBox="1"/>
          <p:nvPr/>
        </p:nvSpPr>
        <p:spPr>
          <a:xfrm>
            <a:off x="1708038" y="2470280"/>
            <a:ext cx="148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AD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A2C6D9-0FA5-B8BB-8769-257B09229D11}"/>
              </a:ext>
            </a:extLst>
          </p:cNvPr>
          <p:cNvSpPr txBox="1"/>
          <p:nvPr/>
        </p:nvSpPr>
        <p:spPr>
          <a:xfrm>
            <a:off x="1183916" y="3491129"/>
            <a:ext cx="86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AD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Retry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E193B7A7-B5F4-9B39-B359-1061B2E4741D}"/>
              </a:ext>
            </a:extLst>
          </p:cNvPr>
          <p:cNvSpPr/>
          <p:nvPr/>
        </p:nvSpPr>
        <p:spPr>
          <a:xfrm>
            <a:off x="4496855" y="589935"/>
            <a:ext cx="2001049" cy="559682"/>
          </a:xfrm>
          <a:prstGeom prst="wedgeRoundRectCallout">
            <a:avLst>
              <a:gd name="adj1" fmla="val -33461"/>
              <a:gd name="adj2" fmla="val 109734"/>
              <a:gd name="adj3" fmla="val 16667"/>
            </a:avLst>
          </a:prstGeom>
          <a:solidFill>
            <a:srgbClr val="5AD049"/>
          </a:solidFill>
          <a:ln w="508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Adopts LIBROS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732481D-6EEC-4673-823D-4DA965B7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2914981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26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Evaluation – 3 nodes</a:t>
            </a:r>
          </a:p>
        </p:txBody>
      </p:sp>
      <p:pic>
        <p:nvPicPr>
          <p:cNvPr id="11" name="Picture 10" descr="Line chart&#10;&#10;Description automatically generated">
            <a:extLst>
              <a:ext uri="{FF2B5EF4-FFF2-40B4-BE49-F238E27FC236}">
                <a16:creationId xmlns:a16="http://schemas.microsoft.com/office/drawing/2014/main" id="{8942E58A-6CAD-F505-5E34-47537348B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5" y="2419939"/>
            <a:ext cx="6019800" cy="2349500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7B8F19B-4BE7-FA07-8774-29AADAFA4FD2}"/>
              </a:ext>
            </a:extLst>
          </p:cNvPr>
          <p:cNvSpPr/>
          <p:nvPr/>
        </p:nvSpPr>
        <p:spPr>
          <a:xfrm>
            <a:off x="710111" y="1219790"/>
            <a:ext cx="3473507" cy="838200"/>
          </a:xfrm>
          <a:prstGeom prst="wedgeRoundRectCallout">
            <a:avLst>
              <a:gd name="adj1" fmla="val 19288"/>
              <a:gd name="adj2" fmla="val 84295"/>
              <a:gd name="adj3" fmla="val 16667"/>
            </a:avLst>
          </a:prstGeom>
          <a:solidFill>
            <a:srgbClr val="0099FF"/>
          </a:solidFill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LIBROS mitigates contentions in various resource layers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8DA10E1-91B4-735B-6BBB-159E815C3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8E25A90-26DC-08A1-BF09-3F1F43D56652}"/>
              </a:ext>
            </a:extLst>
          </p:cNvPr>
          <p:cNvSpPr/>
          <p:nvPr/>
        </p:nvSpPr>
        <p:spPr>
          <a:xfrm>
            <a:off x="6622191" y="3232802"/>
            <a:ext cx="1807586" cy="684488"/>
          </a:xfrm>
          <a:prstGeom prst="wedgeRoundRectCallout">
            <a:avLst>
              <a:gd name="adj1" fmla="val -93747"/>
              <a:gd name="adj2" fmla="val 111204"/>
              <a:gd name="adj3" fmla="val 16667"/>
            </a:avLst>
          </a:prstGeom>
          <a:solidFill>
            <a:srgbClr val="33FF00"/>
          </a:solidFill>
          <a:ln w="381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Gill Sans" panose="020B0502020104020203" pitchFamily="34" charset="-79"/>
                <a:cs typeface="Gill Sans" panose="020B0502020104020203" pitchFamily="34" charset="-79"/>
              </a:rPr>
              <a:t>Near best!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271E1D-2103-802D-5C77-8C2BE2578D5B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819EC12-C982-B59F-0180-FF6411B32C33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5BCC72-C751-EF1C-EDD9-F45FE2D336B9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</p:spTree>
    <p:extLst>
      <p:ext uri="{BB962C8B-B14F-4D97-AF65-F5344CB8AC3E}">
        <p14:creationId xmlns:p14="http://schemas.microsoft.com/office/powerpoint/2010/main" val="31660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27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Experiment setup – 6 nodes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494ADAAF-5350-8F6E-FBDA-FBD7D9BB7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408393C-62A0-679C-AB7D-C981987F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1" y="1330086"/>
            <a:ext cx="409392" cy="607977"/>
          </a:xfrm>
          <a:prstGeom prst="rect">
            <a:avLst/>
          </a:prstGeom>
        </p:spPr>
      </p:pic>
      <p:pic>
        <p:nvPicPr>
          <p:cNvPr id="47" name="Picture 46" descr="A picture containing icon&#10;&#10;Description automatically generated">
            <a:extLst>
              <a:ext uri="{FF2B5EF4-FFF2-40B4-BE49-F238E27FC236}">
                <a16:creationId xmlns:a16="http://schemas.microsoft.com/office/drawing/2014/main" id="{DA809B7A-199F-54FE-C90A-50148844D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87" y="1317234"/>
            <a:ext cx="613131" cy="613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A62CAB-0E75-C2A8-4EB7-975D8EDD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7" y="2571750"/>
            <a:ext cx="409392" cy="607977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CBA70679-B2F3-57F6-FAAF-CCB1501A4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97" y="2571750"/>
            <a:ext cx="613131" cy="613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C08616F-FA80-3EDB-11CB-9319CD58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1" y="3785638"/>
            <a:ext cx="409392" cy="607977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B4AE9031-83F9-042D-D6AC-65A200063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92" y="3785638"/>
            <a:ext cx="613131" cy="613131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AB2352-5736-0260-CF22-23B4BFFCCAB0}"/>
              </a:ext>
            </a:extLst>
          </p:cNvPr>
          <p:cNvCxnSpPr>
            <a:cxnSpLocks/>
            <a:stCxn id="46" idx="3"/>
            <a:endCxn id="47" idx="1"/>
          </p:cNvCxnSpPr>
          <p:nvPr/>
        </p:nvCxnSpPr>
        <p:spPr>
          <a:xfrm flipV="1">
            <a:off x="976643" y="1623800"/>
            <a:ext cx="873544" cy="10275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EC0AAC6-F922-3C13-803C-C89FF3A6DD31}"/>
              </a:ext>
            </a:extLst>
          </p:cNvPr>
          <p:cNvCxnSpPr>
            <a:cxnSpLocks/>
            <a:stCxn id="46" idx="3"/>
            <a:endCxn id="49" idx="1"/>
          </p:cNvCxnSpPr>
          <p:nvPr/>
        </p:nvCxnSpPr>
        <p:spPr>
          <a:xfrm>
            <a:off x="976643" y="1634075"/>
            <a:ext cx="859554" cy="1244241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6B50820-00F0-1F8C-9302-F095CAD98A63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>
          <a:xfrm>
            <a:off x="976643" y="1634075"/>
            <a:ext cx="866549" cy="2458129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ED704F-7429-265E-CD9E-C6AF7B98FA40}"/>
              </a:ext>
            </a:extLst>
          </p:cNvPr>
          <p:cNvCxnSpPr>
            <a:cxnSpLocks/>
            <a:stCxn id="48" idx="3"/>
            <a:endCxn id="47" idx="1"/>
          </p:cNvCxnSpPr>
          <p:nvPr/>
        </p:nvCxnSpPr>
        <p:spPr>
          <a:xfrm flipV="1">
            <a:off x="1006229" y="1623800"/>
            <a:ext cx="843958" cy="1251939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405AA9B-CA0B-CC0B-E8EB-25803BB40C73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1006229" y="2875739"/>
            <a:ext cx="829968" cy="2577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EDC3703-35DE-72E5-97DA-37E87944C847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>
            <a:off x="1006229" y="2875739"/>
            <a:ext cx="836963" cy="1216465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3751335-9BB2-0A30-67CC-2CCA3B295EF6}"/>
              </a:ext>
            </a:extLst>
          </p:cNvPr>
          <p:cNvCxnSpPr>
            <a:cxnSpLocks/>
            <a:stCxn id="50" idx="3"/>
            <a:endCxn id="47" idx="1"/>
          </p:cNvCxnSpPr>
          <p:nvPr/>
        </p:nvCxnSpPr>
        <p:spPr>
          <a:xfrm flipV="1">
            <a:off x="976643" y="1623800"/>
            <a:ext cx="873544" cy="2465827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0098D15-D230-7B7E-72F5-FE044B3B43E2}"/>
              </a:ext>
            </a:extLst>
          </p:cNvPr>
          <p:cNvCxnSpPr>
            <a:cxnSpLocks/>
            <a:stCxn id="50" idx="3"/>
            <a:endCxn id="49" idx="1"/>
          </p:cNvCxnSpPr>
          <p:nvPr/>
        </p:nvCxnSpPr>
        <p:spPr>
          <a:xfrm flipV="1">
            <a:off x="976643" y="2878316"/>
            <a:ext cx="859554" cy="1211311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8550CEC-115C-22F6-18AD-1D71026A133E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>
            <a:off x="976643" y="4089627"/>
            <a:ext cx="866549" cy="2577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9FD97C-0704-840E-23D3-10592AABC9B8}"/>
              </a:ext>
            </a:extLst>
          </p:cNvPr>
          <p:cNvGrpSpPr/>
          <p:nvPr/>
        </p:nvGrpSpPr>
        <p:grpSpPr>
          <a:xfrm>
            <a:off x="2449329" y="1203127"/>
            <a:ext cx="1179680" cy="841344"/>
            <a:chOff x="2449329" y="1203127"/>
            <a:chExt cx="1179680" cy="84134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2C147BA-04FC-2B23-B8AC-17372EA84DB8}"/>
                </a:ext>
              </a:extLst>
            </p:cNvPr>
            <p:cNvGrpSpPr/>
            <p:nvPr/>
          </p:nvGrpSpPr>
          <p:grpSpPr>
            <a:xfrm>
              <a:off x="2449329" y="1203127"/>
              <a:ext cx="1179680" cy="841344"/>
              <a:chOff x="2047773" y="3507871"/>
              <a:chExt cx="3840072" cy="1043072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522E85-30DF-9A32-BF6C-CE717286C0F9}"/>
                  </a:ext>
                </a:extLst>
              </p:cNvPr>
              <p:cNvSpPr/>
              <p:nvPr/>
            </p:nvSpPr>
            <p:spPr>
              <a:xfrm>
                <a:off x="2047773" y="3507871"/>
                <a:ext cx="3840072" cy="1043072"/>
              </a:xfrm>
              <a:prstGeom prst="round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F0332013-8B9B-D60D-1E21-06DFACCED90C}"/>
                  </a:ext>
                </a:extLst>
              </p:cNvPr>
              <p:cNvSpPr/>
              <p:nvPr/>
            </p:nvSpPr>
            <p:spPr>
              <a:xfrm>
                <a:off x="4734449" y="3750586"/>
                <a:ext cx="278948" cy="679075"/>
              </a:xfrm>
              <a:custGeom>
                <a:avLst/>
                <a:gdLst>
                  <a:gd name="connsiteX0" fmla="*/ 334704 w 424263"/>
                  <a:gd name="connsiteY0" fmla="*/ 0 h 1014761"/>
                  <a:gd name="connsiteX1" fmla="*/ 168 w 424263"/>
                  <a:gd name="connsiteY1" fmla="*/ 78059 h 1014761"/>
                  <a:gd name="connsiteX2" fmla="*/ 368158 w 424263"/>
                  <a:gd name="connsiteY2" fmla="*/ 234176 h 1014761"/>
                  <a:gd name="connsiteX3" fmla="*/ 168 w 424263"/>
                  <a:gd name="connsiteY3" fmla="*/ 412595 h 1014761"/>
                  <a:gd name="connsiteX4" fmla="*/ 423914 w 424263"/>
                  <a:gd name="connsiteY4" fmla="*/ 479503 h 1014761"/>
                  <a:gd name="connsiteX5" fmla="*/ 78226 w 424263"/>
                  <a:gd name="connsiteY5" fmla="*/ 646771 h 1014761"/>
                  <a:gd name="connsiteX6" fmla="*/ 401612 w 424263"/>
                  <a:gd name="connsiteY6" fmla="*/ 680225 h 1014761"/>
                  <a:gd name="connsiteX7" fmla="*/ 256646 w 424263"/>
                  <a:gd name="connsiteY7" fmla="*/ 892098 h 1014761"/>
                  <a:gd name="connsiteX8" fmla="*/ 245495 w 424263"/>
                  <a:gd name="connsiteY8" fmla="*/ 1014761 h 101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263" h="1014761">
                    <a:moveTo>
                      <a:pt x="334704" y="0"/>
                    </a:moveTo>
                    <a:cubicBezTo>
                      <a:pt x="164648" y="19515"/>
                      <a:pt x="-5408" y="39030"/>
                      <a:pt x="168" y="78059"/>
                    </a:cubicBezTo>
                    <a:cubicBezTo>
                      <a:pt x="5744" y="117088"/>
                      <a:pt x="368158" y="178420"/>
                      <a:pt x="368158" y="234176"/>
                    </a:cubicBezTo>
                    <a:cubicBezTo>
                      <a:pt x="368158" y="289932"/>
                      <a:pt x="-9125" y="371707"/>
                      <a:pt x="168" y="412595"/>
                    </a:cubicBezTo>
                    <a:cubicBezTo>
                      <a:pt x="9461" y="453483"/>
                      <a:pt x="410904" y="440474"/>
                      <a:pt x="423914" y="479503"/>
                    </a:cubicBezTo>
                    <a:cubicBezTo>
                      <a:pt x="436924" y="518532"/>
                      <a:pt x="81943" y="613317"/>
                      <a:pt x="78226" y="646771"/>
                    </a:cubicBezTo>
                    <a:cubicBezTo>
                      <a:pt x="74509" y="680225"/>
                      <a:pt x="371875" y="639337"/>
                      <a:pt x="401612" y="680225"/>
                    </a:cubicBezTo>
                    <a:cubicBezTo>
                      <a:pt x="431349" y="721113"/>
                      <a:pt x="282665" y="836342"/>
                      <a:pt x="256646" y="892098"/>
                    </a:cubicBezTo>
                    <a:cubicBezTo>
                      <a:pt x="230627" y="947854"/>
                      <a:pt x="238061" y="981307"/>
                      <a:pt x="245495" y="1014761"/>
                    </a:cubicBezTo>
                  </a:path>
                </a:pathLst>
              </a:cu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5A2B4BB-C1AE-F4EE-ACEA-676792B8EAF4}"/>
                  </a:ext>
                </a:extLst>
              </p:cNvPr>
              <p:cNvSpPr txBox="1"/>
              <p:nvPr/>
            </p:nvSpPr>
            <p:spPr>
              <a:xfrm>
                <a:off x="2066602" y="3605697"/>
                <a:ext cx="51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OS</a:t>
                </a:r>
              </a:p>
            </p:txBody>
          </p:sp>
        </p:grp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4C84E49-D17A-5148-E7B9-C335FA10D65D}"/>
                </a:ext>
              </a:extLst>
            </p:cNvPr>
            <p:cNvSpPr/>
            <p:nvPr/>
          </p:nvSpPr>
          <p:spPr>
            <a:xfrm>
              <a:off x="2920331" y="1393008"/>
              <a:ext cx="108178" cy="547744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FC91FC9-4EAA-7267-AF4A-5EF3D34E2C59}"/>
                </a:ext>
              </a:extLst>
            </p:cNvPr>
            <p:cNvSpPr/>
            <p:nvPr/>
          </p:nvSpPr>
          <p:spPr>
            <a:xfrm>
              <a:off x="3099975" y="1396345"/>
              <a:ext cx="108178" cy="547744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C76FC4-02AB-E8E6-6A9A-8B024D419E43}"/>
              </a:ext>
            </a:extLst>
          </p:cNvPr>
          <p:cNvGrpSpPr/>
          <p:nvPr/>
        </p:nvGrpSpPr>
        <p:grpSpPr>
          <a:xfrm>
            <a:off x="2456323" y="2446392"/>
            <a:ext cx="1179680" cy="841344"/>
            <a:chOff x="2449329" y="1203127"/>
            <a:chExt cx="1179680" cy="84134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1B84CEE-6A42-85C4-1C5D-03A68F26E881}"/>
                </a:ext>
              </a:extLst>
            </p:cNvPr>
            <p:cNvGrpSpPr/>
            <p:nvPr/>
          </p:nvGrpSpPr>
          <p:grpSpPr>
            <a:xfrm>
              <a:off x="2449329" y="1203127"/>
              <a:ext cx="1179680" cy="841344"/>
              <a:chOff x="2047773" y="3507871"/>
              <a:chExt cx="3840072" cy="1043072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256C6755-F726-A4AE-23F3-38F7EDCC8830}"/>
                  </a:ext>
                </a:extLst>
              </p:cNvPr>
              <p:cNvSpPr/>
              <p:nvPr/>
            </p:nvSpPr>
            <p:spPr>
              <a:xfrm>
                <a:off x="2047773" y="3507871"/>
                <a:ext cx="3840072" cy="1043072"/>
              </a:xfrm>
              <a:prstGeom prst="round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DF7870D5-2E22-ED1B-1DA7-333D9113E3F4}"/>
                  </a:ext>
                </a:extLst>
              </p:cNvPr>
              <p:cNvSpPr/>
              <p:nvPr/>
            </p:nvSpPr>
            <p:spPr>
              <a:xfrm>
                <a:off x="4734449" y="3750586"/>
                <a:ext cx="278948" cy="679075"/>
              </a:xfrm>
              <a:custGeom>
                <a:avLst/>
                <a:gdLst>
                  <a:gd name="connsiteX0" fmla="*/ 334704 w 424263"/>
                  <a:gd name="connsiteY0" fmla="*/ 0 h 1014761"/>
                  <a:gd name="connsiteX1" fmla="*/ 168 w 424263"/>
                  <a:gd name="connsiteY1" fmla="*/ 78059 h 1014761"/>
                  <a:gd name="connsiteX2" fmla="*/ 368158 w 424263"/>
                  <a:gd name="connsiteY2" fmla="*/ 234176 h 1014761"/>
                  <a:gd name="connsiteX3" fmla="*/ 168 w 424263"/>
                  <a:gd name="connsiteY3" fmla="*/ 412595 h 1014761"/>
                  <a:gd name="connsiteX4" fmla="*/ 423914 w 424263"/>
                  <a:gd name="connsiteY4" fmla="*/ 479503 h 1014761"/>
                  <a:gd name="connsiteX5" fmla="*/ 78226 w 424263"/>
                  <a:gd name="connsiteY5" fmla="*/ 646771 h 1014761"/>
                  <a:gd name="connsiteX6" fmla="*/ 401612 w 424263"/>
                  <a:gd name="connsiteY6" fmla="*/ 680225 h 1014761"/>
                  <a:gd name="connsiteX7" fmla="*/ 256646 w 424263"/>
                  <a:gd name="connsiteY7" fmla="*/ 892098 h 1014761"/>
                  <a:gd name="connsiteX8" fmla="*/ 245495 w 424263"/>
                  <a:gd name="connsiteY8" fmla="*/ 1014761 h 101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263" h="1014761">
                    <a:moveTo>
                      <a:pt x="334704" y="0"/>
                    </a:moveTo>
                    <a:cubicBezTo>
                      <a:pt x="164648" y="19515"/>
                      <a:pt x="-5408" y="39030"/>
                      <a:pt x="168" y="78059"/>
                    </a:cubicBezTo>
                    <a:cubicBezTo>
                      <a:pt x="5744" y="117088"/>
                      <a:pt x="368158" y="178420"/>
                      <a:pt x="368158" y="234176"/>
                    </a:cubicBezTo>
                    <a:cubicBezTo>
                      <a:pt x="368158" y="289932"/>
                      <a:pt x="-9125" y="371707"/>
                      <a:pt x="168" y="412595"/>
                    </a:cubicBezTo>
                    <a:cubicBezTo>
                      <a:pt x="9461" y="453483"/>
                      <a:pt x="410904" y="440474"/>
                      <a:pt x="423914" y="479503"/>
                    </a:cubicBezTo>
                    <a:cubicBezTo>
                      <a:pt x="436924" y="518532"/>
                      <a:pt x="81943" y="613317"/>
                      <a:pt x="78226" y="646771"/>
                    </a:cubicBezTo>
                    <a:cubicBezTo>
                      <a:pt x="74509" y="680225"/>
                      <a:pt x="371875" y="639337"/>
                      <a:pt x="401612" y="680225"/>
                    </a:cubicBezTo>
                    <a:cubicBezTo>
                      <a:pt x="431349" y="721113"/>
                      <a:pt x="282665" y="836342"/>
                      <a:pt x="256646" y="892098"/>
                    </a:cubicBezTo>
                    <a:cubicBezTo>
                      <a:pt x="230627" y="947854"/>
                      <a:pt x="238061" y="981307"/>
                      <a:pt x="245495" y="1014761"/>
                    </a:cubicBezTo>
                  </a:path>
                </a:pathLst>
              </a:cu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A711F3E-FCE5-FDAD-3B4B-3746AAB6B300}"/>
                  </a:ext>
                </a:extLst>
              </p:cNvPr>
              <p:cNvSpPr txBox="1"/>
              <p:nvPr/>
            </p:nvSpPr>
            <p:spPr>
              <a:xfrm>
                <a:off x="2066602" y="3605697"/>
                <a:ext cx="51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OS</a:t>
                </a:r>
              </a:p>
            </p:txBody>
          </p:sp>
        </p:grp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C97F8C9-315C-E097-C41A-482C28E97934}"/>
                </a:ext>
              </a:extLst>
            </p:cNvPr>
            <p:cNvSpPr/>
            <p:nvPr/>
          </p:nvSpPr>
          <p:spPr>
            <a:xfrm>
              <a:off x="2920331" y="1393008"/>
              <a:ext cx="108178" cy="547744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36FE64D-65F6-1859-8657-891A8001E24F}"/>
                </a:ext>
              </a:extLst>
            </p:cNvPr>
            <p:cNvSpPr/>
            <p:nvPr/>
          </p:nvSpPr>
          <p:spPr>
            <a:xfrm>
              <a:off x="3099975" y="1396345"/>
              <a:ext cx="108178" cy="547744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3903152-5D42-71E3-04AE-A15FD6CC0567}"/>
              </a:ext>
            </a:extLst>
          </p:cNvPr>
          <p:cNvGrpSpPr/>
          <p:nvPr/>
        </p:nvGrpSpPr>
        <p:grpSpPr>
          <a:xfrm>
            <a:off x="2456323" y="3668954"/>
            <a:ext cx="1179680" cy="841344"/>
            <a:chOff x="2449329" y="1203127"/>
            <a:chExt cx="1179680" cy="841344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F4C446C-746E-A096-C7CF-A2E150703951}"/>
                </a:ext>
              </a:extLst>
            </p:cNvPr>
            <p:cNvGrpSpPr/>
            <p:nvPr/>
          </p:nvGrpSpPr>
          <p:grpSpPr>
            <a:xfrm>
              <a:off x="2449329" y="1203127"/>
              <a:ext cx="1179680" cy="841344"/>
              <a:chOff x="2047773" y="3507871"/>
              <a:chExt cx="3840072" cy="1043072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15F5F7F6-73DA-3393-16C6-10D7D4104B67}"/>
                  </a:ext>
                </a:extLst>
              </p:cNvPr>
              <p:cNvSpPr/>
              <p:nvPr/>
            </p:nvSpPr>
            <p:spPr>
              <a:xfrm>
                <a:off x="2047773" y="3507871"/>
                <a:ext cx="3840072" cy="1043072"/>
              </a:xfrm>
              <a:prstGeom prst="round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E1AFAE2-1D21-6A93-B5B8-12712B1407A6}"/>
                  </a:ext>
                </a:extLst>
              </p:cNvPr>
              <p:cNvSpPr/>
              <p:nvPr/>
            </p:nvSpPr>
            <p:spPr>
              <a:xfrm>
                <a:off x="4734449" y="3750586"/>
                <a:ext cx="278948" cy="679075"/>
              </a:xfrm>
              <a:custGeom>
                <a:avLst/>
                <a:gdLst>
                  <a:gd name="connsiteX0" fmla="*/ 334704 w 424263"/>
                  <a:gd name="connsiteY0" fmla="*/ 0 h 1014761"/>
                  <a:gd name="connsiteX1" fmla="*/ 168 w 424263"/>
                  <a:gd name="connsiteY1" fmla="*/ 78059 h 1014761"/>
                  <a:gd name="connsiteX2" fmla="*/ 368158 w 424263"/>
                  <a:gd name="connsiteY2" fmla="*/ 234176 h 1014761"/>
                  <a:gd name="connsiteX3" fmla="*/ 168 w 424263"/>
                  <a:gd name="connsiteY3" fmla="*/ 412595 h 1014761"/>
                  <a:gd name="connsiteX4" fmla="*/ 423914 w 424263"/>
                  <a:gd name="connsiteY4" fmla="*/ 479503 h 1014761"/>
                  <a:gd name="connsiteX5" fmla="*/ 78226 w 424263"/>
                  <a:gd name="connsiteY5" fmla="*/ 646771 h 1014761"/>
                  <a:gd name="connsiteX6" fmla="*/ 401612 w 424263"/>
                  <a:gd name="connsiteY6" fmla="*/ 680225 h 1014761"/>
                  <a:gd name="connsiteX7" fmla="*/ 256646 w 424263"/>
                  <a:gd name="connsiteY7" fmla="*/ 892098 h 1014761"/>
                  <a:gd name="connsiteX8" fmla="*/ 245495 w 424263"/>
                  <a:gd name="connsiteY8" fmla="*/ 1014761 h 101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263" h="1014761">
                    <a:moveTo>
                      <a:pt x="334704" y="0"/>
                    </a:moveTo>
                    <a:cubicBezTo>
                      <a:pt x="164648" y="19515"/>
                      <a:pt x="-5408" y="39030"/>
                      <a:pt x="168" y="78059"/>
                    </a:cubicBezTo>
                    <a:cubicBezTo>
                      <a:pt x="5744" y="117088"/>
                      <a:pt x="368158" y="178420"/>
                      <a:pt x="368158" y="234176"/>
                    </a:cubicBezTo>
                    <a:cubicBezTo>
                      <a:pt x="368158" y="289932"/>
                      <a:pt x="-9125" y="371707"/>
                      <a:pt x="168" y="412595"/>
                    </a:cubicBezTo>
                    <a:cubicBezTo>
                      <a:pt x="9461" y="453483"/>
                      <a:pt x="410904" y="440474"/>
                      <a:pt x="423914" y="479503"/>
                    </a:cubicBezTo>
                    <a:cubicBezTo>
                      <a:pt x="436924" y="518532"/>
                      <a:pt x="81943" y="613317"/>
                      <a:pt x="78226" y="646771"/>
                    </a:cubicBezTo>
                    <a:cubicBezTo>
                      <a:pt x="74509" y="680225"/>
                      <a:pt x="371875" y="639337"/>
                      <a:pt x="401612" y="680225"/>
                    </a:cubicBezTo>
                    <a:cubicBezTo>
                      <a:pt x="431349" y="721113"/>
                      <a:pt x="282665" y="836342"/>
                      <a:pt x="256646" y="892098"/>
                    </a:cubicBezTo>
                    <a:cubicBezTo>
                      <a:pt x="230627" y="947854"/>
                      <a:pt x="238061" y="981307"/>
                      <a:pt x="245495" y="1014761"/>
                    </a:cubicBezTo>
                  </a:path>
                </a:pathLst>
              </a:cu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89ED341-50BA-99F7-DB3B-8ED0540C2696}"/>
                  </a:ext>
                </a:extLst>
              </p:cNvPr>
              <p:cNvSpPr txBox="1"/>
              <p:nvPr/>
            </p:nvSpPr>
            <p:spPr>
              <a:xfrm>
                <a:off x="2066602" y="3605697"/>
                <a:ext cx="51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 charset="0"/>
                    <a:ea typeface="Gill Sans" charset="0"/>
                    <a:cs typeface="Gill Sans" charset="0"/>
                  </a:rPr>
                  <a:t>OS</a:t>
                </a:r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664F014-0560-DC29-A400-C345BA5E8665}"/>
                </a:ext>
              </a:extLst>
            </p:cNvPr>
            <p:cNvSpPr/>
            <p:nvPr/>
          </p:nvSpPr>
          <p:spPr>
            <a:xfrm>
              <a:off x="2920331" y="1393008"/>
              <a:ext cx="108178" cy="547744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FBCD92F-90E8-3AE6-ECF2-F220A3F8B542}"/>
                </a:ext>
              </a:extLst>
            </p:cNvPr>
            <p:cNvSpPr/>
            <p:nvPr/>
          </p:nvSpPr>
          <p:spPr>
            <a:xfrm>
              <a:off x="3099975" y="1396345"/>
              <a:ext cx="108178" cy="547744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B0DDD64-69A1-6EE2-0937-4FA7F033EE76}"/>
              </a:ext>
            </a:extLst>
          </p:cNvPr>
          <p:cNvSpPr/>
          <p:nvPr/>
        </p:nvSpPr>
        <p:spPr>
          <a:xfrm>
            <a:off x="7746350" y="1449034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6888FD2-D627-2152-48FF-97B9F4A61098}"/>
              </a:ext>
            </a:extLst>
          </p:cNvPr>
          <p:cNvSpPr/>
          <p:nvPr/>
        </p:nvSpPr>
        <p:spPr>
          <a:xfrm>
            <a:off x="7746350" y="946671"/>
            <a:ext cx="794762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60BEF45-109D-F099-A6AC-492A6941C2F2}"/>
              </a:ext>
            </a:extLst>
          </p:cNvPr>
          <p:cNvSpPr/>
          <p:nvPr/>
        </p:nvSpPr>
        <p:spPr>
          <a:xfrm>
            <a:off x="7746350" y="444308"/>
            <a:ext cx="1207534" cy="502363"/>
          </a:xfrm>
          <a:prstGeom prst="roundRect">
            <a:avLst/>
          </a:prstGeom>
          <a:solidFill>
            <a:srgbClr val="FFB4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6573CEF-920E-B1F2-5587-1EA7BD1AA746}"/>
              </a:ext>
            </a:extLst>
          </p:cNvPr>
          <p:cNvSpPr txBox="1"/>
          <p:nvPr/>
        </p:nvSpPr>
        <p:spPr>
          <a:xfrm>
            <a:off x="3936003" y="3032747"/>
            <a:ext cx="3878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Runs random CPU benchmarks in </a:t>
            </a:r>
            <a:r>
              <a:rPr lang="en-US" sz="2000" i="1" u="sng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short burst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and </a:t>
            </a:r>
            <a:r>
              <a:rPr lang="en-US" sz="2000" i="1" u="sng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short pauses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Server changes between </a:t>
            </a:r>
            <a:r>
              <a:rPr lang="en-US" sz="2000" i="1" u="sng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busy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state and </a:t>
            </a:r>
            <a:r>
              <a:rPr lang="en-US" sz="2000" i="1" u="sng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state</a:t>
            </a:r>
            <a:endParaRPr lang="en-US" sz="20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66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28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No contentions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ED3B7-7538-5D68-C2AB-37F2240DD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645" y="1322195"/>
            <a:ext cx="6668709" cy="3196745"/>
          </a:xfrm>
          <a:prstGeom prst="rect">
            <a:avLst/>
          </a:prstGeom>
        </p:spPr>
      </p:pic>
      <p:sp>
        <p:nvSpPr>
          <p:cNvPr id="94" name="Donut 93">
            <a:extLst>
              <a:ext uri="{FF2B5EF4-FFF2-40B4-BE49-F238E27FC236}">
                <a16:creationId xmlns:a16="http://schemas.microsoft.com/office/drawing/2014/main" id="{0D768319-EF1F-DB3F-F5C7-907B2D443781}"/>
              </a:ext>
            </a:extLst>
          </p:cNvPr>
          <p:cNvSpPr/>
          <p:nvPr/>
        </p:nvSpPr>
        <p:spPr>
          <a:xfrm>
            <a:off x="1237645" y="1322195"/>
            <a:ext cx="367944" cy="3196746"/>
          </a:xfrm>
          <a:prstGeom prst="donut">
            <a:avLst>
              <a:gd name="adj" fmla="val 82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ular Callout 94">
            <a:extLst>
              <a:ext uri="{FF2B5EF4-FFF2-40B4-BE49-F238E27FC236}">
                <a16:creationId xmlns:a16="http://schemas.microsoft.com/office/drawing/2014/main" id="{E9012D7D-346C-7C65-2389-14E02C43E655}"/>
              </a:ext>
            </a:extLst>
          </p:cNvPr>
          <p:cNvSpPr/>
          <p:nvPr/>
        </p:nvSpPr>
        <p:spPr>
          <a:xfrm>
            <a:off x="3945748" y="2902437"/>
            <a:ext cx="1023951" cy="673885"/>
          </a:xfrm>
          <a:prstGeom prst="wedgeRoundRectCallout">
            <a:avLst>
              <a:gd name="adj1" fmla="val -11134"/>
              <a:gd name="adj2" fmla="val 98546"/>
              <a:gd name="adj3" fmla="val 16667"/>
            </a:avLst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6ms at p99.9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2DD03DA-ADE3-40CF-BF3B-1DBDC5C959C5}"/>
              </a:ext>
            </a:extLst>
          </p:cNvPr>
          <p:cNvSpPr/>
          <p:nvPr/>
        </p:nvSpPr>
        <p:spPr>
          <a:xfrm>
            <a:off x="5161503" y="3035310"/>
            <a:ext cx="2041072" cy="612815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Contentions in other resource layers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F2E79AB-F44D-A1F9-5CE0-8EC8C55DD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03421B2-9135-D115-F885-151260626E2B}"/>
              </a:ext>
            </a:extLst>
          </p:cNvPr>
          <p:cNvSpPr/>
          <p:nvPr/>
        </p:nvSpPr>
        <p:spPr>
          <a:xfrm>
            <a:off x="0" y="2361425"/>
            <a:ext cx="1023951" cy="673885"/>
          </a:xfrm>
          <a:prstGeom prst="wedgeRoundRectCallout">
            <a:avLst>
              <a:gd name="adj1" fmla="val 28732"/>
              <a:gd name="adj2" fmla="val 79163"/>
              <a:gd name="adj3" fmla="val 16667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log2 scale</a:t>
            </a:r>
          </a:p>
        </p:txBody>
      </p:sp>
    </p:spTree>
    <p:extLst>
      <p:ext uri="{BB962C8B-B14F-4D97-AF65-F5344CB8AC3E}">
        <p14:creationId xmlns:p14="http://schemas.microsoft.com/office/powerpoint/2010/main" val="35540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527F5BE4-B479-ECA1-0D5A-557509E0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734" y="1296181"/>
            <a:ext cx="6680531" cy="32024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29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CPU contentions</a:t>
            </a:r>
          </a:p>
        </p:txBody>
      </p:sp>
      <p:sp>
        <p:nvSpPr>
          <p:cNvPr id="132" name="Rounded Rectangular Callout 131">
            <a:extLst>
              <a:ext uri="{FF2B5EF4-FFF2-40B4-BE49-F238E27FC236}">
                <a16:creationId xmlns:a16="http://schemas.microsoft.com/office/drawing/2014/main" id="{67E07A50-B164-5600-9706-05676AA6E236}"/>
              </a:ext>
            </a:extLst>
          </p:cNvPr>
          <p:cNvSpPr/>
          <p:nvPr/>
        </p:nvSpPr>
        <p:spPr>
          <a:xfrm>
            <a:off x="5756989" y="2810086"/>
            <a:ext cx="1023951" cy="673885"/>
          </a:xfrm>
          <a:prstGeom prst="wedgeRoundRectCallout">
            <a:avLst>
              <a:gd name="adj1" fmla="val 25543"/>
              <a:gd name="adj2" fmla="val -61375"/>
              <a:gd name="adj3" fmla="val 16667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8ms at p95</a:t>
            </a: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D435FE42-042B-92F4-D885-3021C83A5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10760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Tail Latency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5039D660-3B86-674B-9800-2ACD8351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20" y="1096298"/>
            <a:ext cx="4551498" cy="3186046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1732" y="2043632"/>
            <a:ext cx="4095914" cy="105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A small fraction </a:t>
            </a:r>
            <a:r>
              <a:rPr lang="en-US" sz="2000" dirty="0"/>
              <a:t>of requests can exceed the median latency by </a:t>
            </a:r>
            <a:r>
              <a:rPr lang="en-US" sz="2000" dirty="0">
                <a:solidFill>
                  <a:srgbClr val="FF0000"/>
                </a:solidFill>
              </a:rPr>
              <a:t>orders of magnitude</a:t>
            </a:r>
            <a:r>
              <a:rPr lang="en-US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F60DB-0B69-824B-AFF8-FDAE71025B37}"/>
              </a:ext>
            </a:extLst>
          </p:cNvPr>
          <p:cNvSpPr txBox="1"/>
          <p:nvPr/>
        </p:nvSpPr>
        <p:spPr>
          <a:xfrm>
            <a:off x="7080852" y="4563432"/>
            <a:ext cx="164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Tail Latency!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BF56E3-2E4B-D14F-B32D-E6498F132AEC}"/>
              </a:ext>
            </a:extLst>
          </p:cNvPr>
          <p:cNvCxnSpPr>
            <a:cxnSpLocks/>
          </p:cNvCxnSpPr>
          <p:nvPr/>
        </p:nvCxnSpPr>
        <p:spPr>
          <a:xfrm flipV="1">
            <a:off x="7795318" y="4001255"/>
            <a:ext cx="106528" cy="562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95FAEAC-A8D5-7DB8-8F50-C815A2FFE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369874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527F5BE4-B479-ECA1-0D5A-557509E0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644" y="1331158"/>
            <a:ext cx="6650011" cy="31877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30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Speculative retry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5FCA1376-3989-C4A8-D03D-5864BFD900FE}"/>
              </a:ext>
            </a:extLst>
          </p:cNvPr>
          <p:cNvSpPr/>
          <p:nvPr/>
        </p:nvSpPr>
        <p:spPr>
          <a:xfrm>
            <a:off x="3263294" y="1065282"/>
            <a:ext cx="1872930" cy="608094"/>
          </a:xfrm>
          <a:prstGeom prst="wedgeRoundRectCallout">
            <a:avLst>
              <a:gd name="adj1" fmla="val -27998"/>
              <a:gd name="adj2" fmla="val 82971"/>
              <a:gd name="adj3" fmla="val 16667"/>
            </a:avLst>
          </a:prstGeom>
          <a:solidFill>
            <a:srgbClr val="0099FF"/>
          </a:solidFill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Must </a:t>
            </a:r>
            <a:r>
              <a:rPr lang="en-US" b="1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wait</a:t>
            </a:r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 until 3ms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EFF3B17B-20A9-64E8-FDC1-8326EA87C14E}"/>
              </a:ext>
            </a:extLst>
          </p:cNvPr>
          <p:cNvSpPr/>
          <p:nvPr/>
        </p:nvSpPr>
        <p:spPr>
          <a:xfrm>
            <a:off x="4439494" y="2571750"/>
            <a:ext cx="1673658" cy="648661"/>
          </a:xfrm>
          <a:prstGeom prst="wedgeRoundRectCallout">
            <a:avLst>
              <a:gd name="adj1" fmla="val -32268"/>
              <a:gd name="adj2" fmla="val 76772"/>
              <a:gd name="adj3" fmla="val 16667"/>
            </a:avLst>
          </a:prstGeom>
          <a:solidFill>
            <a:srgbClr val="0099FF"/>
          </a:solidFill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Cut tails above 3ms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FC4EFC-D3D7-7764-C85A-EB9CB062D09C}"/>
              </a:ext>
            </a:extLst>
          </p:cNvPr>
          <p:cNvSpPr/>
          <p:nvPr/>
        </p:nvSpPr>
        <p:spPr>
          <a:xfrm>
            <a:off x="4338147" y="690873"/>
            <a:ext cx="3861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Send back-up request after timeout</a:t>
            </a:r>
            <a:endParaRPr lang="en-US" sz="2000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153AE38C-D809-DF1B-EBC3-303DD9815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1E96EDC-6E22-D65A-60B5-FB62AEDE7B8E}"/>
              </a:ext>
            </a:extLst>
          </p:cNvPr>
          <p:cNvSpPr/>
          <p:nvPr/>
        </p:nvSpPr>
        <p:spPr>
          <a:xfrm>
            <a:off x="6540029" y="3220411"/>
            <a:ext cx="2584127" cy="648661"/>
          </a:xfrm>
          <a:prstGeom prst="wedgeRoundRectCallout">
            <a:avLst>
              <a:gd name="adj1" fmla="val -32268"/>
              <a:gd name="adj2" fmla="val 76772"/>
              <a:gd name="adj3" fmla="val 16667"/>
            </a:avLst>
          </a:prstGeom>
          <a:solidFill>
            <a:srgbClr val="0099FF"/>
          </a:solidFill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Tighter threshold,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3956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527F5BE4-B479-ECA1-0D5A-557509E0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645" y="1322194"/>
            <a:ext cx="6668708" cy="31967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31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LIBROS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5FCA1376-3989-C4A8-D03D-5864BFD900FE}"/>
              </a:ext>
            </a:extLst>
          </p:cNvPr>
          <p:cNvSpPr/>
          <p:nvPr/>
        </p:nvSpPr>
        <p:spPr>
          <a:xfrm>
            <a:off x="2841171" y="737928"/>
            <a:ext cx="1911962" cy="790330"/>
          </a:xfrm>
          <a:prstGeom prst="wedgeRoundRectCallout">
            <a:avLst>
              <a:gd name="adj1" fmla="val -23727"/>
              <a:gd name="adj2" fmla="val 173878"/>
              <a:gd name="adj3" fmla="val 16667"/>
            </a:avLst>
          </a:prstGeom>
          <a:solidFill>
            <a:srgbClr val="5AD049"/>
          </a:solidFill>
          <a:ln w="381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No need to wait timeout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EFF3B17B-20A9-64E8-FDC1-8326EA87C14E}"/>
              </a:ext>
            </a:extLst>
          </p:cNvPr>
          <p:cNvSpPr/>
          <p:nvPr/>
        </p:nvSpPr>
        <p:spPr>
          <a:xfrm>
            <a:off x="4571999" y="4123775"/>
            <a:ext cx="2262105" cy="790330"/>
          </a:xfrm>
          <a:prstGeom prst="wedgeRoundRectCallout">
            <a:avLst>
              <a:gd name="adj1" fmla="val -43370"/>
              <a:gd name="adj2" fmla="val -133965"/>
              <a:gd name="adj3" fmla="val 16667"/>
            </a:avLst>
          </a:prstGeom>
          <a:solidFill>
            <a:srgbClr val="5AD049"/>
          </a:solidFill>
          <a:ln w="381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Tail due to other contentions</a:t>
            </a: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93E59415-10C6-396C-A6E5-FAA9D04AC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41469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527F5BE4-B479-ECA1-0D5A-557509E0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645" y="1322195"/>
            <a:ext cx="6668709" cy="31967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32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LIBROS with speculation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EFF3B17B-20A9-64E8-FDC1-8326EA87C14E}"/>
              </a:ext>
            </a:extLst>
          </p:cNvPr>
          <p:cNvSpPr/>
          <p:nvPr/>
        </p:nvSpPr>
        <p:spPr>
          <a:xfrm>
            <a:off x="3545502" y="1599361"/>
            <a:ext cx="1798330" cy="637653"/>
          </a:xfrm>
          <a:prstGeom prst="wedgeRoundRectCallout">
            <a:avLst>
              <a:gd name="adj1" fmla="val -62138"/>
              <a:gd name="adj2" fmla="val 250319"/>
              <a:gd name="adj3" fmla="val 16667"/>
            </a:avLst>
          </a:prstGeom>
          <a:solidFill>
            <a:srgbClr val="FFC0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Most effective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722AE8C9-7E01-C3B0-7176-42965AD3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17425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33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58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Other evaluations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4C78918-CA4F-F70A-8540-4E3EADCE6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7" y="2105478"/>
            <a:ext cx="4411228" cy="2479222"/>
          </a:xfrm>
          <a:prstGeom prst="rect">
            <a:avLst/>
          </a:prstGeom>
        </p:spPr>
      </p:pic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7A0FC0D0-9588-7966-E0C4-4CFFC645CA9A}"/>
              </a:ext>
            </a:extLst>
          </p:cNvPr>
          <p:cNvSpPr/>
          <p:nvPr/>
        </p:nvSpPr>
        <p:spPr>
          <a:xfrm>
            <a:off x="979714" y="1079813"/>
            <a:ext cx="3020786" cy="790330"/>
          </a:xfrm>
          <a:prstGeom prst="wedgeRoundRectCallout">
            <a:avLst>
              <a:gd name="adj1" fmla="val -22020"/>
              <a:gd name="adj2" fmla="val 66443"/>
              <a:gd name="adj3" fmla="val 16667"/>
            </a:avLst>
          </a:prstGeom>
          <a:solidFill>
            <a:srgbClr val="5AD049"/>
          </a:solidFill>
          <a:ln w="381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LIBROS also effective for large setups 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AE48BD3-9091-5BA6-E0B0-08D07C37E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61" y="1868203"/>
            <a:ext cx="3485547" cy="140709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A725E02-8EEB-7C21-9D6D-91901A5E8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61" y="3275297"/>
            <a:ext cx="3309863" cy="1422207"/>
          </a:xfrm>
          <a:prstGeom prst="rect">
            <a:avLst/>
          </a:prstGeom>
        </p:spPr>
      </p:pic>
      <p:sp>
        <p:nvSpPr>
          <p:cNvPr id="50" name="Rounded Rectangular Callout 49">
            <a:extLst>
              <a:ext uri="{FF2B5EF4-FFF2-40B4-BE49-F238E27FC236}">
                <a16:creationId xmlns:a16="http://schemas.microsoft.com/office/drawing/2014/main" id="{739F2812-2532-7724-D39A-31588026198A}"/>
              </a:ext>
            </a:extLst>
          </p:cNvPr>
          <p:cNvSpPr/>
          <p:nvPr/>
        </p:nvSpPr>
        <p:spPr>
          <a:xfrm>
            <a:off x="5143502" y="789632"/>
            <a:ext cx="3020786" cy="790330"/>
          </a:xfrm>
          <a:prstGeom prst="wedgeRoundRectCallout">
            <a:avLst>
              <a:gd name="adj1" fmla="val -22020"/>
              <a:gd name="adj2" fmla="val 66443"/>
              <a:gd name="adj3" fmla="val 16667"/>
            </a:avLst>
          </a:prstGeom>
          <a:solidFill>
            <a:srgbClr val="5AD049"/>
          </a:solidFill>
          <a:ln w="38100">
            <a:solidFill>
              <a:srgbClr val="33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LIBROS achieves high prediction accuracy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2B7659-3934-53B7-81B1-AFB12272A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18815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34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Conclusion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8037169" cy="2622501"/>
          </a:xfrm>
        </p:spPr>
        <p:txBody>
          <a:bodyPr>
            <a:normAutofit/>
          </a:bodyPr>
          <a:lstStyle/>
          <a:p>
            <a:r>
              <a:rPr lang="en-US" sz="2000" u="sng" dirty="0"/>
              <a:t>LIBROS</a:t>
            </a:r>
            <a:r>
              <a:rPr lang="en-US" sz="2000" dirty="0"/>
              <a:t>: an ecosystem of contention mitigation supports from </a:t>
            </a:r>
            <a:r>
              <a:rPr lang="en-US" sz="2000" u="sng" dirty="0"/>
              <a:t>lib</a:t>
            </a:r>
            <a:r>
              <a:rPr lang="en-US" sz="2000" dirty="0"/>
              <a:t>rary, </a:t>
            </a:r>
            <a:r>
              <a:rPr lang="en-US" sz="2000" u="sng" dirty="0"/>
              <a:t>r</a:t>
            </a:r>
            <a:r>
              <a:rPr lang="en-US" sz="2000" dirty="0"/>
              <a:t>untime and </a:t>
            </a:r>
            <a:r>
              <a:rPr lang="en-US" sz="2000" u="sng" dirty="0"/>
              <a:t>o</a:t>
            </a:r>
            <a:r>
              <a:rPr lang="en-US" sz="2000" dirty="0"/>
              <a:t>perating </a:t>
            </a:r>
            <a:r>
              <a:rPr lang="en-US" sz="2000" u="sng" dirty="0"/>
              <a:t>s</a:t>
            </a:r>
            <a:r>
              <a:rPr lang="en-US" sz="2000" dirty="0"/>
              <a:t>ystem layers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Composable, layered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Every layer must address two questions: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How to accurately predict delay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How to promptly cancel request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41379-882F-8959-F6E5-B80828252135}"/>
              </a:ext>
            </a:extLst>
          </p:cNvPr>
          <p:cNvGrpSpPr/>
          <p:nvPr/>
        </p:nvGrpSpPr>
        <p:grpSpPr>
          <a:xfrm>
            <a:off x="2884717" y="4182215"/>
            <a:ext cx="5018600" cy="855067"/>
            <a:chOff x="2047774" y="3507871"/>
            <a:chExt cx="3840071" cy="12537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8F5AEA-F08D-E470-5A8C-2BFC66D4B8D7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5250C4-8F86-1C92-C017-ED79790B6425}"/>
                </a:ext>
              </a:extLst>
            </p:cNvPr>
            <p:cNvSpPr/>
            <p:nvPr/>
          </p:nvSpPr>
          <p:spPr>
            <a:xfrm>
              <a:off x="4363697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B6D761-1879-5047-0E93-1BACC8F9EC2D}"/>
                </a:ext>
              </a:extLst>
            </p:cNvPr>
            <p:cNvSpPr/>
            <p:nvPr/>
          </p:nvSpPr>
          <p:spPr>
            <a:xfrm>
              <a:off x="4760363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8A849C6-3439-073F-372B-FCDB42199D54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BD6492-27B4-1C51-10DD-B3BEE0C55D27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F04610-CAEE-1F6C-66E3-38C324A6CAFF}"/>
                </a:ext>
              </a:extLst>
            </p:cNvPr>
            <p:cNvSpPr txBox="1"/>
            <p:nvPr/>
          </p:nvSpPr>
          <p:spPr>
            <a:xfrm>
              <a:off x="4344884" y="4263750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D2A6BF-4AE3-CFB2-F807-B79163DCD0E5}"/>
              </a:ext>
            </a:extLst>
          </p:cNvPr>
          <p:cNvGrpSpPr/>
          <p:nvPr/>
        </p:nvGrpSpPr>
        <p:grpSpPr>
          <a:xfrm>
            <a:off x="2884717" y="3608308"/>
            <a:ext cx="5018599" cy="554807"/>
            <a:chOff x="2047773" y="2931067"/>
            <a:chExt cx="3840071" cy="55480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C80DFBF-3DB3-1FD7-F947-7BB0BB66DF41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75F351-8585-254C-527F-4AC1FAE90620}"/>
                </a:ext>
              </a:extLst>
            </p:cNvPr>
            <p:cNvSpPr txBox="1"/>
            <p:nvPr/>
          </p:nvSpPr>
          <p:spPr>
            <a:xfrm>
              <a:off x="2066602" y="3013720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Runtime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312B8E-9E43-E757-6705-0996B03C485D}"/>
                </a:ext>
              </a:extLst>
            </p:cNvPr>
            <p:cNvSpPr/>
            <p:nvPr/>
          </p:nvSpPr>
          <p:spPr>
            <a:xfrm>
              <a:off x="3913557" y="3094375"/>
              <a:ext cx="1938523" cy="314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R = new Request(bytes)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76BCEBF-B81C-C1AD-B64D-E26386C9C2F9}"/>
              </a:ext>
            </a:extLst>
          </p:cNvPr>
          <p:cNvCxnSpPr>
            <a:cxnSpLocks/>
            <a:stCxn id="14" idx="3"/>
            <a:endCxn id="27" idx="3"/>
          </p:cNvCxnSpPr>
          <p:nvPr/>
        </p:nvCxnSpPr>
        <p:spPr>
          <a:xfrm flipH="1" flipV="1">
            <a:off x="7903316" y="3885712"/>
            <a:ext cx="1" cy="724038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0F6CA-2E89-BE47-DB55-43F09DDE282D}"/>
              </a:ext>
            </a:extLst>
          </p:cNvPr>
          <p:cNvGrpSpPr/>
          <p:nvPr/>
        </p:nvGrpSpPr>
        <p:grpSpPr>
          <a:xfrm>
            <a:off x="2884718" y="3025267"/>
            <a:ext cx="5018597" cy="554807"/>
            <a:chOff x="869246" y="2348026"/>
            <a:chExt cx="5018597" cy="554807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A4A0AA1-A298-0A98-1A3E-169A58EA8B22}"/>
                </a:ext>
              </a:extLst>
            </p:cNvPr>
            <p:cNvSpPr/>
            <p:nvPr/>
          </p:nvSpPr>
          <p:spPr>
            <a:xfrm>
              <a:off x="869246" y="2348026"/>
              <a:ext cx="5018597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984E6B-3A3E-4A77-6D81-7C6FE0C62B4F}"/>
                </a:ext>
              </a:extLst>
            </p:cNvPr>
            <p:cNvSpPr txBox="1"/>
            <p:nvPr/>
          </p:nvSpPr>
          <p:spPr>
            <a:xfrm>
              <a:off x="910634" y="2423330"/>
              <a:ext cx="92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Library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17BD2C-EADD-B8B7-6888-0D52D73454CE}"/>
                </a:ext>
              </a:extLst>
            </p:cNvPr>
            <p:cNvSpPr/>
            <p:nvPr/>
          </p:nvSpPr>
          <p:spPr>
            <a:xfrm>
              <a:off x="4043190" y="2517571"/>
              <a:ext cx="16614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effectLst/>
                  <a:latin typeface="Courier" pitchFamily="2" charset="0"/>
                </a:rPr>
                <a:t>Ac</a:t>
              </a:r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quireLock</a:t>
              </a:r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()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FC6A9F11-883D-9154-300F-3AD39A8A3E08}"/>
              </a:ext>
            </a:extLst>
          </p:cNvPr>
          <p:cNvCxnSpPr>
            <a:cxnSpLocks/>
          </p:cNvCxnSpPr>
          <p:nvPr/>
        </p:nvCxnSpPr>
        <p:spPr>
          <a:xfrm flipV="1">
            <a:off x="7905915" y="3224838"/>
            <a:ext cx="35762" cy="622834"/>
          </a:xfrm>
          <a:prstGeom prst="curvedConnector3">
            <a:avLst>
              <a:gd name="adj1" fmla="val 73922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D0A4262E-D433-ECEC-E0F1-EFB1446FE22C}"/>
              </a:ext>
            </a:extLst>
          </p:cNvPr>
          <p:cNvCxnSpPr>
            <a:cxnSpLocks/>
          </p:cNvCxnSpPr>
          <p:nvPr/>
        </p:nvCxnSpPr>
        <p:spPr>
          <a:xfrm rot="10800000">
            <a:off x="2185185" y="4903123"/>
            <a:ext cx="1808182" cy="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B5CF80-79DE-8A18-231B-7919DCD0E3D2}"/>
              </a:ext>
            </a:extLst>
          </p:cNvPr>
          <p:cNvSpPr txBox="1"/>
          <p:nvPr/>
        </p:nvSpPr>
        <p:spPr>
          <a:xfrm>
            <a:off x="1496008" y="4674770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Gill Sans" charset="0"/>
                <a:cs typeface="Gill Sans" charset="0"/>
              </a:rPr>
              <a:t>retry()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A2F3A8F-8ED7-95AE-4058-3674D710B2FE}"/>
              </a:ext>
            </a:extLst>
          </p:cNvPr>
          <p:cNvSpPr txBox="1">
            <a:spLocks/>
          </p:cNvSpPr>
          <p:nvPr/>
        </p:nvSpPr>
        <p:spPr>
          <a:xfrm>
            <a:off x="553414" y="1675251"/>
            <a:ext cx="8037169" cy="41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FD386D70-A600-B29A-C0B9-373C50AD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5E9E67-FB58-16E9-C77D-EFC76C678020}"/>
              </a:ext>
            </a:extLst>
          </p:cNvPr>
          <p:cNvGrpSpPr/>
          <p:nvPr/>
        </p:nvGrpSpPr>
        <p:grpSpPr>
          <a:xfrm>
            <a:off x="1069639" y="3079523"/>
            <a:ext cx="1815078" cy="1323916"/>
            <a:chOff x="318523" y="2867250"/>
            <a:chExt cx="1815078" cy="132391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8A5F5B1-E89B-4AFE-75A1-C003A433D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23" y="2867250"/>
              <a:ext cx="409392" cy="607977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B71247-D35B-C6EB-B4B3-B80D63A04620}"/>
                </a:ext>
              </a:extLst>
            </p:cNvPr>
            <p:cNvGrpSpPr/>
            <p:nvPr/>
          </p:nvGrpSpPr>
          <p:grpSpPr>
            <a:xfrm>
              <a:off x="727915" y="2867250"/>
              <a:ext cx="1405686" cy="1323916"/>
              <a:chOff x="727915" y="2867250"/>
              <a:chExt cx="1405686" cy="1323916"/>
            </a:xfrm>
          </p:grpSpPr>
          <p:cxnSp>
            <p:nvCxnSpPr>
              <p:cNvPr id="47" name="Curved Connector 46">
                <a:extLst>
                  <a:ext uri="{FF2B5EF4-FFF2-40B4-BE49-F238E27FC236}">
                    <a16:creationId xmlns:a16="http://schemas.microsoft.com/office/drawing/2014/main" id="{C30F4560-8E27-CE25-055D-433A5F1A7AAA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>
                <a:off x="727915" y="3171239"/>
                <a:ext cx="1405686" cy="1019927"/>
              </a:xfrm>
              <a:prstGeom prst="curvedConnector3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99F74BA-EE66-0677-E452-E2CC9DD3236D}"/>
                  </a:ext>
                </a:extLst>
              </p:cNvPr>
              <p:cNvSpPr/>
              <p:nvPr/>
            </p:nvSpPr>
            <p:spPr>
              <a:xfrm>
                <a:off x="886332" y="2867250"/>
                <a:ext cx="409392" cy="30398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23C007-A539-0CD5-D8DC-3E48201AD865}"/>
              </a:ext>
            </a:extLst>
          </p:cNvPr>
          <p:cNvGrpSpPr/>
          <p:nvPr/>
        </p:nvGrpSpPr>
        <p:grpSpPr>
          <a:xfrm>
            <a:off x="794871" y="3998590"/>
            <a:ext cx="2154740" cy="646331"/>
            <a:chOff x="2775797" y="3660782"/>
            <a:chExt cx="2154740" cy="6463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67FF5A6-32CA-D7D9-4068-D4A8E623134A}"/>
                </a:ext>
              </a:extLst>
            </p:cNvPr>
            <p:cNvSpPr/>
            <p:nvPr/>
          </p:nvSpPr>
          <p:spPr>
            <a:xfrm>
              <a:off x="2797798" y="3694313"/>
              <a:ext cx="1448149" cy="569823"/>
            </a:xfrm>
            <a:prstGeom prst="rect">
              <a:avLst/>
            </a:prstGeom>
            <a:solidFill>
              <a:srgbClr val="FFBF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22B0A1-FD4B-BF86-DCE6-BBFDDC28B0EE}"/>
                </a:ext>
              </a:extLst>
            </p:cNvPr>
            <p:cNvSpPr txBox="1"/>
            <p:nvPr/>
          </p:nvSpPr>
          <p:spPr>
            <a:xfrm>
              <a:off x="2775797" y="3660782"/>
              <a:ext cx="2154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R.deadline</a:t>
              </a:r>
              <a:r>
                <a:rPr lang="en-US" i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(DL)</a:t>
              </a:r>
            </a:p>
            <a:p>
              <a:r>
                <a:rPr lang="en-US" i="1" dirty="0" err="1">
                  <a:solidFill>
                    <a:schemeClr val="bg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R.sendtime</a:t>
              </a:r>
              <a:endParaRPr lang="en-US" i="1" dirty="0">
                <a:solidFill>
                  <a:schemeClr val="bg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FD1298-FC87-42E1-F6CB-7DCB6B11DD77}"/>
              </a:ext>
            </a:extLst>
          </p:cNvPr>
          <p:cNvGrpSpPr/>
          <p:nvPr/>
        </p:nvGrpSpPr>
        <p:grpSpPr>
          <a:xfrm>
            <a:off x="5124715" y="4223857"/>
            <a:ext cx="1448293" cy="421063"/>
            <a:chOff x="4230398" y="3681740"/>
            <a:chExt cx="1448293" cy="421063"/>
          </a:xfrm>
        </p:grpSpPr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3F55350A-06E8-BBAB-7C08-5DE1CBDDE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711" y="3681740"/>
              <a:ext cx="1425980" cy="363734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DB8AB4-EEF3-A768-26DF-316A1556491D}"/>
                </a:ext>
              </a:extLst>
            </p:cNvPr>
            <p:cNvSpPr/>
            <p:nvPr/>
          </p:nvSpPr>
          <p:spPr>
            <a:xfrm>
              <a:off x="4230398" y="3987156"/>
              <a:ext cx="115647" cy="1156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12DC54-22CC-2DD5-A03C-F84B82EC23A6}"/>
              </a:ext>
            </a:extLst>
          </p:cNvPr>
          <p:cNvSpPr/>
          <p:nvPr/>
        </p:nvSpPr>
        <p:spPr>
          <a:xfrm>
            <a:off x="3993367" y="3729321"/>
            <a:ext cx="1103494" cy="4162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if ...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2BDE39-7E60-111E-EE89-73F647D02FFF}"/>
              </a:ext>
            </a:extLst>
          </p:cNvPr>
          <p:cNvSpPr/>
          <p:nvPr/>
        </p:nvSpPr>
        <p:spPr>
          <a:xfrm>
            <a:off x="3984182" y="3163390"/>
            <a:ext cx="1103494" cy="4162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if ...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866D8C-56C5-FCB6-7E9E-10A0E8AD9C49}"/>
              </a:ext>
            </a:extLst>
          </p:cNvPr>
          <p:cNvSpPr/>
          <p:nvPr/>
        </p:nvSpPr>
        <p:spPr>
          <a:xfrm>
            <a:off x="3967381" y="4355160"/>
            <a:ext cx="1103494" cy="6004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if ...</a:t>
            </a:r>
          </a:p>
          <a:p>
            <a:r>
              <a:rPr lang="en-US" i="1" dirty="0">
                <a:solidFill>
                  <a:schemeClr val="bg1"/>
                </a:solidFill>
              </a:rPr>
              <a:t>else…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3357391-024E-F50A-14C2-279E61EC618E}"/>
              </a:ext>
            </a:extLst>
          </p:cNvPr>
          <p:cNvSpPr/>
          <p:nvPr/>
        </p:nvSpPr>
        <p:spPr>
          <a:xfrm>
            <a:off x="7903315" y="4346718"/>
            <a:ext cx="987551" cy="4616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OS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4402336E-A292-E2C1-D551-39F108EE995B}"/>
              </a:ext>
            </a:extLst>
          </p:cNvPr>
          <p:cNvSpPr/>
          <p:nvPr/>
        </p:nvSpPr>
        <p:spPr>
          <a:xfrm>
            <a:off x="7903315" y="3642731"/>
            <a:ext cx="794762" cy="50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7A08C575-37D4-7EF3-0D95-7EFAF0F6DF6D}"/>
              </a:ext>
            </a:extLst>
          </p:cNvPr>
          <p:cNvSpPr/>
          <p:nvPr/>
        </p:nvSpPr>
        <p:spPr>
          <a:xfrm>
            <a:off x="7881685" y="3028256"/>
            <a:ext cx="1207534" cy="50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l Sans" panose="020B0502020104020203" pitchFamily="34" charset="-79"/>
                <a:cs typeface="Gill Sans" panose="020B0502020104020203" pitchFamily="34" charset="-79"/>
              </a:rPr>
              <a:t>ET</a:t>
            </a:r>
            <a:r>
              <a:rPr lang="en-US" sz="2000" b="1" dirty="0">
                <a:latin typeface="Gill Sans" panose="020B0502020104020203" pitchFamily="34" charset="-79"/>
                <a:cs typeface="Gill Sans" panose="020B0502020104020203" pitchFamily="34" charset="-79"/>
              </a:rPr>
              <a:t>LIB</a:t>
            </a:r>
          </a:p>
        </p:txBody>
      </p:sp>
    </p:spTree>
    <p:extLst>
      <p:ext uri="{BB962C8B-B14F-4D97-AF65-F5344CB8AC3E}">
        <p14:creationId xmlns:p14="http://schemas.microsoft.com/office/powerpoint/2010/main" val="21497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35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036" y="2362350"/>
            <a:ext cx="425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Q&amp;A?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20465"/>
            <a:ext cx="8423361" cy="3453212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F965E-4B2B-CDC8-94F6-D34F4C8A9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149786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4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Tail Latency Matters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1"/>
            <a:ext cx="8037169" cy="1360569"/>
          </a:xfrm>
        </p:spPr>
        <p:txBody>
          <a:bodyPr>
            <a:normAutofit/>
          </a:bodyPr>
          <a:lstStyle/>
          <a:p>
            <a:r>
              <a:rPr lang="en-US" sz="2400" dirty="0"/>
              <a:t>High degrees of parallelism</a:t>
            </a:r>
          </a:p>
          <a:p>
            <a:pPr lvl="1"/>
            <a:r>
              <a:rPr lang="en-US" sz="1800" dirty="0"/>
              <a:t>A Facebook web request may access </a:t>
            </a:r>
            <a:r>
              <a:rPr lang="en-US" sz="1800" dirty="0">
                <a:solidFill>
                  <a:srgbClr val="FF0000"/>
                </a:solidFill>
              </a:rPr>
              <a:t>thousands</a:t>
            </a:r>
            <a:r>
              <a:rPr lang="en-US" sz="1800" dirty="0"/>
              <a:t> of Memcached servers </a:t>
            </a:r>
          </a:p>
          <a:p>
            <a:pPr lvl="1"/>
            <a:r>
              <a:rPr lang="en-US" sz="1800" dirty="0"/>
              <a:t>A Bing search may access </a:t>
            </a:r>
            <a:r>
              <a:rPr lang="en-US" sz="1800" dirty="0">
                <a:solidFill>
                  <a:srgbClr val="FF0000"/>
                </a:solidFill>
              </a:rPr>
              <a:t>10,000</a:t>
            </a:r>
            <a:r>
              <a:rPr lang="en-US" sz="1800" dirty="0"/>
              <a:t> index servers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3FE0AA-67F7-764E-9BC7-17BF6187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2" y="2381034"/>
            <a:ext cx="5723228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AE85E3-C686-F00A-EE54-5D00EBDD4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70633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5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Root Cause of Tail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8037169" cy="2961600"/>
          </a:xfrm>
        </p:spPr>
        <p:txBody>
          <a:bodyPr>
            <a:normAutofit/>
          </a:bodyPr>
          <a:lstStyle/>
          <a:p>
            <a:r>
              <a:rPr lang="en-US" sz="2400" dirty="0"/>
              <a:t>Resource sharing!</a:t>
            </a:r>
          </a:p>
          <a:p>
            <a:pPr lvl="1"/>
            <a:r>
              <a:rPr lang="en-US" sz="1800" dirty="0"/>
              <a:t>Different applications run on the same machine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Contentions</a:t>
            </a:r>
            <a:r>
              <a:rPr lang="en-US" sz="1800" dirty="0"/>
              <a:t> for CPU, memory, lock, etc.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405C7F-9F5B-0ECF-34E7-92802CDC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49" y="3883903"/>
            <a:ext cx="455465" cy="455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49BAF-8D8B-E24D-DE1A-7C9BEDA3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0" y="3275926"/>
            <a:ext cx="409392" cy="60797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E6F697C-5C13-CF26-0B33-81859D5336D6}"/>
              </a:ext>
            </a:extLst>
          </p:cNvPr>
          <p:cNvGrpSpPr/>
          <p:nvPr/>
        </p:nvGrpSpPr>
        <p:grpSpPr>
          <a:xfrm>
            <a:off x="2047774" y="3507871"/>
            <a:ext cx="3840071" cy="1287800"/>
            <a:chOff x="2047774" y="3507871"/>
            <a:chExt cx="3840071" cy="12878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10DE430-0FE3-C822-C33B-1BD5D7A052B2}"/>
                </a:ext>
              </a:extLst>
            </p:cNvPr>
            <p:cNvSpPr/>
            <p:nvPr/>
          </p:nvSpPr>
          <p:spPr>
            <a:xfrm>
              <a:off x="2047774" y="3507871"/>
              <a:ext cx="3840071" cy="1253700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C85333-5CA7-FC5A-801C-7D06677032BA}"/>
                </a:ext>
              </a:extLst>
            </p:cNvPr>
            <p:cNvSpPr/>
            <p:nvPr/>
          </p:nvSpPr>
          <p:spPr>
            <a:xfrm>
              <a:off x="3837461" y="3750588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F14F7EC-C2E2-1A65-AEF9-5E1540150984}"/>
                </a:ext>
              </a:extLst>
            </p:cNvPr>
            <p:cNvSpPr/>
            <p:nvPr/>
          </p:nvSpPr>
          <p:spPr>
            <a:xfrm>
              <a:off x="4285955" y="3750587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E81FDE-EE18-1410-A1DB-B2AA30041B54}"/>
                </a:ext>
              </a:extLst>
            </p:cNvPr>
            <p:cNvSpPr/>
            <p:nvPr/>
          </p:nvSpPr>
          <p:spPr>
            <a:xfrm>
              <a:off x="4734449" y="3750586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E06CBB6-E8D4-BC14-0292-17136C5C77B6}"/>
                </a:ext>
              </a:extLst>
            </p:cNvPr>
            <p:cNvSpPr/>
            <p:nvPr/>
          </p:nvSpPr>
          <p:spPr>
            <a:xfrm>
              <a:off x="5153543" y="3750585"/>
              <a:ext cx="278948" cy="679075"/>
            </a:xfrm>
            <a:custGeom>
              <a:avLst/>
              <a:gdLst>
                <a:gd name="connsiteX0" fmla="*/ 334704 w 424263"/>
                <a:gd name="connsiteY0" fmla="*/ 0 h 1014761"/>
                <a:gd name="connsiteX1" fmla="*/ 168 w 424263"/>
                <a:gd name="connsiteY1" fmla="*/ 78059 h 1014761"/>
                <a:gd name="connsiteX2" fmla="*/ 368158 w 424263"/>
                <a:gd name="connsiteY2" fmla="*/ 234176 h 1014761"/>
                <a:gd name="connsiteX3" fmla="*/ 168 w 424263"/>
                <a:gd name="connsiteY3" fmla="*/ 412595 h 1014761"/>
                <a:gd name="connsiteX4" fmla="*/ 423914 w 424263"/>
                <a:gd name="connsiteY4" fmla="*/ 479503 h 1014761"/>
                <a:gd name="connsiteX5" fmla="*/ 78226 w 424263"/>
                <a:gd name="connsiteY5" fmla="*/ 646771 h 1014761"/>
                <a:gd name="connsiteX6" fmla="*/ 401612 w 424263"/>
                <a:gd name="connsiteY6" fmla="*/ 680225 h 1014761"/>
                <a:gd name="connsiteX7" fmla="*/ 256646 w 424263"/>
                <a:gd name="connsiteY7" fmla="*/ 892098 h 1014761"/>
                <a:gd name="connsiteX8" fmla="*/ 245495 w 424263"/>
                <a:gd name="connsiteY8" fmla="*/ 1014761 h 101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263" h="1014761">
                  <a:moveTo>
                    <a:pt x="334704" y="0"/>
                  </a:moveTo>
                  <a:cubicBezTo>
                    <a:pt x="164648" y="19515"/>
                    <a:pt x="-5408" y="39030"/>
                    <a:pt x="168" y="78059"/>
                  </a:cubicBezTo>
                  <a:cubicBezTo>
                    <a:pt x="5744" y="117088"/>
                    <a:pt x="368158" y="178420"/>
                    <a:pt x="368158" y="234176"/>
                  </a:cubicBezTo>
                  <a:cubicBezTo>
                    <a:pt x="368158" y="289932"/>
                    <a:pt x="-9125" y="371707"/>
                    <a:pt x="168" y="412595"/>
                  </a:cubicBezTo>
                  <a:cubicBezTo>
                    <a:pt x="9461" y="453483"/>
                    <a:pt x="410904" y="440474"/>
                    <a:pt x="423914" y="479503"/>
                  </a:cubicBezTo>
                  <a:cubicBezTo>
                    <a:pt x="436924" y="518532"/>
                    <a:pt x="81943" y="613317"/>
                    <a:pt x="78226" y="646771"/>
                  </a:cubicBezTo>
                  <a:cubicBezTo>
                    <a:pt x="74509" y="680225"/>
                    <a:pt x="371875" y="639337"/>
                    <a:pt x="401612" y="680225"/>
                  </a:cubicBezTo>
                  <a:cubicBezTo>
                    <a:pt x="431349" y="721113"/>
                    <a:pt x="282665" y="836342"/>
                    <a:pt x="256646" y="892098"/>
                  </a:cubicBezTo>
                  <a:cubicBezTo>
                    <a:pt x="230627" y="947854"/>
                    <a:pt x="238061" y="981307"/>
                    <a:pt x="245495" y="101476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9B0989-74AA-55E8-5EDD-06C91EE4324C}"/>
                </a:ext>
              </a:extLst>
            </p:cNvPr>
            <p:cNvSpPr txBox="1"/>
            <p:nvPr/>
          </p:nvSpPr>
          <p:spPr>
            <a:xfrm>
              <a:off x="2066602" y="3605697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39B9AD-10FA-0F21-3853-899D947701C4}"/>
                </a:ext>
              </a:extLst>
            </p:cNvPr>
            <p:cNvSpPr txBox="1"/>
            <p:nvPr/>
          </p:nvSpPr>
          <p:spPr>
            <a:xfrm>
              <a:off x="3025938" y="439556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CPU Queue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A2252A7-A197-2750-17EA-38B88B0C3B25}"/>
              </a:ext>
            </a:extLst>
          </p:cNvPr>
          <p:cNvSpPr txBox="1"/>
          <p:nvPr/>
        </p:nvSpPr>
        <p:spPr>
          <a:xfrm>
            <a:off x="6124054" y="3922980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Process Contention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4777F3D-555B-0CB6-AA85-6E84FCB4E4E7}"/>
              </a:ext>
            </a:extLst>
          </p:cNvPr>
          <p:cNvCxnSpPr>
            <a:cxnSpLocks/>
            <a:stCxn id="13" idx="3"/>
            <a:endCxn id="2" idx="1"/>
          </p:cNvCxnSpPr>
          <p:nvPr/>
        </p:nvCxnSpPr>
        <p:spPr>
          <a:xfrm>
            <a:off x="832952" y="3579915"/>
            <a:ext cx="1214822" cy="55480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42D4808-FA71-93E2-661F-0CFC21BCDD60}"/>
              </a:ext>
            </a:extLst>
          </p:cNvPr>
          <p:cNvSpPr/>
          <p:nvPr/>
        </p:nvSpPr>
        <p:spPr>
          <a:xfrm>
            <a:off x="1216664" y="3355877"/>
            <a:ext cx="409392" cy="3039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EA4372-5ACA-E36B-AF3F-89BA05B3CEC2}"/>
              </a:ext>
            </a:extLst>
          </p:cNvPr>
          <p:cNvSpPr txBox="1"/>
          <p:nvPr/>
        </p:nvSpPr>
        <p:spPr>
          <a:xfrm>
            <a:off x="6126948" y="2998845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Garbage Collection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EB1077D-D5A0-5992-9DB2-36415632D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49" y="3002067"/>
            <a:ext cx="455465" cy="45546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79AEAC0-0599-DCB3-F7ED-3EE0A398D374}"/>
              </a:ext>
            </a:extLst>
          </p:cNvPr>
          <p:cNvGrpSpPr/>
          <p:nvPr/>
        </p:nvGrpSpPr>
        <p:grpSpPr>
          <a:xfrm>
            <a:off x="2047773" y="2931067"/>
            <a:ext cx="3840071" cy="554807"/>
            <a:chOff x="2047773" y="2931067"/>
            <a:chExt cx="3840071" cy="55480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8CA0331-C2B8-159C-44D0-889F7D618B61}"/>
                </a:ext>
              </a:extLst>
            </p:cNvPr>
            <p:cNvSpPr/>
            <p:nvPr/>
          </p:nvSpPr>
          <p:spPr>
            <a:xfrm>
              <a:off x="2047773" y="2931067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44CEAF-3D38-0DDA-8FC2-CF8A6E8FADD5}"/>
                </a:ext>
              </a:extLst>
            </p:cNvPr>
            <p:cNvSpPr txBox="1"/>
            <p:nvPr/>
          </p:nvSpPr>
          <p:spPr>
            <a:xfrm>
              <a:off x="2066602" y="3013720"/>
              <a:ext cx="105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Runtime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2DA5C9-56F3-5B4A-C96C-F34468BCC53D}"/>
                </a:ext>
              </a:extLst>
            </p:cNvPr>
            <p:cNvSpPr/>
            <p:nvPr/>
          </p:nvSpPr>
          <p:spPr>
            <a:xfrm>
              <a:off x="3291916" y="3094375"/>
              <a:ext cx="25601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R = new Request(bytes)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4D7343F1-44F4-BA53-972C-0A175B453E6C}"/>
              </a:ext>
            </a:extLst>
          </p:cNvPr>
          <p:cNvCxnSpPr>
            <a:cxnSpLocks/>
            <a:stCxn id="2" idx="3"/>
            <a:endCxn id="27" idx="3"/>
          </p:cNvCxnSpPr>
          <p:nvPr/>
        </p:nvCxnSpPr>
        <p:spPr>
          <a:xfrm flipH="1" flipV="1">
            <a:off x="5887844" y="3208471"/>
            <a:ext cx="1" cy="926250"/>
          </a:xfrm>
          <a:prstGeom prst="curvedConnector3">
            <a:avLst>
              <a:gd name="adj1" fmla="val -228600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51114B-8245-B3D2-4347-1BE1FA9997F0}"/>
              </a:ext>
            </a:extLst>
          </p:cNvPr>
          <p:cNvGrpSpPr/>
          <p:nvPr/>
        </p:nvGrpSpPr>
        <p:grpSpPr>
          <a:xfrm>
            <a:off x="2047772" y="2348026"/>
            <a:ext cx="3840071" cy="554807"/>
            <a:chOff x="2047772" y="2348026"/>
            <a:chExt cx="3840071" cy="554807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F1DEFA4-CA79-EB00-877F-3056E1889CA7}"/>
                </a:ext>
              </a:extLst>
            </p:cNvPr>
            <p:cNvSpPr/>
            <p:nvPr/>
          </p:nvSpPr>
          <p:spPr>
            <a:xfrm>
              <a:off x="2047772" y="2348026"/>
              <a:ext cx="3840071" cy="554807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65EA77-D6BA-902C-C4B8-BA694846B272}"/>
                </a:ext>
              </a:extLst>
            </p:cNvPr>
            <p:cNvSpPr txBox="1"/>
            <p:nvPr/>
          </p:nvSpPr>
          <p:spPr>
            <a:xfrm>
              <a:off x="2072025" y="2433349"/>
              <a:ext cx="924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Library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96C7F2-AF3C-342A-1831-24D12203C463}"/>
                </a:ext>
              </a:extLst>
            </p:cNvPr>
            <p:cNvSpPr/>
            <p:nvPr/>
          </p:nvSpPr>
          <p:spPr>
            <a:xfrm>
              <a:off x="4043190" y="2517571"/>
              <a:ext cx="16614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effectLst/>
                  <a:latin typeface="Courier" pitchFamily="2" charset="0"/>
                </a:rPr>
                <a:t>Ac</a:t>
              </a:r>
              <a:r>
                <a:rPr lang="en-US" sz="1400" dirty="0" err="1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quireLock</a:t>
              </a:r>
              <a:r>
                <a:rPr lang="en-US" sz="14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Courier" pitchFamily="2" charset="0"/>
                </a:rPr>
                <a:t>()</a:t>
              </a:r>
              <a:endPara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ourier" pitchFamily="2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844AFCA7-9A32-B198-7CF5-F453B345D915}"/>
              </a:ext>
            </a:extLst>
          </p:cNvPr>
          <p:cNvCxnSpPr>
            <a:cxnSpLocks/>
          </p:cNvCxnSpPr>
          <p:nvPr/>
        </p:nvCxnSpPr>
        <p:spPr>
          <a:xfrm flipV="1">
            <a:off x="5874659" y="2546407"/>
            <a:ext cx="35762" cy="622834"/>
          </a:xfrm>
          <a:prstGeom prst="curvedConnector3">
            <a:avLst>
              <a:gd name="adj1" fmla="val 73922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F7D5992-9E09-1C3A-5F1B-EC60AC430861}"/>
              </a:ext>
            </a:extLst>
          </p:cNvPr>
          <p:cNvSpPr txBox="1"/>
          <p:nvPr/>
        </p:nvSpPr>
        <p:spPr>
          <a:xfrm>
            <a:off x="6129248" y="2385294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Lock contention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18C278A-707C-5A73-9403-D19F4B0F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18" y="2397696"/>
            <a:ext cx="455465" cy="455465"/>
          </a:xfrm>
          <a:prstGeom prst="rect">
            <a:avLst/>
          </a:prstGeom>
        </p:spPr>
      </p:pic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EFBA31A1-13C4-F710-52C7-4B7189C1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</p:spTree>
    <p:extLst>
      <p:ext uri="{BB962C8B-B14F-4D97-AF65-F5344CB8AC3E}">
        <p14:creationId xmlns:p14="http://schemas.microsoft.com/office/powerpoint/2010/main" val="40471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29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6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Existing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4777863" cy="1483811"/>
          </a:xfrm>
        </p:spPr>
        <p:txBody>
          <a:bodyPr>
            <a:normAutofit/>
          </a:bodyPr>
          <a:lstStyle/>
          <a:p>
            <a:r>
              <a:rPr lang="en-US" sz="2400" dirty="0"/>
              <a:t>Application-level modification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55CFE-1335-FE12-88B0-E7C2C86B76FB}"/>
              </a:ext>
            </a:extLst>
          </p:cNvPr>
          <p:cNvGrpSpPr/>
          <p:nvPr/>
        </p:nvGrpSpPr>
        <p:grpSpPr>
          <a:xfrm>
            <a:off x="1066261" y="1750461"/>
            <a:ext cx="4196833" cy="400110"/>
            <a:chOff x="662761" y="3120180"/>
            <a:chExt cx="4196833" cy="400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A76457-F906-1813-E88F-2CAC9351ED31}"/>
                </a:ext>
              </a:extLst>
            </p:cNvPr>
            <p:cNvSpPr txBox="1"/>
            <p:nvPr/>
          </p:nvSpPr>
          <p:spPr>
            <a:xfrm>
              <a:off x="1002899" y="3120180"/>
              <a:ext cx="3856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Need to redesign app</a:t>
              </a:r>
            </a:p>
          </p:txBody>
        </p:sp>
        <p:sp>
          <p:nvSpPr>
            <p:cNvPr id="13" name="Minus 12">
              <a:extLst>
                <a:ext uri="{FF2B5EF4-FFF2-40B4-BE49-F238E27FC236}">
                  <a16:creationId xmlns:a16="http://schemas.microsoft.com/office/drawing/2014/main" id="{A0DFDD26-4CB5-52B0-5F22-7CDAFDD65F71}"/>
                </a:ext>
              </a:extLst>
            </p:cNvPr>
            <p:cNvSpPr/>
            <p:nvPr/>
          </p:nvSpPr>
          <p:spPr>
            <a:xfrm>
              <a:off x="662761" y="3153769"/>
              <a:ext cx="320040" cy="357187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57554A-4B4A-135E-020C-78F81D1FDBF1}"/>
              </a:ext>
            </a:extLst>
          </p:cNvPr>
          <p:cNvGrpSpPr/>
          <p:nvPr/>
        </p:nvGrpSpPr>
        <p:grpSpPr>
          <a:xfrm>
            <a:off x="1066261" y="2146584"/>
            <a:ext cx="4196833" cy="400110"/>
            <a:chOff x="662761" y="3120180"/>
            <a:chExt cx="4196833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601916-FC0C-1EAE-B753-D8094A3490B5}"/>
                </a:ext>
              </a:extLst>
            </p:cNvPr>
            <p:cNvSpPr txBox="1"/>
            <p:nvPr/>
          </p:nvSpPr>
          <p:spPr>
            <a:xfrm>
              <a:off x="1002899" y="3120180"/>
              <a:ext cx="3856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No coverage outside app</a:t>
              </a:r>
            </a:p>
          </p:txBody>
        </p:sp>
        <p:sp>
          <p:nvSpPr>
            <p:cNvPr id="19" name="Minus 18">
              <a:extLst>
                <a:ext uri="{FF2B5EF4-FFF2-40B4-BE49-F238E27FC236}">
                  <a16:creationId xmlns:a16="http://schemas.microsoft.com/office/drawing/2014/main" id="{3BA8376B-A711-5F63-1663-4E6C037B1017}"/>
                </a:ext>
              </a:extLst>
            </p:cNvPr>
            <p:cNvSpPr/>
            <p:nvPr/>
          </p:nvSpPr>
          <p:spPr>
            <a:xfrm>
              <a:off x="662761" y="3153769"/>
              <a:ext cx="320040" cy="357187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D90AB48-24E8-AACE-FB34-2CC54B997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A27CF4D-B86C-783D-60BE-F4AAF6DBA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3"/>
          <a:stretch/>
        </p:blipFill>
        <p:spPr>
          <a:xfrm>
            <a:off x="4818856" y="568066"/>
            <a:ext cx="4305300" cy="10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7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Existing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8037169" cy="1483811"/>
          </a:xfrm>
        </p:spPr>
        <p:txBody>
          <a:bodyPr>
            <a:normAutofit/>
          </a:bodyPr>
          <a:lstStyle/>
          <a:p>
            <a:r>
              <a:rPr lang="en-US" sz="2400" dirty="0"/>
              <a:t>Application-level modification</a:t>
            </a:r>
          </a:p>
          <a:p>
            <a:r>
              <a:rPr lang="en-US" sz="2400" dirty="0"/>
              <a:t>Replica selection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10E138-2E78-51BD-1A4F-5D4DB435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33" y="3893872"/>
            <a:ext cx="401189" cy="595795"/>
          </a:xfrm>
          <a:prstGeom prst="rect">
            <a:avLst/>
          </a:prstGeom>
        </p:spPr>
      </p:pic>
      <p:pic>
        <p:nvPicPr>
          <p:cNvPr id="21" name="Picture 20" descr="server.png">
            <a:extLst>
              <a:ext uri="{FF2B5EF4-FFF2-40B4-BE49-F238E27FC236}">
                <a16:creationId xmlns:a16="http://schemas.microsoft.com/office/drawing/2014/main" id="{BD41F541-5C48-72CB-59B1-6B2374E36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27" y="3345734"/>
            <a:ext cx="830641" cy="694230"/>
          </a:xfrm>
          <a:prstGeom prst="rect">
            <a:avLst/>
          </a:prstGeom>
        </p:spPr>
      </p:pic>
      <p:pic>
        <p:nvPicPr>
          <p:cNvPr id="23" name="Picture 22" descr="server.png">
            <a:extLst>
              <a:ext uri="{FF2B5EF4-FFF2-40B4-BE49-F238E27FC236}">
                <a16:creationId xmlns:a16="http://schemas.microsoft.com/office/drawing/2014/main" id="{9FC4450A-B468-CB9F-BE9F-6DF173908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26" y="4383113"/>
            <a:ext cx="830641" cy="69423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CEDD2B-3720-04FD-77BF-6796265F6094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6252197" y="3692849"/>
            <a:ext cx="1091930" cy="4989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367F4-FDF3-6DFF-D25A-90BB1BCB3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545" y="4383113"/>
            <a:ext cx="602221" cy="6022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FF91CE-C87A-CC04-244A-2203023D3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767" y="3430408"/>
            <a:ext cx="461233" cy="463292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D488E10-7770-7896-8A67-39CB8FB00373}"/>
              </a:ext>
            </a:extLst>
          </p:cNvPr>
          <p:cNvSpPr/>
          <p:nvPr/>
        </p:nvSpPr>
        <p:spPr>
          <a:xfrm>
            <a:off x="5421088" y="2448983"/>
            <a:ext cx="2020007" cy="955118"/>
          </a:xfrm>
          <a:prstGeom prst="wedgeRoundRectCallout">
            <a:avLst>
              <a:gd name="adj1" fmla="val -23322"/>
              <a:gd name="adj2" fmla="val 89832"/>
              <a:gd name="adj3" fmla="val 16667"/>
            </a:avLst>
          </a:prstGeom>
          <a:solidFill>
            <a:srgbClr val="0099FF"/>
          </a:solidFill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History says this replica is better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E4587C-6CFB-AF55-D242-5223026273ED}"/>
              </a:ext>
            </a:extLst>
          </p:cNvPr>
          <p:cNvGrpSpPr/>
          <p:nvPr/>
        </p:nvGrpSpPr>
        <p:grpSpPr>
          <a:xfrm>
            <a:off x="1066261" y="2168145"/>
            <a:ext cx="4196833" cy="400110"/>
            <a:chOff x="662761" y="3120180"/>
            <a:chExt cx="4196833" cy="4001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752D0B-FAF8-191A-365B-2AC030E0AF0E}"/>
                </a:ext>
              </a:extLst>
            </p:cNvPr>
            <p:cNvSpPr txBox="1"/>
            <p:nvPr/>
          </p:nvSpPr>
          <p:spPr>
            <a:xfrm>
              <a:off x="1002899" y="3120180"/>
              <a:ext cx="3856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Not reactive</a:t>
              </a:r>
            </a:p>
          </p:txBody>
        </p:sp>
        <p:sp>
          <p:nvSpPr>
            <p:cNvPr id="33" name="Minus 32">
              <a:extLst>
                <a:ext uri="{FF2B5EF4-FFF2-40B4-BE49-F238E27FC236}">
                  <a16:creationId xmlns:a16="http://schemas.microsoft.com/office/drawing/2014/main" id="{FFC41281-DF8D-56AC-8479-D33851109BA8}"/>
                </a:ext>
              </a:extLst>
            </p:cNvPr>
            <p:cNvSpPr/>
            <p:nvPr/>
          </p:nvSpPr>
          <p:spPr>
            <a:xfrm>
              <a:off x="662761" y="3153769"/>
              <a:ext cx="320040" cy="357187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7F4BE35-C8E5-ABC8-5675-8DD3482C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D5A0DAAA-1A28-A513-3EB1-B45ACDD775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71"/>
          <a:stretch/>
        </p:blipFill>
        <p:spPr>
          <a:xfrm>
            <a:off x="4818856" y="568066"/>
            <a:ext cx="4305300" cy="12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8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Existing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2"/>
            <a:ext cx="8037169" cy="2156632"/>
          </a:xfrm>
        </p:spPr>
        <p:txBody>
          <a:bodyPr>
            <a:normAutofit/>
          </a:bodyPr>
          <a:lstStyle/>
          <a:p>
            <a:r>
              <a:rPr lang="en-US" sz="2400" dirty="0"/>
              <a:t>Application-level modification</a:t>
            </a:r>
          </a:p>
          <a:p>
            <a:r>
              <a:rPr lang="en-US" sz="2400" dirty="0"/>
              <a:t>Replica selection</a:t>
            </a:r>
          </a:p>
          <a:p>
            <a:r>
              <a:rPr lang="en-US" sz="2400" dirty="0"/>
              <a:t>Speculative execution</a:t>
            </a:r>
          </a:p>
          <a:p>
            <a:pPr lvl="1"/>
            <a:r>
              <a:rPr lang="en-US" sz="1800" dirty="0"/>
              <a:t>Send the second request after a 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timeout</a:t>
            </a:r>
            <a:endParaRPr lang="en-US" sz="16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B331EA-B753-B343-BAA7-441D328CB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132" y="2974098"/>
            <a:ext cx="390412" cy="39041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DE8C84-0BD8-814C-8F1B-16837364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69" y="2848922"/>
            <a:ext cx="3700051" cy="18234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3527F-1BF3-DB34-FEED-790C932F9D95}"/>
              </a:ext>
            </a:extLst>
          </p:cNvPr>
          <p:cNvSpPr/>
          <p:nvPr/>
        </p:nvSpPr>
        <p:spPr>
          <a:xfrm>
            <a:off x="6032509" y="3569113"/>
            <a:ext cx="71120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C60E16C-9FF8-5952-E466-B6041EEB41A5}"/>
              </a:ext>
            </a:extLst>
          </p:cNvPr>
          <p:cNvSpPr txBox="1">
            <a:spLocks/>
          </p:cNvSpPr>
          <p:nvPr/>
        </p:nvSpPr>
        <p:spPr>
          <a:xfrm>
            <a:off x="398907" y="2968080"/>
            <a:ext cx="8037169" cy="92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It must </a:t>
            </a:r>
            <a:r>
              <a:rPr lang="en-US" sz="1800" b="1" dirty="0">
                <a:solidFill>
                  <a:srgbClr val="FF0000"/>
                </a:solidFill>
              </a:rPr>
              <a:t>wait</a:t>
            </a:r>
          </a:p>
          <a:p>
            <a:pPr marL="457200" lvl="1" indent="0">
              <a:buFont typeface="Wingdings" charset="2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0" indent="0">
              <a:buFont typeface="Wingdings" charset="2"/>
              <a:buNone/>
            </a:pPr>
            <a:endParaRPr lang="en-US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C643F7D-F7CF-A1AC-EF6E-DB7470494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3DA01D19-CE7B-245F-4A5A-279E254DE8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389"/>
          <a:stretch/>
        </p:blipFill>
        <p:spPr>
          <a:xfrm>
            <a:off x="4818856" y="568065"/>
            <a:ext cx="4305300" cy="14613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9B9DFA8-71A7-709B-3260-172A19237139}"/>
              </a:ext>
            </a:extLst>
          </p:cNvPr>
          <p:cNvGrpSpPr/>
          <p:nvPr/>
        </p:nvGrpSpPr>
        <p:grpSpPr>
          <a:xfrm>
            <a:off x="1043393" y="3503003"/>
            <a:ext cx="4196833" cy="400110"/>
            <a:chOff x="662761" y="3120180"/>
            <a:chExt cx="4196833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1DF90B-6BBF-DD07-2252-765D2E836FFC}"/>
                </a:ext>
              </a:extLst>
            </p:cNvPr>
            <p:cNvSpPr txBox="1"/>
            <p:nvPr/>
          </p:nvSpPr>
          <p:spPr>
            <a:xfrm>
              <a:off x="1002899" y="3120180"/>
              <a:ext cx="3856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Not efficient enough</a:t>
              </a:r>
            </a:p>
          </p:txBody>
        </p:sp>
        <p:sp>
          <p:nvSpPr>
            <p:cNvPr id="19" name="Minus 18">
              <a:extLst>
                <a:ext uri="{FF2B5EF4-FFF2-40B4-BE49-F238E27FC236}">
                  <a16:creationId xmlns:a16="http://schemas.microsoft.com/office/drawing/2014/main" id="{E7533F7D-7FD4-F9BB-5844-E7C6F64BF76A}"/>
                </a:ext>
              </a:extLst>
            </p:cNvPr>
            <p:cNvSpPr/>
            <p:nvPr/>
          </p:nvSpPr>
          <p:spPr>
            <a:xfrm>
              <a:off x="662761" y="3153769"/>
              <a:ext cx="320040" cy="357187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3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z="1400" smtClean="0">
                <a:latin typeface="Gill Sans" panose="020B0502020104020203" pitchFamily="34" charset="-79"/>
                <a:cs typeface="Gill Sans" panose="020B0502020104020203" pitchFamily="34" charset="-79"/>
              </a:rPr>
              <a:pPr/>
              <a:t>9</a:t>
            </a:fld>
            <a:endParaRPr lang="en-US" sz="1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2" y="558800"/>
            <a:ext cx="425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panose="020B0502020104020203" pitchFamily="34" charset="-79"/>
                <a:ea typeface="Gill Sans" charset="0"/>
                <a:cs typeface="Gill Sans" panose="020B0502020104020203" pitchFamily="34" charset="-79"/>
              </a:rPr>
              <a:t>Existing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AF8A-76A5-7C44-9051-07D5B3325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907" y="1074251"/>
            <a:ext cx="8037169" cy="2762641"/>
          </a:xfrm>
        </p:spPr>
        <p:txBody>
          <a:bodyPr>
            <a:normAutofit/>
          </a:bodyPr>
          <a:lstStyle/>
          <a:p>
            <a:r>
              <a:rPr lang="en-US" sz="2400" dirty="0"/>
              <a:t>Application-level modification</a:t>
            </a:r>
          </a:p>
          <a:p>
            <a:r>
              <a:rPr lang="en-US" sz="2400" dirty="0"/>
              <a:t>Replica selection</a:t>
            </a:r>
          </a:p>
          <a:p>
            <a:r>
              <a:rPr lang="en-US" sz="2400" dirty="0"/>
              <a:t>Speculative execution</a:t>
            </a:r>
          </a:p>
          <a:p>
            <a:r>
              <a:rPr lang="en-US" sz="2800" b="1" dirty="0"/>
              <a:t>LIBROS</a:t>
            </a:r>
          </a:p>
          <a:p>
            <a:pPr lvl="1"/>
            <a:endParaRPr lang="en-US" sz="24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C643F7D-F7CF-A1AC-EF6E-DB7470494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496" y="52533"/>
            <a:ext cx="3259827" cy="266092"/>
          </a:xfrm>
        </p:spPr>
        <p:txBody>
          <a:bodyPr/>
          <a:lstStyle/>
          <a:p>
            <a:r>
              <a:rPr lang="en-US" sz="900" dirty="0"/>
              <a:t>LIBROS @ CLOUD’22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3DA01D19-CE7B-245F-4A5A-279E254DE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"/>
          <a:stretch/>
        </p:blipFill>
        <p:spPr>
          <a:xfrm>
            <a:off x="4818856" y="568065"/>
            <a:ext cx="4305300" cy="17806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C9E69A-E0C9-F313-C62C-965C6919EC7D}"/>
              </a:ext>
            </a:extLst>
          </p:cNvPr>
          <p:cNvSpPr/>
          <p:nvPr/>
        </p:nvSpPr>
        <p:spPr>
          <a:xfrm>
            <a:off x="4818856" y="1957324"/>
            <a:ext cx="4270111" cy="391430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91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550918-2440-EA41-A0AC-BCA0D0FA0450}">
  <we:reference id="e849ddb8-6bbd-4833-bd4b-59030099d63e" version="1.0.0.0" store="EXCatalog" storeType="EXCatalog"/>
  <we:alternateReferences>
    <we:reference id="WA200000113" version="1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{FB3FC601-9F50-A94A-A282-524300BDE2A1}tf10001076</Template>
  <TotalTime>4057</TotalTime>
  <Words>1129</Words>
  <Application>Microsoft Macintosh PowerPoint</Application>
  <PresentationFormat>On-screen Show (16:9)</PresentationFormat>
  <Paragraphs>430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Courier</vt:lpstr>
      <vt:lpstr>Gill Sans</vt:lpstr>
      <vt:lpstr>Lucida Grande</vt:lpstr>
      <vt:lpstr>Wingdings</vt:lpstr>
      <vt:lpstr>Horizon</vt:lpstr>
      <vt:lpstr>Layered Contention Mitigation for Cloud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MittCPU  Circumventing Millisecond Tail Latency Induced by CPU Contentions in the Cloud</dc:title>
  <dc:creator>Meng Wang</dc:creator>
  <cp:lastModifiedBy>Meng Wang</cp:lastModifiedBy>
  <cp:revision>83</cp:revision>
  <dcterms:created xsi:type="dcterms:W3CDTF">2020-11-22T17:34:39Z</dcterms:created>
  <dcterms:modified xsi:type="dcterms:W3CDTF">2022-10-19T14:08:34Z</dcterms:modified>
</cp:coreProperties>
</file>