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19"/>
  </p:notesMasterIdLst>
  <p:handoutMasterIdLst>
    <p:handoutMasterId r:id="rId20"/>
  </p:handoutMasterIdLst>
  <p:sldIdLst>
    <p:sldId id="290" r:id="rId2"/>
    <p:sldId id="421" r:id="rId3"/>
    <p:sldId id="474" r:id="rId4"/>
    <p:sldId id="377" r:id="rId5"/>
    <p:sldId id="402" r:id="rId6"/>
    <p:sldId id="422" r:id="rId7"/>
    <p:sldId id="472" r:id="rId8"/>
    <p:sldId id="473" r:id="rId9"/>
    <p:sldId id="475" r:id="rId10"/>
    <p:sldId id="445" r:id="rId11"/>
    <p:sldId id="446" r:id="rId12"/>
    <p:sldId id="476" r:id="rId13"/>
    <p:sldId id="449" r:id="rId14"/>
    <p:sldId id="450" r:id="rId15"/>
    <p:sldId id="451" r:id="rId16"/>
    <p:sldId id="426" r:id="rId17"/>
    <p:sldId id="45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E539C54-6E14-8A47-8B4D-FD060CC912BB}">
          <p14:sldIdLst>
            <p14:sldId id="290"/>
            <p14:sldId id="421"/>
            <p14:sldId id="474"/>
            <p14:sldId id="377"/>
            <p14:sldId id="402"/>
          </p14:sldIdLst>
        </p14:section>
        <p14:section name="LeapIO" id="{00BC0044-DB9B-5A4A-B19E-15E2AE0AB499}">
          <p14:sldIdLst>
            <p14:sldId id="422"/>
            <p14:sldId id="472"/>
            <p14:sldId id="473"/>
            <p14:sldId id="475"/>
            <p14:sldId id="445"/>
            <p14:sldId id="446"/>
            <p14:sldId id="476"/>
            <p14:sldId id="449"/>
            <p14:sldId id="450"/>
            <p14:sldId id="451"/>
            <p14:sldId id="426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3" orient="horz" pos="612" userDrawn="1">
          <p15:clr>
            <a:srgbClr val="A4A3A4"/>
          </p15:clr>
        </p15:guide>
        <p15:guide id="4" pos="3264" userDrawn="1">
          <p15:clr>
            <a:srgbClr val="A4A3A4"/>
          </p15:clr>
        </p15:guide>
        <p15:guide id="5" orient="horz" pos="2244" userDrawn="1">
          <p15:clr>
            <a:srgbClr val="A4A3A4"/>
          </p15:clr>
        </p15:guide>
        <p15:guide id="6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6FF"/>
    <a:srgbClr val="737373"/>
    <a:srgbClr val="0000FF"/>
    <a:srgbClr val="941651"/>
    <a:srgbClr val="800000"/>
    <a:srgbClr val="00FF00"/>
    <a:srgbClr val="66CCFF"/>
    <a:srgbClr val="600A18"/>
    <a:srgbClr val="1763A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73197"/>
  </p:normalViewPr>
  <p:slideViewPr>
    <p:cSldViewPr snapToObjects="1">
      <p:cViewPr varScale="1">
        <p:scale>
          <a:sx n="117" d="100"/>
          <a:sy n="117" d="100"/>
        </p:scale>
        <p:origin x="752" y="168"/>
      </p:cViewPr>
      <p:guideLst>
        <p:guide orient="horz" pos="432"/>
        <p:guide pos="240"/>
        <p:guide orient="horz" pos="612"/>
        <p:guide pos="3264"/>
        <p:guide orient="horz" pos="2244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5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22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6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78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7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0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94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2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4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5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7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4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4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5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2627708"/>
          </a:xfrm>
          <a:prstGeom prst="rect">
            <a:avLst/>
          </a:prstGeom>
          <a:solidFill>
            <a:srgbClr val="600A1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6943"/>
            <a:ext cx="7772400" cy="1102519"/>
          </a:xfrm>
        </p:spPr>
        <p:txBody>
          <a:bodyPr/>
          <a:lstStyle>
            <a:lvl1pPr algn="ctr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8" y="164804"/>
            <a:ext cx="8621875" cy="546101"/>
          </a:xfrm>
        </p:spPr>
        <p:txBody>
          <a:bodyPr/>
          <a:lstStyle>
            <a:lvl1pPr>
              <a:defRPr b="0">
                <a:ln w="12700" cmpd="sng">
                  <a:solidFill>
                    <a:schemeClr val="bg1"/>
                  </a:solidFill>
                  <a:prstDash val="solid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368" y="4883217"/>
            <a:ext cx="802632" cy="273844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77808" y="849809"/>
            <a:ext cx="8621875" cy="401984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721894"/>
            <a:ext cx="7885113" cy="1021556"/>
          </a:xfrm>
        </p:spPr>
        <p:txBody>
          <a:bodyPr anchor="t"/>
          <a:lstStyle>
            <a:lvl1pPr algn="l">
              <a:defRPr sz="24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2596755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275" baseline="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68670" y="800101"/>
            <a:ext cx="4174733" cy="4192722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800600" y="800102"/>
            <a:ext cx="4168532" cy="4192721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0" y="205978"/>
            <a:ext cx="8800465" cy="47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651131" y="1177232"/>
            <a:ext cx="3733800" cy="3623369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0131" y="1177232"/>
            <a:ext cx="3733800" cy="3623369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131" y="72003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275" b="0" i="0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131" y="72003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275" b="0" i="0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490FFE-AE7B-7C41-B244-653EEB5FDE98}"/>
              </a:ext>
            </a:extLst>
          </p:cNvPr>
          <p:cNvSpPr txBox="1">
            <a:spLocks/>
          </p:cNvSpPr>
          <p:nvPr userDrawn="1"/>
        </p:nvSpPr>
        <p:spPr>
          <a:xfrm>
            <a:off x="277807" y="129482"/>
            <a:ext cx="8621875" cy="453629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7" y="129482"/>
            <a:ext cx="8621875" cy="45362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1368" y="4869656"/>
            <a:ext cx="802632" cy="273844"/>
          </a:xfrm>
        </p:spPr>
        <p:txBody>
          <a:bodyPr/>
          <a:lstStyle>
            <a:lvl1pPr>
              <a:defRPr>
                <a:solidFill>
                  <a:srgbClr val="737373"/>
                </a:solidFill>
                <a:latin typeface="Helvetica" pitchFamily="2" charset="0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24A728-EC64-8E46-BD4F-DEB212A4FD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7808" y="666751"/>
            <a:ext cx="8621875" cy="42029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35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35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500" baseline="0">
                <a:solidFill>
                  <a:schemeClr val="tx1">
                    <a:lumMod val="65000"/>
                  </a:schemeClr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9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413" y="171451"/>
            <a:ext cx="8562346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13" y="807543"/>
            <a:ext cx="8562346" cy="416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1368" y="4877099"/>
            <a:ext cx="8026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rgbClr val="737373"/>
                </a:solidFill>
                <a:latin typeface="Helvetica" pitchFamily="2" charset="0"/>
                <a:cs typeface="Gill San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/>
  <p:txStyles>
    <p:titleStyle>
      <a:lvl1pPr algn="l" defTabSz="685783" rtl="0" eaLnBrk="1" latinLnBrk="0" hangingPunct="1">
        <a:spcBef>
          <a:spcPct val="0"/>
        </a:spcBef>
        <a:buNone/>
        <a:defRPr sz="3000" b="1" kern="1200" cap="none" spc="38" baseline="0">
          <a:ln w="12700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8" indent="-257168" algn="l" defTabSz="685783" rtl="0" eaLnBrk="1" latinLnBrk="0" hangingPunct="1">
        <a:lnSpc>
          <a:spcPct val="100000"/>
        </a:lnSpc>
        <a:spcBef>
          <a:spcPts val="1125"/>
        </a:spcBef>
        <a:spcAft>
          <a:spcPts val="0"/>
        </a:spcAft>
        <a:buClr>
          <a:schemeClr val="bg1"/>
        </a:buClr>
        <a:buSzPct val="75000"/>
        <a:buFont typeface="Wingdings" pitchFamily="2" charset="2"/>
        <a:buChar char="q"/>
        <a:defRPr sz="2100" kern="1200" spc="23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557199" indent="-214308" algn="l" defTabSz="685783" rtl="0" eaLnBrk="1" latinLnBrk="0" hangingPunct="1">
        <a:lnSpc>
          <a:spcPct val="100000"/>
        </a:lnSpc>
        <a:spcBef>
          <a:spcPts val="225"/>
        </a:spcBef>
        <a:spcAft>
          <a:spcPts val="0"/>
        </a:spcAft>
        <a:buClr>
          <a:schemeClr val="bg1"/>
        </a:buClr>
        <a:buFont typeface="Wingdings" charset="2"/>
        <a:buChar char="§"/>
        <a:defRPr sz="1800" kern="1200" spc="23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225"/>
        </a:spcBef>
        <a:spcAft>
          <a:spcPts val="0"/>
        </a:spcAft>
        <a:buClr>
          <a:schemeClr val="bg1"/>
        </a:buClr>
        <a:buSzPct val="75000"/>
        <a:buFont typeface="Lucida Grande"/>
        <a:buChar char="-"/>
        <a:defRPr sz="1500" kern="1200" spc="23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225"/>
        </a:spcBef>
        <a:spcAft>
          <a:spcPts val="0"/>
        </a:spcAft>
        <a:buClr>
          <a:schemeClr val="bg1"/>
        </a:buClr>
        <a:buFont typeface="Arial" pitchFamily="34" charset="0"/>
        <a:buChar char="•"/>
        <a:defRPr sz="1350" kern="1200" spc="23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225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275" kern="1200" spc="23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1885903" indent="-171446" algn="l" defTabSz="685783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4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42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svg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8.gif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5.jpe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tiff"/><Relationship Id="rId9" Type="http://schemas.openxmlformats.org/officeDocument/2006/relationships/image" Target="../media/image3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prod-cms-rt-microsoft-com.akamaized.net/cms/api/am/imageFileData/RE2qVsJ?ver=3f74">
            <a:extLst>
              <a:ext uri="{FF2B5EF4-FFF2-40B4-BE49-F238E27FC236}">
                <a16:creationId xmlns:a16="http://schemas.microsoft.com/office/drawing/2014/main" id="{358C03BD-8A7C-CE49-ABFA-A0B49FB5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12277"/>
            <a:ext cx="4308340" cy="19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-whi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867520"/>
            <a:ext cx="4129919" cy="14576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342899"/>
            <a:ext cx="7315200" cy="1960473"/>
          </a:xfrm>
        </p:spPr>
        <p:txBody>
          <a:bodyPr/>
          <a:lstStyle/>
          <a:p>
            <a:r>
              <a:rPr lang="en-US" sz="48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LeapIO:</a:t>
            </a:r>
            <a:br>
              <a:rPr lang="en-US" sz="4800" dirty="0"/>
            </a:br>
            <a:r>
              <a:rPr lang="en-US" sz="4400" b="0" dirty="0"/>
              <a:t>Efficient and Portable Virtual </a:t>
            </a:r>
            <a:br>
              <a:rPr lang="en-US" sz="4400" b="0" dirty="0"/>
            </a:br>
            <a:r>
              <a:rPr lang="en-US" sz="4400" b="0" dirty="0" err="1"/>
              <a:t>NVMe</a:t>
            </a:r>
            <a:r>
              <a:rPr lang="en-US" sz="4400" b="0" dirty="0"/>
              <a:t> Storage on ARM SoCs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C9808-EDAD-CB49-940A-A55FD7FB762C}"/>
              </a:ext>
            </a:extLst>
          </p:cNvPr>
          <p:cNvSpPr txBox="1"/>
          <p:nvPr/>
        </p:nvSpPr>
        <p:spPr>
          <a:xfrm>
            <a:off x="1447800" y="2743201"/>
            <a:ext cx="670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 </a:t>
            </a:r>
            <a:r>
              <a:rPr lang="en-US" sz="2800" b="1" u="sng" dirty="0" err="1">
                <a:solidFill>
                  <a:srgbClr val="80000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Huaicheng</a:t>
            </a:r>
            <a:r>
              <a:rPr lang="en-US" sz="2800" b="1" u="sng" dirty="0">
                <a:solidFill>
                  <a:srgbClr val="94165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en-US" sz="2800" b="1" u="sng" dirty="0">
                <a:solidFill>
                  <a:srgbClr val="80000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Li</a:t>
            </a:r>
            <a:r>
              <a:rPr lang="en-US" sz="2000" dirty="0">
                <a:solidFill>
                  <a:srgbClr val="94165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Mingzhe</a:t>
            </a:r>
            <a:r>
              <a:rPr lang="en-US" sz="2000" dirty="0">
                <a:solidFill>
                  <a:srgbClr val="8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Hao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000" dirty="0">
                <a:solidFill>
                  <a:srgbClr val="73737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Stanko </a:t>
            </a:r>
            <a:r>
              <a:rPr lang="en-US" sz="2000" dirty="0" err="1">
                <a:solidFill>
                  <a:srgbClr val="73737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Novakovic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</a:p>
          <a:p>
            <a:r>
              <a:rPr lang="en-US" sz="200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Vaibhav </a:t>
            </a:r>
            <a:r>
              <a:rPr lang="en-US" sz="2000" dirty="0" err="1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Gogte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000" dirty="0">
                <a:solidFill>
                  <a:srgbClr val="73737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Sriram Govindan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000" dirty="0">
                <a:solidFill>
                  <a:srgbClr val="73737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Dan Ports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000" dirty="0">
                <a:solidFill>
                  <a:srgbClr val="73737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Irene Zhang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</a:p>
          <a:p>
            <a:r>
              <a:rPr lang="en-US" sz="2000" dirty="0">
                <a:solidFill>
                  <a:srgbClr val="73737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 Ricardo </a:t>
            </a:r>
            <a:r>
              <a:rPr lang="en-US" sz="2000" dirty="0" err="1">
                <a:solidFill>
                  <a:srgbClr val="73737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Bianchini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Haryadi</a:t>
            </a:r>
            <a:r>
              <a:rPr lang="en-US" sz="2000" dirty="0">
                <a:solidFill>
                  <a:srgbClr val="8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S. </a:t>
            </a:r>
            <a:r>
              <a:rPr lang="en-US" sz="2000" dirty="0" err="1">
                <a:solidFill>
                  <a:srgbClr val="8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Gunawi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000" dirty="0">
                <a:solidFill>
                  <a:srgbClr val="73737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Anirudh </a:t>
            </a:r>
            <a:r>
              <a:rPr lang="en-US" sz="2000" dirty="0" err="1">
                <a:solidFill>
                  <a:srgbClr val="73737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Badam</a:t>
            </a:r>
            <a:endParaRPr lang="en-US" sz="2000" dirty="0">
              <a:solidFill>
                <a:srgbClr val="737373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030" name="Picture 6" descr="University of Michigan Logo animated gif University Of Michigan Logo, World University, Central Michigan, Education Logo, Go Blue, College Fun, Michigan Wolverines, Ann Arbor, Writing Help">
            <a:extLst>
              <a:ext uri="{FF2B5EF4-FFF2-40B4-BE49-F238E27FC236}">
                <a16:creationId xmlns:a16="http://schemas.microsoft.com/office/drawing/2014/main" id="{9066E6BC-698D-9E44-B612-08871B60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96" y="4240379"/>
            <a:ext cx="691904" cy="7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71"/>
    </mc:Choice>
    <mc:Fallback xmlns="">
      <p:transition spd="slow" advTm="2597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2DAF-6219-7143-96CF-36082194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Portability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BEFF0-C6C6-1148-A880-8B69147D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1960D-8268-424A-B637-D46C2F0E256F}"/>
              </a:ext>
            </a:extLst>
          </p:cNvPr>
          <p:cNvSpPr txBox="1"/>
          <p:nvPr/>
        </p:nvSpPr>
        <p:spPr>
          <a:xfrm>
            <a:off x="0" y="3903643"/>
            <a:ext cx="91440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Try to avoid fragmenting the server fleet into silos defined by their hardware capabilities and specific software optimizations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369952-8E52-3E4B-87B5-F05A26B6875A}"/>
              </a:ext>
            </a:extLst>
          </p:cNvPr>
          <p:cNvGrpSpPr/>
          <p:nvPr/>
        </p:nvGrpSpPr>
        <p:grpSpPr>
          <a:xfrm>
            <a:off x="520143" y="1081318"/>
            <a:ext cx="1994457" cy="2665087"/>
            <a:chOff x="520143" y="1081318"/>
            <a:chExt cx="1994457" cy="266508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B7ED5F3-1265-854A-8942-5DDEFC66E375}"/>
                </a:ext>
              </a:extLst>
            </p:cNvPr>
            <p:cNvGrpSpPr/>
            <p:nvPr/>
          </p:nvGrpSpPr>
          <p:grpSpPr>
            <a:xfrm>
              <a:off x="520143" y="1081318"/>
              <a:ext cx="1994457" cy="1804330"/>
              <a:chOff x="480411" y="2971855"/>
              <a:chExt cx="2659273" cy="2405774"/>
            </a:xfrm>
          </p:grpSpPr>
          <p:pic>
            <p:nvPicPr>
              <p:cNvPr id="24" name="Picture 23" descr="server.png">
                <a:extLst>
                  <a:ext uri="{FF2B5EF4-FFF2-40B4-BE49-F238E27FC236}">
                    <a16:creationId xmlns:a16="http://schemas.microsoft.com/office/drawing/2014/main" id="{8BF4D24A-A0CF-C941-9383-E562DC7E2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353" y="3591578"/>
                <a:ext cx="1470269" cy="1786051"/>
              </a:xfrm>
              <a:prstGeom prst="rect">
                <a:avLst/>
              </a:prstGeom>
              <a:effectLst/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36834C-EE77-7244-B2C6-9B345466E9A9}"/>
                  </a:ext>
                </a:extLst>
              </p:cNvPr>
              <p:cNvSpPr txBox="1"/>
              <p:nvPr/>
            </p:nvSpPr>
            <p:spPr>
              <a:xfrm>
                <a:off x="480411" y="2971855"/>
                <a:ext cx="2659273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1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st</a:t>
                </a:r>
                <a:r>
                  <a:rPr lang="en-US" sz="2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Generation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6389CB-9B0F-FE41-AB93-B1293BD24175}"/>
                </a:ext>
              </a:extLst>
            </p:cNvPr>
            <p:cNvGrpSpPr/>
            <p:nvPr/>
          </p:nvGrpSpPr>
          <p:grpSpPr>
            <a:xfrm>
              <a:off x="566856" y="2973566"/>
              <a:ext cx="722322" cy="731520"/>
              <a:chOff x="5282016" y="2454259"/>
              <a:chExt cx="722322" cy="731520"/>
            </a:xfrm>
          </p:grpSpPr>
          <p:pic>
            <p:nvPicPr>
              <p:cNvPr id="50" name="Picture 49" descr="Related image">
                <a:extLst>
                  <a:ext uri="{FF2B5EF4-FFF2-40B4-BE49-F238E27FC236}">
                    <a16:creationId xmlns:a16="http://schemas.microsoft.com/office/drawing/2014/main" id="{E18B3338-A923-2F4B-9D76-5E917F6FA9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016" y="2454259"/>
                <a:ext cx="722322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B9AA88-E227-284F-BA97-1C0BA14581DF}"/>
                  </a:ext>
                </a:extLst>
              </p:cNvPr>
              <p:cNvSpPr txBox="1"/>
              <p:nvPr/>
            </p:nvSpPr>
            <p:spPr>
              <a:xfrm>
                <a:off x="5382082" y="2601802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  <a:endParaRPr lang="en-US" sz="1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5998337A-8F56-0B42-8465-90E69CEB5426}"/>
                </a:ext>
              </a:extLst>
            </p:cNvPr>
            <p:cNvSpPr/>
            <p:nvPr/>
          </p:nvSpPr>
          <p:spPr>
            <a:xfrm>
              <a:off x="1287098" y="2990699"/>
              <a:ext cx="1133916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TCP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214CFBA-49EA-7847-A3AC-4996C9D48949}"/>
                </a:ext>
              </a:extLst>
            </p:cNvPr>
            <p:cNvSpPr/>
            <p:nvPr/>
          </p:nvSpPr>
          <p:spPr>
            <a:xfrm>
              <a:off x="1287098" y="3396214"/>
              <a:ext cx="1133916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12A5A69-9E8B-4149-9DB1-0518B5677243}"/>
              </a:ext>
            </a:extLst>
          </p:cNvPr>
          <p:cNvCxnSpPr>
            <a:cxnSpLocks/>
          </p:cNvCxnSpPr>
          <p:nvPr/>
        </p:nvCxnSpPr>
        <p:spPr>
          <a:xfrm>
            <a:off x="2076553" y="2166813"/>
            <a:ext cx="1352447" cy="0"/>
          </a:xfrm>
          <a:prstGeom prst="straightConnector1">
            <a:avLst/>
          </a:prstGeom>
          <a:ln w="508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0E2CAA8-3547-C940-B8D2-5CFC4540BF43}"/>
              </a:ext>
            </a:extLst>
          </p:cNvPr>
          <p:cNvGrpSpPr/>
          <p:nvPr/>
        </p:nvGrpSpPr>
        <p:grpSpPr>
          <a:xfrm>
            <a:off x="3072985" y="1029823"/>
            <a:ext cx="2053767" cy="2716582"/>
            <a:chOff x="3072985" y="1029823"/>
            <a:chExt cx="2053767" cy="271658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0238016-FA69-7E4F-BBFF-B3AAE1B3F45E}"/>
                </a:ext>
              </a:extLst>
            </p:cNvPr>
            <p:cNvGrpSpPr/>
            <p:nvPr/>
          </p:nvGrpSpPr>
          <p:grpSpPr>
            <a:xfrm>
              <a:off x="3072985" y="1029823"/>
              <a:ext cx="2053767" cy="1855824"/>
              <a:chOff x="316658" y="2903196"/>
              <a:chExt cx="2738354" cy="2474433"/>
            </a:xfrm>
          </p:grpSpPr>
          <p:pic>
            <p:nvPicPr>
              <p:cNvPr id="66" name="Picture 65" descr="server.png">
                <a:extLst>
                  <a:ext uri="{FF2B5EF4-FFF2-40B4-BE49-F238E27FC236}">
                    <a16:creationId xmlns:a16="http://schemas.microsoft.com/office/drawing/2014/main" id="{2D5AAAA8-7EB0-1248-9E05-2A0BA19B9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353" y="3591578"/>
                <a:ext cx="1470269" cy="1786051"/>
              </a:xfrm>
              <a:prstGeom prst="rect">
                <a:avLst/>
              </a:prstGeom>
              <a:effectLst/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7EC51C6-FD8A-AB41-8C7F-5527F572B0DB}"/>
                  </a:ext>
                </a:extLst>
              </p:cNvPr>
              <p:cNvSpPr txBox="1"/>
              <p:nvPr/>
            </p:nvSpPr>
            <p:spPr>
              <a:xfrm>
                <a:off x="316658" y="2903196"/>
                <a:ext cx="2738354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2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nd</a:t>
                </a:r>
                <a:r>
                  <a:rPr lang="en-US" sz="2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Generation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3320DB8-A633-1C4C-B7D5-86FBF4AD0A47}"/>
                </a:ext>
              </a:extLst>
            </p:cNvPr>
            <p:cNvGrpSpPr/>
            <p:nvPr/>
          </p:nvGrpSpPr>
          <p:grpSpPr>
            <a:xfrm>
              <a:off x="3242513" y="2973566"/>
              <a:ext cx="722322" cy="731520"/>
              <a:chOff x="5282016" y="2454259"/>
              <a:chExt cx="722322" cy="731520"/>
            </a:xfrm>
          </p:grpSpPr>
          <p:pic>
            <p:nvPicPr>
              <p:cNvPr id="69" name="Picture 68" descr="Related image">
                <a:extLst>
                  <a:ext uri="{FF2B5EF4-FFF2-40B4-BE49-F238E27FC236}">
                    <a16:creationId xmlns:a16="http://schemas.microsoft.com/office/drawing/2014/main" id="{6E1A8F8F-C05D-7041-B1DA-2D567D742A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016" y="2454259"/>
                <a:ext cx="722322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0E1850B-FF9D-0745-B102-868045E1679E}"/>
                  </a:ext>
                </a:extLst>
              </p:cNvPr>
              <p:cNvSpPr txBox="1"/>
              <p:nvPr/>
            </p:nvSpPr>
            <p:spPr>
              <a:xfrm>
                <a:off x="5382082" y="2601802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  <a:endParaRPr lang="en-US" sz="1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C3F7BFCA-227C-DB48-9EA6-5FF9F6C99D22}"/>
                </a:ext>
              </a:extLst>
            </p:cNvPr>
            <p:cNvSpPr/>
            <p:nvPr/>
          </p:nvSpPr>
          <p:spPr>
            <a:xfrm>
              <a:off x="3962755" y="2990699"/>
              <a:ext cx="1133916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RDMA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64CE5141-62A1-4944-B5B8-E791568C3B4A}"/>
                </a:ext>
              </a:extLst>
            </p:cNvPr>
            <p:cNvSpPr/>
            <p:nvPr/>
          </p:nvSpPr>
          <p:spPr>
            <a:xfrm>
              <a:off x="3962755" y="3396214"/>
              <a:ext cx="1133916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BAD856-89E0-7941-A0E3-398A015229B2}"/>
              </a:ext>
            </a:extLst>
          </p:cNvPr>
          <p:cNvGrpSpPr/>
          <p:nvPr/>
        </p:nvGrpSpPr>
        <p:grpSpPr>
          <a:xfrm>
            <a:off x="5857339" y="1031787"/>
            <a:ext cx="2600861" cy="2719284"/>
            <a:chOff x="5857339" y="1031787"/>
            <a:chExt cx="2600861" cy="271928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A77EFB1-9698-3043-9460-92FA3783990A}"/>
                </a:ext>
              </a:extLst>
            </p:cNvPr>
            <p:cNvGrpSpPr/>
            <p:nvPr/>
          </p:nvGrpSpPr>
          <p:grpSpPr>
            <a:xfrm>
              <a:off x="7735876" y="3019551"/>
              <a:ext cx="722324" cy="731520"/>
              <a:chOff x="2327661" y="3656593"/>
              <a:chExt cx="833231" cy="843839"/>
            </a:xfrm>
          </p:grpSpPr>
          <p:pic>
            <p:nvPicPr>
              <p:cNvPr id="44" name="Picture 43" descr="Related image">
                <a:extLst>
                  <a:ext uri="{FF2B5EF4-FFF2-40B4-BE49-F238E27FC236}">
                    <a16:creationId xmlns:a16="http://schemas.microsoft.com/office/drawing/2014/main" id="{EEF8E928-8487-6B48-A21E-427E4253BA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661" y="3656593"/>
                <a:ext cx="833231" cy="843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60005F-71DE-4041-892F-6239AB622C97}"/>
                  </a:ext>
                </a:extLst>
              </p:cNvPr>
              <p:cNvSpPr txBox="1"/>
              <p:nvPr/>
            </p:nvSpPr>
            <p:spPr>
              <a:xfrm>
                <a:off x="2365020" y="3829545"/>
                <a:ext cx="758514" cy="426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ARM</a:t>
                </a:r>
                <a:endParaRPr lang="en-US" sz="1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B3140E9-572F-3446-8DD5-97F2894D23A4}"/>
                </a:ext>
              </a:extLst>
            </p:cNvPr>
            <p:cNvGrpSpPr/>
            <p:nvPr/>
          </p:nvGrpSpPr>
          <p:grpSpPr>
            <a:xfrm>
              <a:off x="6048973" y="1031787"/>
              <a:ext cx="2029851" cy="1855824"/>
              <a:chOff x="316658" y="2903196"/>
              <a:chExt cx="2706468" cy="2474433"/>
            </a:xfrm>
          </p:grpSpPr>
          <p:pic>
            <p:nvPicPr>
              <p:cNvPr id="74" name="Picture 73" descr="server.png">
                <a:extLst>
                  <a:ext uri="{FF2B5EF4-FFF2-40B4-BE49-F238E27FC236}">
                    <a16:creationId xmlns:a16="http://schemas.microsoft.com/office/drawing/2014/main" id="{97D733EC-B95E-D444-9D70-65B655E96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353" y="3591578"/>
                <a:ext cx="1470269" cy="1786051"/>
              </a:xfrm>
              <a:prstGeom prst="rect">
                <a:avLst/>
              </a:prstGeom>
              <a:effectLst/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F7EEC1D-6B9F-394E-B900-6BBDE994D8FB}"/>
                  </a:ext>
                </a:extLst>
              </p:cNvPr>
              <p:cNvSpPr txBox="1"/>
              <p:nvPr/>
            </p:nvSpPr>
            <p:spPr>
              <a:xfrm>
                <a:off x="316658" y="2903196"/>
                <a:ext cx="2706468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3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rd</a:t>
                </a:r>
                <a:r>
                  <a:rPr lang="en-US" sz="2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Generation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5A7391C-AECD-3746-B29D-8A3A476397C4}"/>
                </a:ext>
              </a:extLst>
            </p:cNvPr>
            <p:cNvGrpSpPr/>
            <p:nvPr/>
          </p:nvGrpSpPr>
          <p:grpSpPr>
            <a:xfrm>
              <a:off x="5857339" y="2975530"/>
              <a:ext cx="722322" cy="731520"/>
              <a:chOff x="5282016" y="2454259"/>
              <a:chExt cx="722322" cy="731520"/>
            </a:xfrm>
          </p:grpSpPr>
          <p:pic>
            <p:nvPicPr>
              <p:cNvPr id="77" name="Picture 76" descr="Related image">
                <a:extLst>
                  <a:ext uri="{FF2B5EF4-FFF2-40B4-BE49-F238E27FC236}">
                    <a16:creationId xmlns:a16="http://schemas.microsoft.com/office/drawing/2014/main" id="{5F5F2664-680C-804D-B34C-DE6EB498F2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016" y="2454259"/>
                <a:ext cx="722322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6E71867-B1BA-4A4B-8C53-A1FCDB02F0EC}"/>
                  </a:ext>
                </a:extLst>
              </p:cNvPr>
              <p:cNvSpPr txBox="1"/>
              <p:nvPr/>
            </p:nvSpPr>
            <p:spPr>
              <a:xfrm>
                <a:off x="5382082" y="2601802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  <a:endParaRPr lang="en-US" sz="1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EAD07FAB-BD32-7845-9E53-B59F997F6314}"/>
                </a:ext>
              </a:extLst>
            </p:cNvPr>
            <p:cNvSpPr/>
            <p:nvPr/>
          </p:nvSpPr>
          <p:spPr>
            <a:xfrm>
              <a:off x="6577581" y="2992663"/>
              <a:ext cx="1133916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RDMA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642AA0CF-C541-0F47-A6A3-706DC90F81D9}"/>
                </a:ext>
              </a:extLst>
            </p:cNvPr>
            <p:cNvSpPr/>
            <p:nvPr/>
          </p:nvSpPr>
          <p:spPr>
            <a:xfrm>
              <a:off x="6577581" y="3398178"/>
              <a:ext cx="1133916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2AD0EE3-4148-5F47-A5F6-C025791ECCD4}"/>
              </a:ext>
            </a:extLst>
          </p:cNvPr>
          <p:cNvCxnSpPr>
            <a:cxnSpLocks/>
          </p:cNvCxnSpPr>
          <p:nvPr/>
        </p:nvCxnSpPr>
        <p:spPr>
          <a:xfrm>
            <a:off x="4966120" y="2166813"/>
            <a:ext cx="1352447" cy="0"/>
          </a:xfrm>
          <a:prstGeom prst="straightConnector1">
            <a:avLst/>
          </a:prstGeom>
          <a:ln w="508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1A1927D-7890-C74F-8AC2-E7E5A5F475F7}"/>
              </a:ext>
            </a:extLst>
          </p:cNvPr>
          <p:cNvGrpSpPr/>
          <p:nvPr/>
        </p:nvGrpSpPr>
        <p:grpSpPr>
          <a:xfrm>
            <a:off x="4907687" y="1276350"/>
            <a:ext cx="1981193" cy="974953"/>
            <a:chOff x="4648201" y="2149247"/>
            <a:chExt cx="1981193" cy="97495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9C12FBD-63EC-6045-9B88-1EB0E86B3F70}"/>
                </a:ext>
              </a:extLst>
            </p:cNvPr>
            <p:cNvSpPr/>
            <p:nvPr/>
          </p:nvSpPr>
          <p:spPr>
            <a:xfrm>
              <a:off x="4664453" y="2209316"/>
              <a:ext cx="1964941" cy="914884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2E452208-9B9D-CF47-A402-8CB3A8DBD816}"/>
                </a:ext>
              </a:extLst>
            </p:cNvPr>
            <p:cNvSpPr txBox="1"/>
            <p:nvPr/>
          </p:nvSpPr>
          <p:spPr>
            <a:xfrm>
              <a:off x="4648201" y="2149247"/>
              <a:ext cx="1944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b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“SoC</a:t>
              </a:r>
              <a:r>
                <a:rPr lang="en-US" sz="2400" b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”-</a:t>
              </a:r>
              <a:r>
                <a:rPr lang="en-US" sz="2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in-VM</a:t>
              </a:r>
              <a:endParaRPr lang="en-US" sz="15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E9301E-9F0A-3E48-842E-0DF51ECA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LeapIO Portability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B6D9F-6371-A147-9904-4501273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BCC0A51-7CD6-5F4E-9541-65BDC7DC2099}"/>
              </a:ext>
            </a:extLst>
          </p:cNvPr>
          <p:cNvCxnSpPr>
            <a:cxnSpLocks/>
          </p:cNvCxnSpPr>
          <p:nvPr/>
        </p:nvCxnSpPr>
        <p:spPr>
          <a:xfrm flipV="1">
            <a:off x="-152400" y="2133194"/>
            <a:ext cx="0" cy="9044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47AC59-989C-9840-84C2-0CD870A7B9B1}"/>
              </a:ext>
            </a:extLst>
          </p:cNvPr>
          <p:cNvGrpSpPr/>
          <p:nvPr/>
        </p:nvGrpSpPr>
        <p:grpSpPr>
          <a:xfrm>
            <a:off x="2514575" y="3925048"/>
            <a:ext cx="5257825" cy="704102"/>
            <a:chOff x="2514575" y="4324350"/>
            <a:chExt cx="5257825" cy="704102"/>
          </a:xfrm>
        </p:grpSpPr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75754664-C67B-1F43-A9BA-7488D372E644}"/>
                </a:ext>
              </a:extLst>
            </p:cNvPr>
            <p:cNvSpPr txBox="1"/>
            <p:nvPr/>
          </p:nvSpPr>
          <p:spPr>
            <a:xfrm>
              <a:off x="3049303" y="4324350"/>
              <a:ext cx="4723097" cy="704102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r>
                <a:rPr lang="en-US" sz="2400" dirty="0">
                  <a:solidFill>
                    <a:srgbClr val="0096FF"/>
                  </a:solidFill>
                  <a:latin typeface="Gill Sans"/>
                  <a:cs typeface="Gill Sans"/>
                </a:rPr>
                <a:t>Treat Hardware Acceleration as Opportunity instead of Necessity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3CE01A-23F3-5F4E-AB36-42720E103342}"/>
                </a:ext>
              </a:extLst>
            </p:cNvPr>
            <p:cNvGrpSpPr/>
            <p:nvPr/>
          </p:nvGrpSpPr>
          <p:grpSpPr>
            <a:xfrm>
              <a:off x="2514575" y="4408807"/>
              <a:ext cx="534728" cy="535188"/>
              <a:chOff x="7691057" y="2512766"/>
              <a:chExt cx="553000" cy="553475"/>
            </a:xfrm>
            <a:solidFill>
              <a:srgbClr val="0096FF"/>
            </a:solidFill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F8580417-52DA-324C-A888-205FD3896ADA}"/>
                  </a:ext>
                </a:extLst>
              </p:cNvPr>
              <p:cNvSpPr/>
              <p:nvPr/>
            </p:nvSpPr>
            <p:spPr>
              <a:xfrm>
                <a:off x="7955209" y="2512766"/>
                <a:ext cx="25497" cy="92457"/>
              </a:xfrm>
              <a:custGeom>
                <a:avLst/>
                <a:gdLst>
                  <a:gd name="connsiteX0" fmla="*/ 10020 w 20040"/>
                  <a:gd name="connsiteY0" fmla="*/ 0 h 71335"/>
                  <a:gd name="connsiteX1" fmla="*/ 20040 w 20040"/>
                  <a:gd name="connsiteY1" fmla="*/ 10020 h 71335"/>
                  <a:gd name="connsiteX2" fmla="*/ 20040 w 20040"/>
                  <a:gd name="connsiteY2" fmla="*/ 61315 h 71335"/>
                  <a:gd name="connsiteX3" fmla="*/ 10020 w 20040"/>
                  <a:gd name="connsiteY3" fmla="*/ 71335 h 71335"/>
                  <a:gd name="connsiteX4" fmla="*/ 0 w 20040"/>
                  <a:gd name="connsiteY4" fmla="*/ 61315 h 71335"/>
                  <a:gd name="connsiteX5" fmla="*/ 0 w 20040"/>
                  <a:gd name="connsiteY5" fmla="*/ 10020 h 71335"/>
                  <a:gd name="connsiteX6" fmla="*/ 10020 w 20040"/>
                  <a:gd name="connsiteY6" fmla="*/ 0 h 7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40" h="71335">
                    <a:moveTo>
                      <a:pt x="10020" y="0"/>
                    </a:moveTo>
                    <a:cubicBezTo>
                      <a:pt x="15554" y="0"/>
                      <a:pt x="20040" y="4486"/>
                      <a:pt x="20040" y="10020"/>
                    </a:cubicBezTo>
                    <a:cubicBezTo>
                      <a:pt x="20040" y="27119"/>
                      <a:pt x="20040" y="44217"/>
                      <a:pt x="20040" y="61315"/>
                    </a:cubicBezTo>
                    <a:cubicBezTo>
                      <a:pt x="19226" y="66620"/>
                      <a:pt x="16167" y="70802"/>
                      <a:pt x="10020" y="71335"/>
                    </a:cubicBezTo>
                    <a:cubicBezTo>
                      <a:pt x="7169" y="70996"/>
                      <a:pt x="1670" y="71535"/>
                      <a:pt x="0" y="61315"/>
                    </a:cubicBezTo>
                    <a:lnTo>
                      <a:pt x="0" y="10020"/>
                    </a:lnTo>
                    <a:cubicBezTo>
                      <a:pt x="0" y="4486"/>
                      <a:pt x="4486" y="0"/>
                      <a:pt x="10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86C57232-C150-6242-8D08-F0C40DDD159E}"/>
                  </a:ext>
                </a:extLst>
              </p:cNvPr>
              <p:cNvSpPr/>
              <p:nvPr/>
            </p:nvSpPr>
            <p:spPr>
              <a:xfrm>
                <a:off x="7812808" y="2555822"/>
                <a:ext cx="56035" cy="83019"/>
              </a:xfrm>
              <a:custGeom>
                <a:avLst/>
                <a:gdLst>
                  <a:gd name="connsiteX0" fmla="*/ 11085 w 47021"/>
                  <a:gd name="connsiteY0" fmla="*/ 32 h 64053"/>
                  <a:gd name="connsiteX1" fmla="*/ 19135 w 47021"/>
                  <a:gd name="connsiteY1" fmla="*/ 5030 h 64053"/>
                  <a:gd name="connsiteX2" fmla="*/ 45532 w 47021"/>
                  <a:gd name="connsiteY2" fmla="*/ 48493 h 64053"/>
                  <a:gd name="connsiteX3" fmla="*/ 42094 w 47021"/>
                  <a:gd name="connsiteY3" fmla="*/ 62564 h 64053"/>
                  <a:gd name="connsiteX4" fmla="*/ 28023 w 47021"/>
                  <a:gd name="connsiteY4" fmla="*/ 59126 h 64053"/>
                  <a:gd name="connsiteX5" fmla="*/ 1626 w 47021"/>
                  <a:gd name="connsiteY5" fmla="*/ 15664 h 64053"/>
                  <a:gd name="connsiteX6" fmla="*/ 5064 w 47021"/>
                  <a:gd name="connsiteY6" fmla="*/ 1593 h 64053"/>
                  <a:gd name="connsiteX7" fmla="*/ 11085 w 47021"/>
                  <a:gd name="connsiteY7" fmla="*/ 32 h 64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21" h="64053">
                    <a:moveTo>
                      <a:pt x="11085" y="32"/>
                    </a:moveTo>
                    <a:cubicBezTo>
                      <a:pt x="13536" y="241"/>
                      <a:pt x="16324" y="1543"/>
                      <a:pt x="19135" y="5030"/>
                    </a:cubicBezTo>
                    <a:lnTo>
                      <a:pt x="45532" y="48493"/>
                    </a:lnTo>
                    <a:cubicBezTo>
                      <a:pt x="48468" y="53327"/>
                      <a:pt x="46929" y="59627"/>
                      <a:pt x="42094" y="62564"/>
                    </a:cubicBezTo>
                    <a:cubicBezTo>
                      <a:pt x="37260" y="65500"/>
                      <a:pt x="30960" y="63961"/>
                      <a:pt x="28023" y="59126"/>
                    </a:cubicBezTo>
                    <a:lnTo>
                      <a:pt x="1626" y="15664"/>
                    </a:lnTo>
                    <a:cubicBezTo>
                      <a:pt x="-2481" y="9162"/>
                      <a:pt x="2146" y="3365"/>
                      <a:pt x="5064" y="1593"/>
                    </a:cubicBezTo>
                    <a:cubicBezTo>
                      <a:pt x="6523" y="707"/>
                      <a:pt x="8635" y="-177"/>
                      <a:pt x="1108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AEDD6B1-53E8-5B46-977F-102A4792563A}"/>
                  </a:ext>
                </a:extLst>
              </p:cNvPr>
              <p:cNvSpPr/>
              <p:nvPr/>
            </p:nvSpPr>
            <p:spPr>
              <a:xfrm>
                <a:off x="8069732" y="2555817"/>
                <a:ext cx="56050" cy="82943"/>
              </a:xfrm>
              <a:custGeom>
                <a:avLst/>
                <a:gdLst>
                  <a:gd name="connsiteX0" fmla="*/ 34168 w 47033"/>
                  <a:gd name="connsiteY0" fmla="*/ 299 h 63995"/>
                  <a:gd name="connsiteX1" fmla="*/ 42032 w 47033"/>
                  <a:gd name="connsiteY1" fmla="*/ 1513 h 63995"/>
                  <a:gd name="connsiteX2" fmla="*/ 45521 w 47033"/>
                  <a:gd name="connsiteY2" fmla="*/ 15795 h 63995"/>
                  <a:gd name="connsiteX3" fmla="*/ 19284 w 47033"/>
                  <a:gd name="connsiteY3" fmla="*/ 58994 h 63995"/>
                  <a:gd name="connsiteX4" fmla="*/ 5002 w 47033"/>
                  <a:gd name="connsiteY4" fmla="*/ 62483 h 63995"/>
                  <a:gd name="connsiteX5" fmla="*/ 1513 w 47033"/>
                  <a:gd name="connsiteY5" fmla="*/ 48201 h 63995"/>
                  <a:gd name="connsiteX6" fmla="*/ 27750 w 47033"/>
                  <a:gd name="connsiteY6" fmla="*/ 5001 h 63995"/>
                  <a:gd name="connsiteX7" fmla="*/ 34168 w 47033"/>
                  <a:gd name="connsiteY7" fmla="*/ 299 h 6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33" h="63995">
                    <a:moveTo>
                      <a:pt x="34168" y="299"/>
                    </a:moveTo>
                    <a:cubicBezTo>
                      <a:pt x="36753" y="-332"/>
                      <a:pt x="39578" y="22"/>
                      <a:pt x="42032" y="1513"/>
                    </a:cubicBezTo>
                    <a:cubicBezTo>
                      <a:pt x="46939" y="4493"/>
                      <a:pt x="48502" y="10887"/>
                      <a:pt x="45521" y="15795"/>
                    </a:cubicBezTo>
                    <a:lnTo>
                      <a:pt x="19284" y="58994"/>
                    </a:lnTo>
                    <a:cubicBezTo>
                      <a:pt x="16304" y="63902"/>
                      <a:pt x="9909" y="65464"/>
                      <a:pt x="5002" y="62483"/>
                    </a:cubicBezTo>
                    <a:cubicBezTo>
                      <a:pt x="94" y="59503"/>
                      <a:pt x="-1468" y="53108"/>
                      <a:pt x="1513" y="48201"/>
                    </a:cubicBezTo>
                    <a:lnTo>
                      <a:pt x="27750" y="5001"/>
                    </a:lnTo>
                    <a:cubicBezTo>
                      <a:pt x="29240" y="2548"/>
                      <a:pt x="31584" y="930"/>
                      <a:pt x="34168" y="2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4F32620-ADFB-0F43-BF8F-AC46211D8704}"/>
                  </a:ext>
                </a:extLst>
              </p:cNvPr>
              <p:cNvSpPr/>
              <p:nvPr/>
            </p:nvSpPr>
            <p:spPr>
              <a:xfrm>
                <a:off x="7823320" y="2656561"/>
                <a:ext cx="285897" cy="302403"/>
              </a:xfrm>
              <a:custGeom>
                <a:avLst/>
                <a:gdLst>
                  <a:gd name="connsiteX0" fmla="*/ 148196 w 221978"/>
                  <a:gd name="connsiteY0" fmla="*/ 100727 h 233319"/>
                  <a:gd name="connsiteX1" fmla="*/ 139456 w 221978"/>
                  <a:gd name="connsiteY1" fmla="*/ 102643 h 233319"/>
                  <a:gd name="connsiteX2" fmla="*/ 111846 w 221978"/>
                  <a:gd name="connsiteY2" fmla="*/ 112165 h 233319"/>
                  <a:gd name="connsiteX3" fmla="*/ 83905 w 221978"/>
                  <a:gd name="connsiteY3" fmla="*/ 102910 h 233319"/>
                  <a:gd name="connsiteX4" fmla="*/ 78955 w 221978"/>
                  <a:gd name="connsiteY4" fmla="*/ 110817 h 233319"/>
                  <a:gd name="connsiteX5" fmla="*/ 106989 w 221978"/>
                  <a:gd name="connsiteY5" fmla="*/ 185136 h 233319"/>
                  <a:gd name="connsiteX6" fmla="*/ 113999 w 221978"/>
                  <a:gd name="connsiteY6" fmla="*/ 186579 h 233319"/>
                  <a:gd name="connsiteX7" fmla="*/ 145642 w 221978"/>
                  <a:gd name="connsiteY7" fmla="*/ 108951 h 233319"/>
                  <a:gd name="connsiteX8" fmla="*/ 148196 w 221978"/>
                  <a:gd name="connsiteY8" fmla="*/ 100727 h 233319"/>
                  <a:gd name="connsiteX9" fmla="*/ 113768 w 221978"/>
                  <a:gd name="connsiteY9" fmla="*/ 0 h 233319"/>
                  <a:gd name="connsiteX10" fmla="*/ 195210 w 221978"/>
                  <a:gd name="connsiteY10" fmla="*/ 176513 h 233319"/>
                  <a:gd name="connsiteX11" fmla="*/ 164616 w 221978"/>
                  <a:gd name="connsiteY11" fmla="*/ 233319 h 233319"/>
                  <a:gd name="connsiteX12" fmla="*/ 56912 w 221978"/>
                  <a:gd name="connsiteY12" fmla="*/ 233319 h 233319"/>
                  <a:gd name="connsiteX13" fmla="*/ 21456 w 221978"/>
                  <a:gd name="connsiteY13" fmla="*/ 167623 h 233319"/>
                  <a:gd name="connsiteX14" fmla="*/ 113768 w 221978"/>
                  <a:gd name="connsiteY14" fmla="*/ 0 h 233319"/>
                  <a:gd name="connsiteX0" fmla="*/ 148196 w 220584"/>
                  <a:gd name="connsiteY0" fmla="*/ 100727 h 233319"/>
                  <a:gd name="connsiteX1" fmla="*/ 139456 w 220584"/>
                  <a:gd name="connsiteY1" fmla="*/ 102643 h 233319"/>
                  <a:gd name="connsiteX2" fmla="*/ 111846 w 220584"/>
                  <a:gd name="connsiteY2" fmla="*/ 112165 h 233319"/>
                  <a:gd name="connsiteX3" fmla="*/ 83905 w 220584"/>
                  <a:gd name="connsiteY3" fmla="*/ 102910 h 233319"/>
                  <a:gd name="connsiteX4" fmla="*/ 78955 w 220584"/>
                  <a:gd name="connsiteY4" fmla="*/ 110817 h 233319"/>
                  <a:gd name="connsiteX5" fmla="*/ 106989 w 220584"/>
                  <a:gd name="connsiteY5" fmla="*/ 185136 h 233319"/>
                  <a:gd name="connsiteX6" fmla="*/ 113999 w 220584"/>
                  <a:gd name="connsiteY6" fmla="*/ 186579 h 233319"/>
                  <a:gd name="connsiteX7" fmla="*/ 145642 w 220584"/>
                  <a:gd name="connsiteY7" fmla="*/ 108951 h 233319"/>
                  <a:gd name="connsiteX8" fmla="*/ 148196 w 220584"/>
                  <a:gd name="connsiteY8" fmla="*/ 100727 h 233319"/>
                  <a:gd name="connsiteX9" fmla="*/ 113768 w 220584"/>
                  <a:gd name="connsiteY9" fmla="*/ 0 h 233319"/>
                  <a:gd name="connsiteX10" fmla="*/ 195210 w 220584"/>
                  <a:gd name="connsiteY10" fmla="*/ 176513 h 233319"/>
                  <a:gd name="connsiteX11" fmla="*/ 164616 w 220584"/>
                  <a:gd name="connsiteY11" fmla="*/ 233319 h 233319"/>
                  <a:gd name="connsiteX12" fmla="*/ 56912 w 220584"/>
                  <a:gd name="connsiteY12" fmla="*/ 233319 h 233319"/>
                  <a:gd name="connsiteX13" fmla="*/ 21456 w 220584"/>
                  <a:gd name="connsiteY13" fmla="*/ 167623 h 233319"/>
                  <a:gd name="connsiteX14" fmla="*/ 113768 w 220584"/>
                  <a:gd name="connsiteY14" fmla="*/ 0 h 23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84" h="233319">
                    <a:moveTo>
                      <a:pt x="148196" y="100727"/>
                    </a:moveTo>
                    <a:cubicBezTo>
                      <a:pt x="146528" y="99132"/>
                      <a:pt x="142979" y="99227"/>
                      <a:pt x="139456" y="102643"/>
                    </a:cubicBezTo>
                    <a:cubicBezTo>
                      <a:pt x="130654" y="109347"/>
                      <a:pt x="121031" y="112275"/>
                      <a:pt x="111846" y="112165"/>
                    </a:cubicBezTo>
                    <a:cubicBezTo>
                      <a:pt x="105846" y="112808"/>
                      <a:pt x="93976" y="110134"/>
                      <a:pt x="83905" y="102910"/>
                    </a:cubicBezTo>
                    <a:cubicBezTo>
                      <a:pt x="71294" y="95750"/>
                      <a:pt x="71132" y="105075"/>
                      <a:pt x="78955" y="110817"/>
                    </a:cubicBezTo>
                    <a:cubicBezTo>
                      <a:pt x="97987" y="129977"/>
                      <a:pt x="107848" y="156107"/>
                      <a:pt x="106989" y="185136"/>
                    </a:cubicBezTo>
                    <a:cubicBezTo>
                      <a:pt x="107344" y="193481"/>
                      <a:pt x="113769" y="191379"/>
                      <a:pt x="113999" y="186579"/>
                    </a:cubicBezTo>
                    <a:cubicBezTo>
                      <a:pt x="117445" y="161891"/>
                      <a:pt x="124658" y="130909"/>
                      <a:pt x="145642" y="108951"/>
                    </a:cubicBezTo>
                    <a:cubicBezTo>
                      <a:pt x="149649" y="105607"/>
                      <a:pt x="149863" y="102322"/>
                      <a:pt x="148196" y="100727"/>
                    </a:cubicBezTo>
                    <a:close/>
                    <a:moveTo>
                      <a:pt x="113768" y="0"/>
                    </a:moveTo>
                    <a:cubicBezTo>
                      <a:pt x="214371" y="182"/>
                      <a:pt x="249363" y="112029"/>
                      <a:pt x="195210" y="176513"/>
                    </a:cubicBezTo>
                    <a:cubicBezTo>
                      <a:pt x="182059" y="195448"/>
                      <a:pt x="172353" y="207985"/>
                      <a:pt x="164616" y="233319"/>
                    </a:cubicBezTo>
                    <a:lnTo>
                      <a:pt x="56912" y="233319"/>
                    </a:lnTo>
                    <a:cubicBezTo>
                      <a:pt x="52968" y="210928"/>
                      <a:pt x="40165" y="192967"/>
                      <a:pt x="21456" y="167623"/>
                    </a:cubicBezTo>
                    <a:cubicBezTo>
                      <a:pt x="-27843" y="108939"/>
                      <a:pt x="9832" y="344"/>
                      <a:pt x="1137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E021ABA8-950F-BB40-885E-345A97851B4B}"/>
                  </a:ext>
                </a:extLst>
              </p:cNvPr>
              <p:cNvSpPr/>
              <p:nvPr/>
            </p:nvSpPr>
            <p:spPr>
              <a:xfrm>
                <a:off x="8138445" y="2667325"/>
                <a:ext cx="82100" cy="59579"/>
              </a:xfrm>
              <a:custGeom>
                <a:avLst/>
                <a:gdLst>
                  <a:gd name="connsiteX0" fmla="*/ 56475 w 63344"/>
                  <a:gd name="connsiteY0" fmla="*/ 240 h 45968"/>
                  <a:gd name="connsiteX1" fmla="*/ 62011 w 63344"/>
                  <a:gd name="connsiteY1" fmla="*/ 4229 h 45968"/>
                  <a:gd name="connsiteX2" fmla="*/ 59116 w 63344"/>
                  <a:gd name="connsiteY2" fmla="*/ 16500 h 45968"/>
                  <a:gd name="connsiteX3" fmla="*/ 13606 w 63344"/>
                  <a:gd name="connsiteY3" fmla="*/ 44635 h 45968"/>
                  <a:gd name="connsiteX4" fmla="*/ 1334 w 63344"/>
                  <a:gd name="connsiteY4" fmla="*/ 41740 h 45968"/>
                  <a:gd name="connsiteX5" fmla="*/ 4230 w 63344"/>
                  <a:gd name="connsiteY5" fmla="*/ 29468 h 45968"/>
                  <a:gd name="connsiteX6" fmla="*/ 49740 w 63344"/>
                  <a:gd name="connsiteY6" fmla="*/ 1334 h 45968"/>
                  <a:gd name="connsiteX7" fmla="*/ 56475 w 63344"/>
                  <a:gd name="connsiteY7" fmla="*/ 240 h 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44" h="45968">
                    <a:moveTo>
                      <a:pt x="56475" y="240"/>
                    </a:moveTo>
                    <a:cubicBezTo>
                      <a:pt x="58696" y="764"/>
                      <a:pt x="60717" y="2135"/>
                      <a:pt x="62011" y="4229"/>
                    </a:cubicBezTo>
                    <a:cubicBezTo>
                      <a:pt x="64600" y="8417"/>
                      <a:pt x="63304" y="13911"/>
                      <a:pt x="59116" y="16500"/>
                    </a:cubicBezTo>
                    <a:lnTo>
                      <a:pt x="13606" y="44635"/>
                    </a:lnTo>
                    <a:cubicBezTo>
                      <a:pt x="9418" y="47224"/>
                      <a:pt x="3924" y="45928"/>
                      <a:pt x="1334" y="41740"/>
                    </a:cubicBezTo>
                    <a:cubicBezTo>
                      <a:pt x="-1255" y="37552"/>
                      <a:pt x="42" y="32058"/>
                      <a:pt x="4230" y="29468"/>
                    </a:cubicBezTo>
                    <a:lnTo>
                      <a:pt x="49740" y="1334"/>
                    </a:lnTo>
                    <a:cubicBezTo>
                      <a:pt x="51834" y="39"/>
                      <a:pt x="54254" y="-284"/>
                      <a:pt x="56475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3104F30F-A5B1-8A4F-8F94-093ED0947847}"/>
                  </a:ext>
                </a:extLst>
              </p:cNvPr>
              <p:cNvSpPr/>
              <p:nvPr/>
            </p:nvSpPr>
            <p:spPr>
              <a:xfrm>
                <a:off x="7711625" y="2671122"/>
                <a:ext cx="81980" cy="59205"/>
              </a:xfrm>
              <a:custGeom>
                <a:avLst/>
                <a:gdLst>
                  <a:gd name="connsiteX0" fmla="*/ 6636 w 63252"/>
                  <a:gd name="connsiteY0" fmla="*/ 232 h 45680"/>
                  <a:gd name="connsiteX1" fmla="*/ 13142 w 63252"/>
                  <a:gd name="connsiteY1" fmla="*/ 1288 h 45680"/>
                  <a:gd name="connsiteX2" fmla="*/ 59168 w 63252"/>
                  <a:gd name="connsiteY2" fmla="*/ 29742 h 45680"/>
                  <a:gd name="connsiteX3" fmla="*/ 61965 w 63252"/>
                  <a:gd name="connsiteY3" fmla="*/ 41596 h 45680"/>
                  <a:gd name="connsiteX4" fmla="*/ 50111 w 63252"/>
                  <a:gd name="connsiteY4" fmla="*/ 44392 h 45680"/>
                  <a:gd name="connsiteX5" fmla="*/ 4085 w 63252"/>
                  <a:gd name="connsiteY5" fmla="*/ 15939 h 45680"/>
                  <a:gd name="connsiteX6" fmla="*/ 1288 w 63252"/>
                  <a:gd name="connsiteY6" fmla="*/ 4085 h 45680"/>
                  <a:gd name="connsiteX7" fmla="*/ 6636 w 63252"/>
                  <a:gd name="connsiteY7" fmla="*/ 232 h 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52" h="45680">
                    <a:moveTo>
                      <a:pt x="6636" y="232"/>
                    </a:moveTo>
                    <a:cubicBezTo>
                      <a:pt x="8781" y="-274"/>
                      <a:pt x="11119" y="38"/>
                      <a:pt x="13142" y="1288"/>
                    </a:cubicBezTo>
                    <a:lnTo>
                      <a:pt x="59168" y="29742"/>
                    </a:lnTo>
                    <a:cubicBezTo>
                      <a:pt x="63214" y="32243"/>
                      <a:pt x="64466" y="37550"/>
                      <a:pt x="61965" y="41596"/>
                    </a:cubicBezTo>
                    <a:cubicBezTo>
                      <a:pt x="59463" y="45641"/>
                      <a:pt x="54156" y="46894"/>
                      <a:pt x="50111" y="44392"/>
                    </a:cubicBezTo>
                    <a:lnTo>
                      <a:pt x="4085" y="15939"/>
                    </a:lnTo>
                    <a:cubicBezTo>
                      <a:pt x="39" y="13438"/>
                      <a:pt x="-1213" y="8131"/>
                      <a:pt x="1288" y="4085"/>
                    </a:cubicBezTo>
                    <a:cubicBezTo>
                      <a:pt x="2539" y="2062"/>
                      <a:pt x="4491" y="738"/>
                      <a:pt x="6636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48A74DF-989F-C144-B806-9A28D25C1805}"/>
                  </a:ext>
                </a:extLst>
              </p:cNvPr>
              <p:cNvSpPr/>
              <p:nvPr/>
            </p:nvSpPr>
            <p:spPr>
              <a:xfrm>
                <a:off x="7691057" y="2801906"/>
                <a:ext cx="92511" cy="26429"/>
              </a:xfrm>
              <a:custGeom>
                <a:avLst/>
                <a:gdLst>
                  <a:gd name="connsiteX0" fmla="*/ 10237 w 71377"/>
                  <a:gd name="connsiteY0" fmla="*/ 0 h 20391"/>
                  <a:gd name="connsiteX1" fmla="*/ 61181 w 71377"/>
                  <a:gd name="connsiteY1" fmla="*/ 0 h 20391"/>
                  <a:gd name="connsiteX2" fmla="*/ 71377 w 71377"/>
                  <a:gd name="connsiteY2" fmla="*/ 10196 h 20391"/>
                  <a:gd name="connsiteX3" fmla="*/ 61181 w 71377"/>
                  <a:gd name="connsiteY3" fmla="*/ 20391 h 20391"/>
                  <a:gd name="connsiteX4" fmla="*/ 10237 w 71377"/>
                  <a:gd name="connsiteY4" fmla="*/ 20391 h 20391"/>
                  <a:gd name="connsiteX5" fmla="*/ 843 w 71377"/>
                  <a:gd name="connsiteY5" fmla="*/ 14164 h 20391"/>
                  <a:gd name="connsiteX6" fmla="*/ 843 w 71377"/>
                  <a:gd name="connsiteY6" fmla="*/ 6227 h 20391"/>
                  <a:gd name="connsiteX7" fmla="*/ 10237 w 71377"/>
                  <a:gd name="connsiteY7" fmla="*/ 0 h 20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377" h="20391">
                    <a:moveTo>
                      <a:pt x="10237" y="0"/>
                    </a:moveTo>
                    <a:lnTo>
                      <a:pt x="61181" y="0"/>
                    </a:lnTo>
                    <a:cubicBezTo>
                      <a:pt x="66812" y="0"/>
                      <a:pt x="71377" y="4565"/>
                      <a:pt x="71377" y="10196"/>
                    </a:cubicBezTo>
                    <a:cubicBezTo>
                      <a:pt x="71377" y="15827"/>
                      <a:pt x="66812" y="20391"/>
                      <a:pt x="61181" y="20391"/>
                    </a:cubicBezTo>
                    <a:lnTo>
                      <a:pt x="10237" y="20391"/>
                    </a:lnTo>
                    <a:cubicBezTo>
                      <a:pt x="6014" y="20391"/>
                      <a:pt x="2391" y="17824"/>
                      <a:pt x="843" y="14164"/>
                    </a:cubicBezTo>
                    <a:cubicBezTo>
                      <a:pt x="-280" y="12080"/>
                      <a:pt x="-280" y="8312"/>
                      <a:pt x="843" y="6227"/>
                    </a:cubicBezTo>
                    <a:cubicBezTo>
                      <a:pt x="2391" y="2568"/>
                      <a:pt x="6014" y="0"/>
                      <a:pt x="102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032FFCC8-0548-9B4B-ADEE-30E114A012DF}"/>
                  </a:ext>
                </a:extLst>
              </p:cNvPr>
              <p:cNvSpPr/>
              <p:nvPr/>
            </p:nvSpPr>
            <p:spPr>
              <a:xfrm>
                <a:off x="8151949" y="2801906"/>
                <a:ext cx="92108" cy="26429"/>
              </a:xfrm>
              <a:custGeom>
                <a:avLst/>
                <a:gdLst>
                  <a:gd name="connsiteX0" fmla="*/ 9927 w 71066"/>
                  <a:gd name="connsiteY0" fmla="*/ 0 h 20391"/>
                  <a:gd name="connsiteX1" fmla="*/ 60870 w 71066"/>
                  <a:gd name="connsiteY1" fmla="*/ 0 h 20391"/>
                  <a:gd name="connsiteX2" fmla="*/ 71066 w 71066"/>
                  <a:gd name="connsiteY2" fmla="*/ 10196 h 20391"/>
                  <a:gd name="connsiteX3" fmla="*/ 60870 w 71066"/>
                  <a:gd name="connsiteY3" fmla="*/ 20391 h 20391"/>
                  <a:gd name="connsiteX4" fmla="*/ 9927 w 71066"/>
                  <a:gd name="connsiteY4" fmla="*/ 20391 h 20391"/>
                  <a:gd name="connsiteX5" fmla="*/ 532 w 71066"/>
                  <a:gd name="connsiteY5" fmla="*/ 14164 h 20391"/>
                  <a:gd name="connsiteX6" fmla="*/ 532 w 71066"/>
                  <a:gd name="connsiteY6" fmla="*/ 6227 h 20391"/>
                  <a:gd name="connsiteX7" fmla="*/ 9927 w 71066"/>
                  <a:gd name="connsiteY7" fmla="*/ 0 h 20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066" h="20391">
                    <a:moveTo>
                      <a:pt x="9927" y="0"/>
                    </a:moveTo>
                    <a:lnTo>
                      <a:pt x="60870" y="0"/>
                    </a:lnTo>
                    <a:cubicBezTo>
                      <a:pt x="66501" y="0"/>
                      <a:pt x="71066" y="4565"/>
                      <a:pt x="71066" y="10196"/>
                    </a:cubicBezTo>
                    <a:cubicBezTo>
                      <a:pt x="71066" y="15827"/>
                      <a:pt x="66501" y="20391"/>
                      <a:pt x="60870" y="20391"/>
                    </a:cubicBezTo>
                    <a:lnTo>
                      <a:pt x="9927" y="20391"/>
                    </a:lnTo>
                    <a:cubicBezTo>
                      <a:pt x="5703" y="20391"/>
                      <a:pt x="2080" y="17824"/>
                      <a:pt x="532" y="14164"/>
                    </a:cubicBezTo>
                    <a:cubicBezTo>
                      <a:pt x="-29" y="10676"/>
                      <a:pt x="-310" y="9434"/>
                      <a:pt x="532" y="6227"/>
                    </a:cubicBezTo>
                    <a:cubicBezTo>
                      <a:pt x="2080" y="2568"/>
                      <a:pt x="5703" y="0"/>
                      <a:pt x="99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56C18088-6089-6141-A6B4-097AF202B9EB}"/>
                  </a:ext>
                </a:extLst>
              </p:cNvPr>
              <p:cNvSpPr/>
              <p:nvPr/>
            </p:nvSpPr>
            <p:spPr>
              <a:xfrm>
                <a:off x="8136251" y="2912185"/>
                <a:ext cx="83896" cy="55394"/>
              </a:xfrm>
              <a:custGeom>
                <a:avLst/>
                <a:gdLst>
                  <a:gd name="connsiteX0" fmla="*/ 4775 w 64730"/>
                  <a:gd name="connsiteY0" fmla="*/ 752 h 42739"/>
                  <a:gd name="connsiteX1" fmla="*/ 12566 w 64730"/>
                  <a:gd name="connsiteY1" fmla="*/ 789 h 42739"/>
                  <a:gd name="connsiteX2" fmla="*/ 60305 w 64730"/>
                  <a:gd name="connsiteY2" fmla="*/ 26805 h 42739"/>
                  <a:gd name="connsiteX3" fmla="*/ 63694 w 64730"/>
                  <a:gd name="connsiteY3" fmla="*/ 38314 h 42739"/>
                  <a:gd name="connsiteX4" fmla="*/ 52185 w 64730"/>
                  <a:gd name="connsiteY4" fmla="*/ 41703 h 42739"/>
                  <a:gd name="connsiteX5" fmla="*/ 4446 w 64730"/>
                  <a:gd name="connsiteY5" fmla="*/ 15687 h 42739"/>
                  <a:gd name="connsiteX6" fmla="*/ 1057 w 64730"/>
                  <a:gd name="connsiteY6" fmla="*/ 4178 h 42739"/>
                  <a:gd name="connsiteX7" fmla="*/ 4775 w 64730"/>
                  <a:gd name="connsiteY7" fmla="*/ 752 h 4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30" h="42739">
                    <a:moveTo>
                      <a:pt x="4775" y="752"/>
                    </a:moveTo>
                    <a:cubicBezTo>
                      <a:pt x="6845" y="-110"/>
                      <a:pt x="9593" y="-395"/>
                      <a:pt x="12566" y="789"/>
                    </a:cubicBezTo>
                    <a:lnTo>
                      <a:pt x="60305" y="26805"/>
                    </a:lnTo>
                    <a:cubicBezTo>
                      <a:pt x="64419" y="29047"/>
                      <a:pt x="65936" y="34199"/>
                      <a:pt x="63694" y="38314"/>
                    </a:cubicBezTo>
                    <a:cubicBezTo>
                      <a:pt x="61452" y="42428"/>
                      <a:pt x="56300" y="43945"/>
                      <a:pt x="52185" y="41703"/>
                    </a:cubicBezTo>
                    <a:lnTo>
                      <a:pt x="4446" y="15687"/>
                    </a:lnTo>
                    <a:cubicBezTo>
                      <a:pt x="135" y="13362"/>
                      <a:pt x="-1139" y="6942"/>
                      <a:pt x="1057" y="4178"/>
                    </a:cubicBezTo>
                    <a:cubicBezTo>
                      <a:pt x="1315" y="3054"/>
                      <a:pt x="2705" y="1615"/>
                      <a:pt x="4775" y="7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4F81157-7B82-0046-B361-E077BFFBCE12}"/>
                  </a:ext>
                </a:extLst>
              </p:cNvPr>
              <p:cNvSpPr/>
              <p:nvPr/>
            </p:nvSpPr>
            <p:spPr>
              <a:xfrm>
                <a:off x="7714896" y="2913795"/>
                <a:ext cx="84338" cy="57715"/>
              </a:xfrm>
              <a:custGeom>
                <a:avLst/>
                <a:gdLst>
                  <a:gd name="connsiteX0" fmla="*/ 57922 w 65071"/>
                  <a:gd name="connsiteY0" fmla="*/ 409 h 44530"/>
                  <a:gd name="connsiteX1" fmla="*/ 63855 w 65071"/>
                  <a:gd name="connsiteY1" fmla="*/ 5198 h 44530"/>
                  <a:gd name="connsiteX2" fmla="*/ 59874 w 65071"/>
                  <a:gd name="connsiteY2" fmla="*/ 18713 h 44530"/>
                  <a:gd name="connsiteX3" fmla="*/ 14732 w 65071"/>
                  <a:gd name="connsiteY3" fmla="*/ 43314 h 44530"/>
                  <a:gd name="connsiteX4" fmla="*/ 1217 w 65071"/>
                  <a:gd name="connsiteY4" fmla="*/ 39333 h 44530"/>
                  <a:gd name="connsiteX5" fmla="*/ 5198 w 65071"/>
                  <a:gd name="connsiteY5" fmla="*/ 25818 h 44530"/>
                  <a:gd name="connsiteX6" fmla="*/ 50340 w 65071"/>
                  <a:gd name="connsiteY6" fmla="*/ 1217 h 44530"/>
                  <a:gd name="connsiteX7" fmla="*/ 57922 w 65071"/>
                  <a:gd name="connsiteY7" fmla="*/ 409 h 4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71" h="44530">
                    <a:moveTo>
                      <a:pt x="57922" y="409"/>
                    </a:moveTo>
                    <a:cubicBezTo>
                      <a:pt x="60367" y="1129"/>
                      <a:pt x="62538" y="2782"/>
                      <a:pt x="63855" y="5198"/>
                    </a:cubicBezTo>
                    <a:cubicBezTo>
                      <a:pt x="66488" y="10029"/>
                      <a:pt x="64705" y="16080"/>
                      <a:pt x="59874" y="18713"/>
                    </a:cubicBezTo>
                    <a:lnTo>
                      <a:pt x="14732" y="43314"/>
                    </a:lnTo>
                    <a:cubicBezTo>
                      <a:pt x="9901" y="45947"/>
                      <a:pt x="3850" y="44164"/>
                      <a:pt x="1217" y="39333"/>
                    </a:cubicBezTo>
                    <a:cubicBezTo>
                      <a:pt x="-1416" y="34502"/>
                      <a:pt x="366" y="28451"/>
                      <a:pt x="5198" y="25818"/>
                    </a:cubicBezTo>
                    <a:lnTo>
                      <a:pt x="50340" y="1217"/>
                    </a:lnTo>
                    <a:cubicBezTo>
                      <a:pt x="52756" y="-99"/>
                      <a:pt x="55476" y="-312"/>
                      <a:pt x="57922" y="40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562CA942-34ED-1D4A-97B7-87EFD1D955A5}"/>
                  </a:ext>
                </a:extLst>
              </p:cNvPr>
              <p:cNvSpPr/>
              <p:nvPr/>
            </p:nvSpPr>
            <p:spPr>
              <a:xfrm>
                <a:off x="7888095" y="2978586"/>
                <a:ext cx="160562" cy="26960"/>
              </a:xfrm>
              <a:custGeom>
                <a:avLst/>
                <a:gdLst>
                  <a:gd name="connsiteX0" fmla="*/ 10401 w 123882"/>
                  <a:gd name="connsiteY0" fmla="*/ 0 h 20801"/>
                  <a:gd name="connsiteX1" fmla="*/ 113482 w 123882"/>
                  <a:gd name="connsiteY1" fmla="*/ 0 h 20801"/>
                  <a:gd name="connsiteX2" fmla="*/ 123882 w 123882"/>
                  <a:gd name="connsiteY2" fmla="*/ 10400 h 20801"/>
                  <a:gd name="connsiteX3" fmla="*/ 113482 w 123882"/>
                  <a:gd name="connsiteY3" fmla="*/ 20801 h 20801"/>
                  <a:gd name="connsiteX4" fmla="*/ 10401 w 123882"/>
                  <a:gd name="connsiteY4" fmla="*/ 20801 h 20801"/>
                  <a:gd name="connsiteX5" fmla="*/ 0 w 123882"/>
                  <a:gd name="connsiteY5" fmla="*/ 10400 h 20801"/>
                  <a:gd name="connsiteX6" fmla="*/ 10401 w 123882"/>
                  <a:gd name="connsiteY6" fmla="*/ 0 h 2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2" h="20801">
                    <a:moveTo>
                      <a:pt x="10401" y="0"/>
                    </a:moveTo>
                    <a:lnTo>
                      <a:pt x="113482" y="0"/>
                    </a:lnTo>
                    <a:cubicBezTo>
                      <a:pt x="119226" y="0"/>
                      <a:pt x="123882" y="4656"/>
                      <a:pt x="123882" y="10400"/>
                    </a:cubicBezTo>
                    <a:cubicBezTo>
                      <a:pt x="123882" y="16144"/>
                      <a:pt x="119226" y="20801"/>
                      <a:pt x="113482" y="20801"/>
                    </a:cubicBezTo>
                    <a:lnTo>
                      <a:pt x="10401" y="20801"/>
                    </a:lnTo>
                    <a:cubicBezTo>
                      <a:pt x="4657" y="20801"/>
                      <a:pt x="0" y="16144"/>
                      <a:pt x="0" y="10400"/>
                    </a:cubicBezTo>
                    <a:cubicBezTo>
                      <a:pt x="0" y="4656"/>
                      <a:pt x="4657" y="0"/>
                      <a:pt x="104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6E53D41D-9427-BD4B-A5E9-57F73C41C3E2}"/>
                  </a:ext>
                </a:extLst>
              </p:cNvPr>
              <p:cNvSpPr/>
              <p:nvPr/>
            </p:nvSpPr>
            <p:spPr>
              <a:xfrm>
                <a:off x="7897777" y="3026998"/>
                <a:ext cx="139594" cy="39243"/>
              </a:xfrm>
              <a:custGeom>
                <a:avLst/>
                <a:gdLst>
                  <a:gd name="connsiteX0" fmla="*/ 10401 w 107704"/>
                  <a:gd name="connsiteY0" fmla="*/ 0 h 30278"/>
                  <a:gd name="connsiteX1" fmla="*/ 97303 w 107704"/>
                  <a:gd name="connsiteY1" fmla="*/ 0 h 30278"/>
                  <a:gd name="connsiteX2" fmla="*/ 107704 w 107704"/>
                  <a:gd name="connsiteY2" fmla="*/ 10401 h 30278"/>
                  <a:gd name="connsiteX3" fmla="*/ 101351 w 107704"/>
                  <a:gd name="connsiteY3" fmla="*/ 19984 h 30278"/>
                  <a:gd name="connsiteX4" fmla="*/ 99383 w 107704"/>
                  <a:gd name="connsiteY4" fmla="*/ 20381 h 30278"/>
                  <a:gd name="connsiteX5" fmla="*/ 99383 w 107704"/>
                  <a:gd name="connsiteY5" fmla="*/ 22650 h 30278"/>
                  <a:gd name="connsiteX6" fmla="*/ 91756 w 107704"/>
                  <a:gd name="connsiteY6" fmla="*/ 30278 h 30278"/>
                  <a:gd name="connsiteX7" fmla="*/ 16410 w 107704"/>
                  <a:gd name="connsiteY7" fmla="*/ 30278 h 30278"/>
                  <a:gd name="connsiteX8" fmla="*/ 8783 w 107704"/>
                  <a:gd name="connsiteY8" fmla="*/ 22650 h 30278"/>
                  <a:gd name="connsiteX9" fmla="*/ 8783 w 107704"/>
                  <a:gd name="connsiteY9" fmla="*/ 20475 h 30278"/>
                  <a:gd name="connsiteX10" fmla="*/ 6352 w 107704"/>
                  <a:gd name="connsiteY10" fmla="*/ 19984 h 30278"/>
                  <a:gd name="connsiteX11" fmla="*/ 0 w 107704"/>
                  <a:gd name="connsiteY11" fmla="*/ 10401 h 30278"/>
                  <a:gd name="connsiteX12" fmla="*/ 10401 w 107704"/>
                  <a:gd name="connsiteY12" fmla="*/ 0 h 3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704" h="30278">
                    <a:moveTo>
                      <a:pt x="10401" y="0"/>
                    </a:moveTo>
                    <a:lnTo>
                      <a:pt x="97303" y="0"/>
                    </a:lnTo>
                    <a:cubicBezTo>
                      <a:pt x="103047" y="0"/>
                      <a:pt x="107704" y="4657"/>
                      <a:pt x="107704" y="10401"/>
                    </a:cubicBezTo>
                    <a:cubicBezTo>
                      <a:pt x="107704" y="14709"/>
                      <a:pt x="105084" y="18405"/>
                      <a:pt x="101351" y="19984"/>
                    </a:cubicBezTo>
                    <a:lnTo>
                      <a:pt x="99383" y="20381"/>
                    </a:lnTo>
                    <a:lnTo>
                      <a:pt x="99383" y="22650"/>
                    </a:lnTo>
                    <a:cubicBezTo>
                      <a:pt x="99383" y="26863"/>
                      <a:pt x="95968" y="30278"/>
                      <a:pt x="91756" y="30278"/>
                    </a:cubicBezTo>
                    <a:lnTo>
                      <a:pt x="16410" y="30278"/>
                    </a:lnTo>
                    <a:cubicBezTo>
                      <a:pt x="12198" y="30278"/>
                      <a:pt x="8783" y="26863"/>
                      <a:pt x="8783" y="22650"/>
                    </a:cubicBezTo>
                    <a:lnTo>
                      <a:pt x="8783" y="20475"/>
                    </a:lnTo>
                    <a:lnTo>
                      <a:pt x="6352" y="19984"/>
                    </a:lnTo>
                    <a:cubicBezTo>
                      <a:pt x="2619" y="18405"/>
                      <a:pt x="0" y="14709"/>
                      <a:pt x="0" y="10401"/>
                    </a:cubicBezTo>
                    <a:cubicBezTo>
                      <a:pt x="0" y="4657"/>
                      <a:pt x="4657" y="0"/>
                      <a:pt x="104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470EA5C-2650-FC4B-92E2-04F16B31FA32}"/>
              </a:ext>
            </a:extLst>
          </p:cNvPr>
          <p:cNvGrpSpPr/>
          <p:nvPr/>
        </p:nvGrpSpPr>
        <p:grpSpPr>
          <a:xfrm>
            <a:off x="5659205" y="1639944"/>
            <a:ext cx="543881" cy="550806"/>
            <a:chOff x="1349450" y="4466025"/>
            <a:chExt cx="725174" cy="734408"/>
          </a:xfrm>
        </p:grpSpPr>
        <p:pic>
          <p:nvPicPr>
            <p:cNvPr id="251" name="Picture 250" descr="Related image">
              <a:extLst>
                <a:ext uri="{FF2B5EF4-FFF2-40B4-BE49-F238E27FC236}">
                  <a16:creationId xmlns:a16="http://schemas.microsoft.com/office/drawing/2014/main" id="{6E144D08-B451-094C-9E44-C90ADC80B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450" y="4466025"/>
              <a:ext cx="725174" cy="73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BF51AC86-0603-5F4B-A8E4-A562E61EFBCA}"/>
                </a:ext>
              </a:extLst>
            </p:cNvPr>
            <p:cNvSpPr txBox="1"/>
            <p:nvPr/>
          </p:nvSpPr>
          <p:spPr>
            <a:xfrm>
              <a:off x="1352762" y="4583181"/>
              <a:ext cx="707887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x86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A4DF23-6521-4846-982E-DB701EEFC247}"/>
              </a:ext>
            </a:extLst>
          </p:cNvPr>
          <p:cNvGrpSpPr/>
          <p:nvPr/>
        </p:nvGrpSpPr>
        <p:grpSpPr>
          <a:xfrm rot="16200000">
            <a:off x="4587852" y="-1063937"/>
            <a:ext cx="507831" cy="4094224"/>
            <a:chOff x="4289547" y="1078678"/>
            <a:chExt cx="1569380" cy="1908827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A4E77642-1916-7548-9471-F6682A0F8366}"/>
                </a:ext>
              </a:extLst>
            </p:cNvPr>
            <p:cNvSpPr/>
            <p:nvPr/>
          </p:nvSpPr>
          <p:spPr>
            <a:xfrm>
              <a:off x="4403716" y="1078678"/>
              <a:ext cx="1290521" cy="190882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pPr algn="ctr"/>
              <a:endParaRPr lang="en-US" sz="33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7604869-DF32-1F4C-8C8A-50E7D5D9A422}"/>
                </a:ext>
              </a:extLst>
            </p:cNvPr>
            <p:cNvSpPr txBox="1"/>
            <p:nvPr/>
          </p:nvSpPr>
          <p:spPr>
            <a:xfrm rot="5400000">
              <a:off x="4750316" y="1285789"/>
              <a:ext cx="647841" cy="156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User VM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581CB0-25AF-0741-84A3-EBEB1718478C}"/>
              </a:ext>
            </a:extLst>
          </p:cNvPr>
          <p:cNvGrpSpPr/>
          <p:nvPr/>
        </p:nvGrpSpPr>
        <p:grpSpPr>
          <a:xfrm>
            <a:off x="2795798" y="1336903"/>
            <a:ext cx="1982112" cy="902796"/>
            <a:chOff x="6256866" y="1056037"/>
            <a:chExt cx="2642816" cy="1329872"/>
          </a:xfrm>
        </p:grpSpPr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4E37DB52-0097-7F40-A1FE-E960E2357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66" y="1056037"/>
              <a:ext cx="2642815" cy="1329872"/>
            </a:xfrm>
            <a:prstGeom prst="rect">
              <a:avLst/>
            </a:prstGeom>
          </p:spPr>
        </p:pic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7CA99D94-87D3-144A-9EFE-01929037FF0B}"/>
                </a:ext>
              </a:extLst>
            </p:cNvPr>
            <p:cNvSpPr txBox="1"/>
            <p:nvPr/>
          </p:nvSpPr>
          <p:spPr>
            <a:xfrm>
              <a:off x="6998501" y="1717897"/>
              <a:ext cx="1123137" cy="385369"/>
            </a:xfrm>
            <a:prstGeom prst="rect">
              <a:avLst/>
            </a:prstGeom>
            <a:solidFill>
              <a:schemeClr val="tx1">
                <a:alpha val="27000"/>
              </a:schemeClr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r>
                <a:rPr lang="en-US" sz="2400" dirty="0">
                  <a:latin typeface="Gill Sans"/>
                  <a:cs typeface="Gill Sans"/>
                </a:rPr>
                <a:t>ARM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3F93FDF-EACF-0F41-A693-7CB0BEE0C518}"/>
                </a:ext>
              </a:extLst>
            </p:cNvPr>
            <p:cNvSpPr txBox="1"/>
            <p:nvPr/>
          </p:nvSpPr>
          <p:spPr>
            <a:xfrm>
              <a:off x="6256867" y="1075315"/>
              <a:ext cx="2642815" cy="422288"/>
            </a:xfrm>
            <a:prstGeom prst="rect">
              <a:avLst/>
            </a:prstGeom>
            <a:solidFill>
              <a:schemeClr val="tx1">
                <a:alpha val="27000"/>
              </a:schemeClr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r>
                <a:rPr lang="en-US" sz="2100" b="1" dirty="0">
                  <a:latin typeface="Gill Sans"/>
                  <a:cs typeface="Gill Sans"/>
                </a:rPr>
                <a:t>SoC</a:t>
              </a:r>
            </a:p>
          </p:txBody>
        </p: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40C5D72-B77B-1D4E-B18E-DA883B4635C6}"/>
              </a:ext>
            </a:extLst>
          </p:cNvPr>
          <p:cNvCxnSpPr>
            <a:cxnSpLocks/>
          </p:cNvCxnSpPr>
          <p:nvPr/>
        </p:nvCxnSpPr>
        <p:spPr>
          <a:xfrm flipV="1">
            <a:off x="3671748" y="5578935"/>
            <a:ext cx="0" cy="2743199"/>
          </a:xfrm>
          <a:prstGeom prst="straightConnector1">
            <a:avLst/>
          </a:prstGeom>
          <a:ln w="203200" cmpd="sng">
            <a:solidFill>
              <a:schemeClr val="tx1">
                <a:lumMod val="50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ED7D99E-E5B5-CF44-A38A-0843DA1C8FA7}"/>
              </a:ext>
            </a:extLst>
          </p:cNvPr>
          <p:cNvSpPr txBox="1"/>
          <p:nvPr/>
        </p:nvSpPr>
        <p:spPr>
          <a:xfrm rot="16200000">
            <a:off x="3034667" y="642366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PCIe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6AA3B6-175A-E94E-B1DD-BBB79AD56BB8}"/>
              </a:ext>
            </a:extLst>
          </p:cNvPr>
          <p:cNvGrpSpPr/>
          <p:nvPr/>
        </p:nvGrpSpPr>
        <p:grpSpPr>
          <a:xfrm>
            <a:off x="2850286" y="2973985"/>
            <a:ext cx="4191000" cy="359765"/>
            <a:chOff x="2850286" y="3583585"/>
            <a:chExt cx="4191000" cy="359765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CD19D2E-FE62-DB49-B4EB-74ED53539157}"/>
                </a:ext>
              </a:extLst>
            </p:cNvPr>
            <p:cNvSpPr/>
            <p:nvPr/>
          </p:nvSpPr>
          <p:spPr>
            <a:xfrm>
              <a:off x="2850286" y="3590907"/>
              <a:ext cx="868639" cy="35244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HDD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06AF19A2-D926-5343-8555-6310A56A908D}"/>
                </a:ext>
              </a:extLst>
            </p:cNvPr>
            <p:cNvSpPr/>
            <p:nvPr/>
          </p:nvSpPr>
          <p:spPr>
            <a:xfrm>
              <a:off x="3796169" y="3583585"/>
              <a:ext cx="868639" cy="35244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53A3FFF-368E-524D-9E2C-3F5E83A652C4}"/>
                </a:ext>
              </a:extLst>
            </p:cNvPr>
            <p:cNvSpPr/>
            <p:nvPr/>
          </p:nvSpPr>
          <p:spPr>
            <a:xfrm>
              <a:off x="4742051" y="3590162"/>
              <a:ext cx="2299235" cy="35244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err="1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OpenChannel</a:t>
              </a:r>
              <a:r>
                <a: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-SSD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9A1563-B68A-5C47-9646-E3DB4E69F982}"/>
              </a:ext>
            </a:extLst>
          </p:cNvPr>
          <p:cNvGrpSpPr/>
          <p:nvPr/>
        </p:nvGrpSpPr>
        <p:grpSpPr>
          <a:xfrm>
            <a:off x="3917086" y="2230048"/>
            <a:ext cx="2056156" cy="688009"/>
            <a:chOff x="3917086" y="2839648"/>
            <a:chExt cx="2056156" cy="68800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53BDBED-7866-0547-BFC1-DA95265E7EDB}"/>
                </a:ext>
              </a:extLst>
            </p:cNvPr>
            <p:cNvGrpSpPr/>
            <p:nvPr/>
          </p:nvGrpSpPr>
          <p:grpSpPr>
            <a:xfrm>
              <a:off x="5505808" y="2870428"/>
              <a:ext cx="467434" cy="626451"/>
              <a:chOff x="5327472" y="1183840"/>
              <a:chExt cx="467434" cy="671756"/>
            </a:xfrm>
          </p:grpSpPr>
          <p:sp>
            <p:nvSpPr>
              <p:cNvPr id="151" name="Up-Down Arrow 150">
                <a:extLst>
                  <a:ext uri="{FF2B5EF4-FFF2-40B4-BE49-F238E27FC236}">
                    <a16:creationId xmlns:a16="http://schemas.microsoft.com/office/drawing/2014/main" id="{A98371EF-0245-5148-9018-6996447BA6C2}"/>
                  </a:ext>
                </a:extLst>
              </p:cNvPr>
              <p:cNvSpPr/>
              <p:nvPr/>
            </p:nvSpPr>
            <p:spPr>
              <a:xfrm>
                <a:off x="5327472" y="1183840"/>
                <a:ext cx="467434" cy="671756"/>
              </a:xfrm>
              <a:prstGeom prst="up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B1E313E7-5BC0-0644-A62A-DBF8C5E61E0B}"/>
                  </a:ext>
                </a:extLst>
              </p:cNvPr>
              <p:cNvSpPr txBox="1"/>
              <p:nvPr/>
            </p:nvSpPr>
            <p:spPr>
              <a:xfrm rot="16200000">
                <a:off x="5302722" y="1384039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PCIe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91946F8-89DB-8F4C-97EB-CB7C059C15A8}"/>
                </a:ext>
              </a:extLst>
            </p:cNvPr>
            <p:cNvGrpSpPr/>
            <p:nvPr/>
          </p:nvGrpSpPr>
          <p:grpSpPr>
            <a:xfrm>
              <a:off x="3917086" y="2839648"/>
              <a:ext cx="467434" cy="688009"/>
              <a:chOff x="5327472" y="1169045"/>
              <a:chExt cx="467434" cy="737766"/>
            </a:xfrm>
          </p:grpSpPr>
          <p:sp>
            <p:nvSpPr>
              <p:cNvPr id="154" name="Up-Down Arrow 153">
                <a:extLst>
                  <a:ext uri="{FF2B5EF4-FFF2-40B4-BE49-F238E27FC236}">
                    <a16:creationId xmlns:a16="http://schemas.microsoft.com/office/drawing/2014/main" id="{583B1AA6-8E78-B446-8DA1-E38004DCC871}"/>
                  </a:ext>
                </a:extLst>
              </p:cNvPr>
              <p:cNvSpPr/>
              <p:nvPr/>
            </p:nvSpPr>
            <p:spPr>
              <a:xfrm>
                <a:off x="5327472" y="1183840"/>
                <a:ext cx="467434" cy="671756"/>
              </a:xfrm>
              <a:prstGeom prst="up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9CE0D5C-3B85-FB48-8777-825D6C67F1AD}"/>
                  </a:ext>
                </a:extLst>
              </p:cNvPr>
              <p:cNvSpPr txBox="1"/>
              <p:nvPr/>
            </p:nvSpPr>
            <p:spPr>
              <a:xfrm rot="16200000">
                <a:off x="5200900" y="1384039"/>
                <a:ext cx="7377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RDMA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2F3C281-190C-FC4B-839D-FBD0B4E488E0}"/>
                </a:ext>
              </a:extLst>
            </p:cNvPr>
            <p:cNvGrpSpPr/>
            <p:nvPr/>
          </p:nvGrpSpPr>
          <p:grpSpPr>
            <a:xfrm>
              <a:off x="4973653" y="2863101"/>
              <a:ext cx="467434" cy="626451"/>
              <a:chOff x="5327472" y="1183840"/>
              <a:chExt cx="467434" cy="671756"/>
            </a:xfrm>
          </p:grpSpPr>
          <p:sp>
            <p:nvSpPr>
              <p:cNvPr id="157" name="Up-Down Arrow 156">
                <a:extLst>
                  <a:ext uri="{FF2B5EF4-FFF2-40B4-BE49-F238E27FC236}">
                    <a16:creationId xmlns:a16="http://schemas.microsoft.com/office/drawing/2014/main" id="{40AA7652-6D5E-6540-93AE-D175EC3EAA8A}"/>
                  </a:ext>
                </a:extLst>
              </p:cNvPr>
              <p:cNvSpPr/>
              <p:nvPr/>
            </p:nvSpPr>
            <p:spPr>
              <a:xfrm>
                <a:off x="5327472" y="1183840"/>
                <a:ext cx="467434" cy="671756"/>
              </a:xfrm>
              <a:prstGeom prst="up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34635C45-A9F9-C949-A853-F6954D6A9637}"/>
                  </a:ext>
                </a:extLst>
              </p:cNvPr>
              <p:cNvSpPr txBox="1"/>
              <p:nvPr/>
            </p:nvSpPr>
            <p:spPr>
              <a:xfrm rot="16200000">
                <a:off x="5295441" y="1384039"/>
                <a:ext cx="5486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TCP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BA95843-2C52-6C48-9B17-C8DFB70AFC3D}"/>
                </a:ext>
              </a:extLst>
            </p:cNvPr>
            <p:cNvGrpSpPr/>
            <p:nvPr/>
          </p:nvGrpSpPr>
          <p:grpSpPr>
            <a:xfrm>
              <a:off x="4440252" y="2848115"/>
              <a:ext cx="467434" cy="626451"/>
              <a:chOff x="5327472" y="1183840"/>
              <a:chExt cx="467434" cy="671756"/>
            </a:xfrm>
          </p:grpSpPr>
          <p:sp>
            <p:nvSpPr>
              <p:cNvPr id="160" name="Up-Down Arrow 159">
                <a:extLst>
                  <a:ext uri="{FF2B5EF4-FFF2-40B4-BE49-F238E27FC236}">
                    <a16:creationId xmlns:a16="http://schemas.microsoft.com/office/drawing/2014/main" id="{24D8D27C-D06A-8241-8FD2-0711368B39D7}"/>
                  </a:ext>
                </a:extLst>
              </p:cNvPr>
              <p:cNvSpPr/>
              <p:nvPr/>
            </p:nvSpPr>
            <p:spPr>
              <a:xfrm>
                <a:off x="5327472" y="1183840"/>
                <a:ext cx="467434" cy="671756"/>
              </a:xfrm>
              <a:prstGeom prst="up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A3A0CAD-1837-A24B-AF31-A2B28D0BC3D0}"/>
                  </a:ext>
                </a:extLst>
              </p:cNvPr>
              <p:cNvSpPr txBox="1"/>
              <p:nvPr/>
            </p:nvSpPr>
            <p:spPr>
              <a:xfrm rot="16200000">
                <a:off x="5261923" y="1384042"/>
                <a:ext cx="615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REST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44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8" descr="Image result for nvme ssd icon">
            <a:extLst>
              <a:ext uri="{FF2B5EF4-FFF2-40B4-BE49-F238E27FC236}">
                <a16:creationId xmlns:a16="http://schemas.microsoft.com/office/drawing/2014/main" id="{902433B6-79FB-6C44-919C-1E981697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57" y="3541510"/>
            <a:ext cx="520802" cy="5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B6D9F-6371-A147-9904-4501273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D260C-FDF1-9146-BE1B-2013AF658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16" y="1624194"/>
            <a:ext cx="468402" cy="588071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D4FF1C-EA18-6C41-8E2A-F6D7301B6F36}"/>
              </a:ext>
            </a:extLst>
          </p:cNvPr>
          <p:cNvSpPr/>
          <p:nvPr/>
        </p:nvSpPr>
        <p:spPr>
          <a:xfrm>
            <a:off x="611774" y="1918229"/>
            <a:ext cx="760344" cy="596581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D7B45-1EBC-9447-A651-7E4012ECC5C1}"/>
              </a:ext>
            </a:extLst>
          </p:cNvPr>
          <p:cNvSpPr/>
          <p:nvPr/>
        </p:nvSpPr>
        <p:spPr>
          <a:xfrm>
            <a:off x="2079022" y="947067"/>
            <a:ext cx="1587605" cy="1860845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C26B3-5CAB-BD42-A69D-597E0BA4B6C8}"/>
              </a:ext>
            </a:extLst>
          </p:cNvPr>
          <p:cNvSpPr/>
          <p:nvPr/>
        </p:nvSpPr>
        <p:spPr>
          <a:xfrm>
            <a:off x="611774" y="2519066"/>
            <a:ext cx="760344" cy="289780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0CEBCE-8ED0-B340-A9A7-32674BC8A517}"/>
              </a:ext>
            </a:extLst>
          </p:cNvPr>
          <p:cNvSpPr/>
          <p:nvPr/>
        </p:nvSpPr>
        <p:spPr>
          <a:xfrm>
            <a:off x="609600" y="2814794"/>
            <a:ext cx="760344" cy="378350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173B1B-618F-9241-85F5-885E8CD6FCC8}"/>
              </a:ext>
            </a:extLst>
          </p:cNvPr>
          <p:cNvGrpSpPr/>
          <p:nvPr/>
        </p:nvGrpSpPr>
        <p:grpSpPr>
          <a:xfrm>
            <a:off x="756818" y="3364376"/>
            <a:ext cx="480388" cy="476245"/>
            <a:chOff x="1430391" y="4500435"/>
            <a:chExt cx="640516" cy="634993"/>
          </a:xfrm>
        </p:grpSpPr>
        <p:pic>
          <p:nvPicPr>
            <p:cNvPr id="14" name="Picture 13" descr="Related image">
              <a:extLst>
                <a:ext uri="{FF2B5EF4-FFF2-40B4-BE49-F238E27FC236}">
                  <a16:creationId xmlns:a16="http://schemas.microsoft.com/office/drawing/2014/main" id="{3943DB49-F25A-FA41-8927-69E2128DE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391" y="4500435"/>
              <a:ext cx="627010" cy="63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5A3556-2691-694D-BA1A-CC7AF4088AC3}"/>
                </a:ext>
              </a:extLst>
            </p:cNvPr>
            <p:cNvSpPr txBox="1"/>
            <p:nvPr/>
          </p:nvSpPr>
          <p:spPr>
            <a:xfrm>
              <a:off x="1478438" y="4627535"/>
              <a:ext cx="5924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x86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B009FC-9DC4-B848-83E0-A93DFD3C3090}"/>
              </a:ext>
            </a:extLst>
          </p:cNvPr>
          <p:cNvCxnSpPr>
            <a:cxnSpLocks/>
          </p:cNvCxnSpPr>
          <p:nvPr/>
        </p:nvCxnSpPr>
        <p:spPr>
          <a:xfrm>
            <a:off x="1583312" y="1736261"/>
            <a:ext cx="490724" cy="0"/>
          </a:xfrm>
          <a:prstGeom prst="straightConnector1">
            <a:avLst/>
          </a:prstGeom>
          <a:ln w="31750" cmpd="sng">
            <a:solidFill>
              <a:schemeClr val="tx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095A94A-D5D8-714E-8019-4BEAB7C85D74}"/>
              </a:ext>
            </a:extLst>
          </p:cNvPr>
          <p:cNvGrpSpPr/>
          <p:nvPr/>
        </p:nvGrpSpPr>
        <p:grpSpPr>
          <a:xfrm>
            <a:off x="1321245" y="921962"/>
            <a:ext cx="521297" cy="3630988"/>
            <a:chOff x="1393222" y="914400"/>
            <a:chExt cx="695062" cy="484131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00B9120-8C3B-5B4E-B705-37274A0F9D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1099" y="914400"/>
              <a:ext cx="25800" cy="4469416"/>
            </a:xfrm>
            <a:prstGeom prst="straightConnector1">
              <a:avLst/>
            </a:prstGeom>
            <a:ln w="73025" cmpd="sng">
              <a:solidFill>
                <a:schemeClr val="tx1">
                  <a:lumMod val="50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12FB10-F222-5F46-BE77-D03F317B541E}"/>
                </a:ext>
              </a:extLst>
            </p:cNvPr>
            <p:cNvSpPr txBox="1"/>
            <p:nvPr/>
          </p:nvSpPr>
          <p:spPr>
            <a:xfrm>
              <a:off x="1393222" y="5355607"/>
              <a:ext cx="69506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PCIe</a:t>
              </a: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4F2B8F26-845E-5C4B-A87D-69799C34D43E}"/>
              </a:ext>
            </a:extLst>
          </p:cNvPr>
          <p:cNvSpPr/>
          <p:nvPr/>
        </p:nvSpPr>
        <p:spPr>
          <a:xfrm>
            <a:off x="1182485" y="2473979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860BDDC-4640-504F-86B0-C7E742C6E15A}"/>
              </a:ext>
            </a:extLst>
          </p:cNvPr>
          <p:cNvSpPr/>
          <p:nvPr/>
        </p:nvSpPr>
        <p:spPr>
          <a:xfrm>
            <a:off x="2162278" y="1377753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BCC0A51-7CD6-5F4E-9541-65BDC7DC2099}"/>
              </a:ext>
            </a:extLst>
          </p:cNvPr>
          <p:cNvCxnSpPr>
            <a:stCxn id="95" idx="7"/>
            <a:endCxn id="98" idx="3"/>
          </p:cNvCxnSpPr>
          <p:nvPr/>
        </p:nvCxnSpPr>
        <p:spPr>
          <a:xfrm flipV="1">
            <a:off x="1470851" y="1666119"/>
            <a:ext cx="740903" cy="857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B1072AA-CD90-2144-9494-C21920612240}"/>
              </a:ext>
            </a:extLst>
          </p:cNvPr>
          <p:cNvSpPr txBox="1"/>
          <p:nvPr/>
        </p:nvSpPr>
        <p:spPr>
          <a:xfrm>
            <a:off x="3792849" y="819150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Storage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Functions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9232A79-838A-E646-BE71-98B450D4E334}"/>
              </a:ext>
            </a:extLst>
          </p:cNvPr>
          <p:cNvSpPr txBox="1"/>
          <p:nvPr/>
        </p:nvSpPr>
        <p:spPr>
          <a:xfrm>
            <a:off x="2777986" y="1308857"/>
            <a:ext cx="772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 )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A4E4829-3084-8F47-9BE3-33495D043839}"/>
              </a:ext>
            </a:extLst>
          </p:cNvPr>
          <p:cNvCxnSpPr>
            <a:cxnSpLocks/>
          </p:cNvCxnSpPr>
          <p:nvPr/>
        </p:nvCxnSpPr>
        <p:spPr>
          <a:xfrm flipV="1">
            <a:off x="2511535" y="1546676"/>
            <a:ext cx="28540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D43FEAB-FBE4-5D41-A67E-BE3B54E02CB7}"/>
              </a:ext>
            </a:extLst>
          </p:cNvPr>
          <p:cNvCxnSpPr>
            <a:cxnSpLocks/>
            <a:stCxn id="125" idx="4"/>
            <a:endCxn id="123" idx="0"/>
          </p:cNvCxnSpPr>
          <p:nvPr/>
        </p:nvCxnSpPr>
        <p:spPr>
          <a:xfrm>
            <a:off x="2656929" y="2665344"/>
            <a:ext cx="0" cy="552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F2E5F2B8-B050-0540-B774-88A577D79CF7}"/>
              </a:ext>
            </a:extLst>
          </p:cNvPr>
          <p:cNvSpPr/>
          <p:nvPr/>
        </p:nvSpPr>
        <p:spPr>
          <a:xfrm>
            <a:off x="2488008" y="3217691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0C8B768-053E-9746-84F7-4E9DFDD7913D}"/>
              </a:ext>
            </a:extLst>
          </p:cNvPr>
          <p:cNvSpPr/>
          <p:nvPr/>
        </p:nvSpPr>
        <p:spPr>
          <a:xfrm>
            <a:off x="2488008" y="2327504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3B7C4A3-88C8-1D4C-9995-C88973A181C3}"/>
              </a:ext>
            </a:extLst>
          </p:cNvPr>
          <p:cNvCxnSpPr>
            <a:cxnSpLocks/>
          </p:cNvCxnSpPr>
          <p:nvPr/>
        </p:nvCxnSpPr>
        <p:spPr>
          <a:xfrm flipH="1">
            <a:off x="2716537" y="1814258"/>
            <a:ext cx="316944" cy="521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D754A16-A1C4-D54B-9BFC-45D4E736E471}"/>
              </a:ext>
            </a:extLst>
          </p:cNvPr>
          <p:cNvGrpSpPr/>
          <p:nvPr/>
        </p:nvGrpSpPr>
        <p:grpSpPr>
          <a:xfrm>
            <a:off x="3124201" y="947067"/>
            <a:ext cx="500458" cy="451746"/>
            <a:chOff x="5777425" y="1109744"/>
            <a:chExt cx="703464" cy="634993"/>
          </a:xfrm>
        </p:grpSpPr>
        <p:pic>
          <p:nvPicPr>
            <p:cNvPr id="131" name="Picture 130" descr="Related image">
              <a:extLst>
                <a:ext uri="{FF2B5EF4-FFF2-40B4-BE49-F238E27FC236}">
                  <a16:creationId xmlns:a16="http://schemas.microsoft.com/office/drawing/2014/main" id="{764C27DF-16C4-044C-B534-08D66232D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289" y="1109744"/>
              <a:ext cx="627010" cy="63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B5A2BB5-0D42-AF41-B093-935DF6FF1CB9}"/>
                </a:ext>
              </a:extLst>
            </p:cNvPr>
            <p:cNvSpPr txBox="1"/>
            <p:nvPr/>
          </p:nvSpPr>
          <p:spPr>
            <a:xfrm>
              <a:off x="5777425" y="1242574"/>
              <a:ext cx="703464" cy="38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ARM</a:t>
              </a:r>
            </a:p>
          </p:txBody>
        </p:sp>
      </p:grp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4419AD0A-8F75-464D-A013-09A6A1A225F1}"/>
              </a:ext>
            </a:extLst>
          </p:cNvPr>
          <p:cNvCxnSpPr>
            <a:cxnSpLocks/>
          </p:cNvCxnSpPr>
          <p:nvPr/>
        </p:nvCxnSpPr>
        <p:spPr>
          <a:xfrm flipH="1">
            <a:off x="3481384" y="1145033"/>
            <a:ext cx="345049" cy="40269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78A3CAA2-11FF-A541-9669-D0F30024AA48}"/>
              </a:ext>
            </a:extLst>
          </p:cNvPr>
          <p:cNvCxnSpPr>
            <a:cxnSpLocks/>
          </p:cNvCxnSpPr>
          <p:nvPr/>
        </p:nvCxnSpPr>
        <p:spPr>
          <a:xfrm>
            <a:off x="1143592" y="3608012"/>
            <a:ext cx="439720" cy="0"/>
          </a:xfrm>
          <a:prstGeom prst="straightConnector1">
            <a:avLst/>
          </a:prstGeom>
          <a:ln w="31750" cmpd="sng">
            <a:solidFill>
              <a:schemeClr val="tx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7CBC134-3EDD-8E48-85BD-C558484FE23A}"/>
              </a:ext>
            </a:extLst>
          </p:cNvPr>
          <p:cNvCxnSpPr>
            <a:cxnSpLocks/>
            <a:endCxn id="138" idx="1"/>
          </p:cNvCxnSpPr>
          <p:nvPr/>
        </p:nvCxnSpPr>
        <p:spPr>
          <a:xfrm>
            <a:off x="1552214" y="3801911"/>
            <a:ext cx="820144" cy="0"/>
          </a:xfrm>
          <a:prstGeom prst="straightConnector1">
            <a:avLst/>
          </a:prstGeom>
          <a:ln w="31750" cmpd="sng">
            <a:solidFill>
              <a:schemeClr val="tx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89238D7-63C8-6542-9DA9-2C511544FCA6}"/>
              </a:ext>
            </a:extLst>
          </p:cNvPr>
          <p:cNvSpPr txBox="1"/>
          <p:nvPr/>
        </p:nvSpPr>
        <p:spPr>
          <a:xfrm>
            <a:off x="1935226" y="4481694"/>
            <a:ext cx="846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Client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93922363-C49E-0E4F-AE0C-60EC46F9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LeapIO Efficient Data Path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ABE515D-251A-2D4B-BD79-9D1F3CDD4A9C}"/>
              </a:ext>
            </a:extLst>
          </p:cNvPr>
          <p:cNvSpPr txBox="1"/>
          <p:nvPr/>
        </p:nvSpPr>
        <p:spPr>
          <a:xfrm>
            <a:off x="517032" y="1574799"/>
            <a:ext cx="991647" cy="1237021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350" dirty="0">
              <a:latin typeface="Gill Sans"/>
              <a:cs typeface="Gill San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DD53941-D924-604E-A1A7-8580F2ECB650}"/>
              </a:ext>
            </a:extLst>
          </p:cNvPr>
          <p:cNvSpPr txBox="1"/>
          <p:nvPr/>
        </p:nvSpPr>
        <p:spPr>
          <a:xfrm>
            <a:off x="500624" y="3322671"/>
            <a:ext cx="2522163" cy="759648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350" dirty="0">
              <a:latin typeface="Gill Sans"/>
              <a:cs typeface="Gill San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20BA400-C98A-3343-9D96-BDD3B065784E}"/>
              </a:ext>
            </a:extLst>
          </p:cNvPr>
          <p:cNvSpPr txBox="1"/>
          <p:nvPr/>
        </p:nvSpPr>
        <p:spPr>
          <a:xfrm>
            <a:off x="2087322" y="940852"/>
            <a:ext cx="1570278" cy="1065526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350" dirty="0">
              <a:latin typeface="Gill Sans"/>
              <a:cs typeface="Gill San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D4DA443-08A9-2A47-A9F0-DAD08A0EBA2E}"/>
              </a:ext>
            </a:extLst>
          </p:cNvPr>
          <p:cNvSpPr txBox="1"/>
          <p:nvPr/>
        </p:nvSpPr>
        <p:spPr>
          <a:xfrm>
            <a:off x="2075489" y="2290835"/>
            <a:ext cx="936400" cy="1468948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350" dirty="0">
              <a:latin typeface="Gill Sans"/>
              <a:cs typeface="Gill Sans"/>
            </a:endParaRPr>
          </a:p>
        </p:txBody>
      </p:sp>
      <p:sp>
        <p:nvSpPr>
          <p:cNvPr id="161" name="Lightning Bolt 160">
            <a:extLst>
              <a:ext uri="{FF2B5EF4-FFF2-40B4-BE49-F238E27FC236}">
                <a16:creationId xmlns:a16="http://schemas.microsoft.com/office/drawing/2014/main" id="{A65A21FC-7B25-864E-A2A9-0D196D6DF4D6}"/>
              </a:ext>
            </a:extLst>
          </p:cNvPr>
          <p:cNvSpPr/>
          <p:nvPr/>
        </p:nvSpPr>
        <p:spPr>
          <a:xfrm>
            <a:off x="1100205" y="683515"/>
            <a:ext cx="777485" cy="92857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2" name="Lightning Bolt 161">
            <a:extLst>
              <a:ext uri="{FF2B5EF4-FFF2-40B4-BE49-F238E27FC236}">
                <a16:creationId xmlns:a16="http://schemas.microsoft.com/office/drawing/2014/main" id="{B3A65A34-68B8-BC4A-8069-CB28EFCA3BCB}"/>
              </a:ext>
            </a:extLst>
          </p:cNvPr>
          <p:cNvSpPr/>
          <p:nvPr/>
        </p:nvSpPr>
        <p:spPr>
          <a:xfrm rot="15738168">
            <a:off x="958749" y="3788310"/>
            <a:ext cx="777485" cy="92857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5" name="Lightning Bolt 164">
            <a:extLst>
              <a:ext uri="{FF2B5EF4-FFF2-40B4-BE49-F238E27FC236}">
                <a16:creationId xmlns:a16="http://schemas.microsoft.com/office/drawing/2014/main" id="{9BE4F726-4201-BB42-BFF8-3503FB007884}"/>
              </a:ext>
            </a:extLst>
          </p:cNvPr>
          <p:cNvSpPr/>
          <p:nvPr/>
        </p:nvSpPr>
        <p:spPr>
          <a:xfrm rot="21219620">
            <a:off x="1673289" y="2255854"/>
            <a:ext cx="777485" cy="92857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69F25A-84EF-2849-8E97-789D8AB0B5B9}"/>
              </a:ext>
            </a:extLst>
          </p:cNvPr>
          <p:cNvGrpSpPr/>
          <p:nvPr/>
        </p:nvGrpSpPr>
        <p:grpSpPr>
          <a:xfrm>
            <a:off x="4191000" y="1733550"/>
            <a:ext cx="4829823" cy="532497"/>
            <a:chOff x="4847577" y="2024586"/>
            <a:chExt cx="4829823" cy="5324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201F5F-F9E3-6A4E-A9D5-C00A64528E7B}"/>
                </a:ext>
              </a:extLst>
            </p:cNvPr>
            <p:cNvSpPr txBox="1"/>
            <p:nvPr/>
          </p:nvSpPr>
          <p:spPr>
            <a:xfrm>
              <a:off x="5358809" y="2072361"/>
              <a:ext cx="4318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No direct ARM-x86 communication</a:t>
              </a:r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D137E80A-3D1A-D14E-A955-E61F1D910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7577" y="2024586"/>
              <a:ext cx="532497" cy="5324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A3DFDE2-93D0-4748-B0F0-32CB0224A4C0}"/>
              </a:ext>
            </a:extLst>
          </p:cNvPr>
          <p:cNvGrpSpPr/>
          <p:nvPr/>
        </p:nvGrpSpPr>
        <p:grpSpPr>
          <a:xfrm>
            <a:off x="4191000" y="2364069"/>
            <a:ext cx="4829823" cy="532497"/>
            <a:chOff x="4847577" y="2024586"/>
            <a:chExt cx="4829823" cy="532497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E3A3F1F-2688-DF43-B415-6255C8A0BF7A}"/>
                </a:ext>
              </a:extLst>
            </p:cNvPr>
            <p:cNvSpPr txBox="1"/>
            <p:nvPr/>
          </p:nvSpPr>
          <p:spPr>
            <a:xfrm>
              <a:off x="5358809" y="2072361"/>
              <a:ext cx="4318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Data copies across address spaces</a:t>
              </a:r>
            </a:p>
          </p:txBody>
        </p:sp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78DF2C58-28E2-D047-A5A3-ADDF8177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7577" y="2024586"/>
              <a:ext cx="532497" cy="5324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FD5299-1B94-B344-883E-F25BA23BAC1A}"/>
              </a:ext>
            </a:extLst>
          </p:cNvPr>
          <p:cNvGrpSpPr/>
          <p:nvPr/>
        </p:nvGrpSpPr>
        <p:grpSpPr>
          <a:xfrm>
            <a:off x="4203659" y="3409950"/>
            <a:ext cx="3949741" cy="1380724"/>
            <a:chOff x="4621583" y="3541510"/>
            <a:chExt cx="3949741" cy="1380724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D2884D1-A201-F042-8EC5-A6D0176CFB06}"/>
                </a:ext>
              </a:extLst>
            </p:cNvPr>
            <p:cNvGrpSpPr/>
            <p:nvPr/>
          </p:nvGrpSpPr>
          <p:grpSpPr>
            <a:xfrm>
              <a:off x="5967492" y="3541510"/>
              <a:ext cx="2603832" cy="1380724"/>
              <a:chOff x="4711926" y="3203240"/>
              <a:chExt cx="2603832" cy="1380724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A69A68B-984E-1849-9221-D323A2DF406D}"/>
                  </a:ext>
                </a:extLst>
              </p:cNvPr>
              <p:cNvGrpSpPr/>
              <p:nvPr/>
            </p:nvGrpSpPr>
            <p:grpSpPr>
              <a:xfrm>
                <a:off x="4711926" y="3217264"/>
                <a:ext cx="685800" cy="685800"/>
                <a:chOff x="1396165" y="4464018"/>
                <a:chExt cx="744559" cy="744560"/>
              </a:xfrm>
            </p:grpSpPr>
            <p:pic>
              <p:nvPicPr>
                <p:cNvPr id="195" name="Picture 194" descr="Related image">
                  <a:extLst>
                    <a:ext uri="{FF2B5EF4-FFF2-40B4-BE49-F238E27FC236}">
                      <a16:creationId xmlns:a16="http://schemas.microsoft.com/office/drawing/2014/main" id="{BCBF4B41-7CBE-9944-9BAC-3C52AF6E5E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6165" y="4464018"/>
                  <a:ext cx="744559" cy="744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9FCF29CD-FE2B-7F4F-9EFC-F2B8BFF50BAC}"/>
                    </a:ext>
                  </a:extLst>
                </p:cNvPr>
                <p:cNvSpPr txBox="1"/>
                <p:nvPr/>
              </p:nvSpPr>
              <p:spPr>
                <a:xfrm>
                  <a:off x="1481001" y="4620584"/>
                  <a:ext cx="576404" cy="4009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x86</a:t>
                  </a: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956C704D-D7F2-A84D-B61A-7586F66078A7}"/>
                  </a:ext>
                </a:extLst>
              </p:cNvPr>
              <p:cNvGrpSpPr/>
              <p:nvPr/>
            </p:nvGrpSpPr>
            <p:grpSpPr>
              <a:xfrm>
                <a:off x="5345431" y="3203240"/>
                <a:ext cx="685800" cy="685800"/>
                <a:chOff x="5785218" y="1055301"/>
                <a:chExt cx="784936" cy="784938"/>
              </a:xfrm>
            </p:grpSpPr>
            <p:pic>
              <p:nvPicPr>
                <p:cNvPr id="192" name="Picture 191" descr="Related image">
                  <a:extLst>
                    <a:ext uri="{FF2B5EF4-FFF2-40B4-BE49-F238E27FC236}">
                      <a16:creationId xmlns:a16="http://schemas.microsoft.com/office/drawing/2014/main" id="{17E92934-055B-FB4E-9C19-4FB9805F392C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85218" y="1055301"/>
                  <a:ext cx="784936" cy="784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62B492C2-B4F0-1E49-99C3-043F1D3C48FC}"/>
                    </a:ext>
                  </a:extLst>
                </p:cNvPr>
                <p:cNvSpPr txBox="1"/>
                <p:nvPr/>
              </p:nvSpPr>
              <p:spPr>
                <a:xfrm>
                  <a:off x="5815101" y="1215880"/>
                  <a:ext cx="752605" cy="4227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ARM</a:t>
                  </a:r>
                </a:p>
              </p:txBody>
            </p:sp>
          </p:grpSp>
          <p:pic>
            <p:nvPicPr>
              <p:cNvPr id="180" name="Graphic 179">
                <a:extLst>
                  <a:ext uri="{FF2B5EF4-FFF2-40B4-BE49-F238E27FC236}">
                    <a16:creationId xmlns:a16="http://schemas.microsoft.com/office/drawing/2014/main" id="{D5985C21-A2D8-1245-8798-7C418B2D7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37128" y="3226971"/>
                <a:ext cx="578630" cy="578630"/>
              </a:xfrm>
              <a:prstGeom prst="rect">
                <a:avLst/>
              </a:prstGeom>
            </p:spPr>
          </p:pic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FDC43503-449F-8F4A-8C42-95493FF42CAE}"/>
                  </a:ext>
                </a:extLst>
              </p:cNvPr>
              <p:cNvSpPr/>
              <p:nvPr/>
            </p:nvSpPr>
            <p:spPr>
              <a:xfrm>
                <a:off x="4772878" y="4119310"/>
                <a:ext cx="2505928" cy="464654"/>
              </a:xfrm>
              <a:prstGeom prst="rect">
                <a:avLst/>
              </a:prstGeom>
              <a:noFill/>
              <a:ln w="38100">
                <a:solidFill>
                  <a:schemeClr val="accent1">
                    <a:shade val="5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500">
                    <a:solidFill>
                      <a:srgbClr val="0096FF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Zero Copy</a:t>
                </a:r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46838351-3B1F-3C41-AE3B-DFE1E78828E7}"/>
                  </a:ext>
                </a:extLst>
              </p:cNvPr>
              <p:cNvCxnSpPr>
                <a:cxnSpLocks/>
                <a:stCxn id="192" idx="2"/>
                <a:endCxn id="183" idx="0"/>
              </p:cNvCxnSpPr>
              <p:nvPr/>
            </p:nvCxnSpPr>
            <p:spPr>
              <a:xfrm>
                <a:off x="5688331" y="3889040"/>
                <a:ext cx="659920" cy="236652"/>
              </a:xfrm>
              <a:prstGeom prst="straightConnector1">
                <a:avLst/>
              </a:prstGeom>
              <a:ln w="38100">
                <a:solidFill>
                  <a:srgbClr val="0096FF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129E437B-2E25-2A42-AC5A-5EE1C9E93935}"/>
                  </a:ext>
                </a:extLst>
              </p:cNvPr>
              <p:cNvSpPr/>
              <p:nvPr/>
            </p:nvSpPr>
            <p:spPr>
              <a:xfrm>
                <a:off x="6103822" y="4125692"/>
                <a:ext cx="488857" cy="458272"/>
              </a:xfrm>
              <a:prstGeom prst="rect">
                <a:avLst/>
              </a:prstGeom>
              <a:solidFill>
                <a:srgbClr val="0096FF"/>
              </a:solidFill>
              <a:ln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D845B984-0811-9042-B737-8C3E8DB01987}"/>
                  </a:ext>
                </a:extLst>
              </p:cNvPr>
              <p:cNvCxnSpPr>
                <a:cxnSpLocks/>
                <a:stCxn id="195" idx="2"/>
                <a:endCxn id="183" idx="0"/>
              </p:cNvCxnSpPr>
              <p:nvPr/>
            </p:nvCxnSpPr>
            <p:spPr>
              <a:xfrm>
                <a:off x="5054826" y="3903064"/>
                <a:ext cx="1293425" cy="222628"/>
              </a:xfrm>
              <a:prstGeom prst="straightConnector1">
                <a:avLst/>
              </a:prstGeom>
              <a:ln w="38100">
                <a:solidFill>
                  <a:srgbClr val="0096FF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B097561F-019A-DD41-9804-B8A185101658}"/>
                  </a:ext>
                </a:extLst>
              </p:cNvPr>
              <p:cNvCxnSpPr>
                <a:cxnSpLocks/>
                <a:endCxn id="183" idx="0"/>
              </p:cNvCxnSpPr>
              <p:nvPr/>
            </p:nvCxnSpPr>
            <p:spPr>
              <a:xfrm>
                <a:off x="6348250" y="3706798"/>
                <a:ext cx="0" cy="418894"/>
              </a:xfrm>
              <a:prstGeom prst="straightConnector1">
                <a:avLst/>
              </a:prstGeom>
              <a:ln w="38100">
                <a:solidFill>
                  <a:srgbClr val="0096FF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FF5A0BC9-BE22-EC43-B4B5-36BA772F5BAA}"/>
                  </a:ext>
                </a:extLst>
              </p:cNvPr>
              <p:cNvCxnSpPr>
                <a:cxnSpLocks/>
                <a:stCxn id="180" idx="2"/>
                <a:endCxn id="183" idx="0"/>
              </p:cNvCxnSpPr>
              <p:nvPr/>
            </p:nvCxnSpPr>
            <p:spPr>
              <a:xfrm flipH="1">
                <a:off x="6348250" y="3805601"/>
                <a:ext cx="678193" cy="320091"/>
              </a:xfrm>
              <a:prstGeom prst="straightConnector1">
                <a:avLst/>
              </a:prstGeom>
              <a:ln w="38100">
                <a:solidFill>
                  <a:srgbClr val="0096FF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1" name="Rounded Rectangle 190">
                <a:extLst>
                  <a:ext uri="{FF2B5EF4-FFF2-40B4-BE49-F238E27FC236}">
                    <a16:creationId xmlns:a16="http://schemas.microsoft.com/office/drawing/2014/main" id="{C3D625AA-69C5-614C-83B0-854B6B081C62}"/>
                  </a:ext>
                </a:extLst>
              </p:cNvPr>
              <p:cNvSpPr/>
              <p:nvPr/>
            </p:nvSpPr>
            <p:spPr>
              <a:xfrm>
                <a:off x="6019800" y="3330282"/>
                <a:ext cx="714748" cy="365757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SSD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F7E1E0-0EB6-B345-B820-35F911979275}"/>
                </a:ext>
              </a:extLst>
            </p:cNvPr>
            <p:cNvSpPr txBox="1"/>
            <p:nvPr/>
          </p:nvSpPr>
          <p:spPr>
            <a:xfrm>
              <a:off x="4621583" y="3699744"/>
              <a:ext cx="12477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Unified 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6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41" grpId="0" animBg="1"/>
      <p:bldP spid="143" grpId="0" animBg="1"/>
      <p:bldP spid="161" grpId="0" animBg="1"/>
      <p:bldP spid="162" grpId="0" animBg="1"/>
      <p:bldP spid="1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F6F87A-2ADA-D946-9B8C-DCCDD853D828}"/>
              </a:ext>
            </a:extLst>
          </p:cNvPr>
          <p:cNvSpPr/>
          <p:nvPr/>
        </p:nvSpPr>
        <p:spPr>
          <a:xfrm>
            <a:off x="3794682" y="2431618"/>
            <a:ext cx="1636042" cy="614862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A5846-83B6-804E-84D4-89F5344B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ARM SoC Design Inefficiencies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C870A-20C3-344A-8F51-957C3364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FF1B56-5CD9-EB40-90CD-8699687CC348}"/>
              </a:ext>
            </a:extLst>
          </p:cNvPr>
          <p:cNvGrpSpPr/>
          <p:nvPr/>
        </p:nvGrpSpPr>
        <p:grpSpPr>
          <a:xfrm>
            <a:off x="2553555" y="2432806"/>
            <a:ext cx="713232" cy="726948"/>
            <a:chOff x="1430391" y="4500435"/>
            <a:chExt cx="627010" cy="634993"/>
          </a:xfrm>
        </p:grpSpPr>
        <p:pic>
          <p:nvPicPr>
            <p:cNvPr id="12" name="Picture 11" descr="Related image">
              <a:extLst>
                <a:ext uri="{FF2B5EF4-FFF2-40B4-BE49-F238E27FC236}">
                  <a16:creationId xmlns:a16="http://schemas.microsoft.com/office/drawing/2014/main" id="{B83AFD67-5BC9-6643-971A-6FA3DEB33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391" y="4500435"/>
              <a:ext cx="627010" cy="63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03F86F-D2E6-6A49-83AD-69179DF2B066}"/>
                </a:ext>
              </a:extLst>
            </p:cNvPr>
            <p:cNvSpPr txBox="1"/>
            <p:nvPr/>
          </p:nvSpPr>
          <p:spPr>
            <a:xfrm>
              <a:off x="1515863" y="4648085"/>
              <a:ext cx="466733" cy="32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x86</a:t>
              </a:r>
            </a:p>
          </p:txBody>
        </p:sp>
      </p:grpSp>
      <p:pic>
        <p:nvPicPr>
          <p:cNvPr id="15" name="Picture 14" descr="Related image">
            <a:extLst>
              <a:ext uri="{FF2B5EF4-FFF2-40B4-BE49-F238E27FC236}">
                <a16:creationId xmlns:a16="http://schemas.microsoft.com/office/drawing/2014/main" id="{811F46AC-C4A8-B242-8BB2-3EAA2F91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58" y="3901076"/>
            <a:ext cx="714568" cy="723665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E81BBB-19A1-6446-B4D6-330AB58AAE33}"/>
              </a:ext>
            </a:extLst>
          </p:cNvPr>
          <p:cNvSpPr txBox="1"/>
          <p:nvPr/>
        </p:nvSpPr>
        <p:spPr>
          <a:xfrm>
            <a:off x="4346731" y="408978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ARM</a:t>
            </a:r>
            <a:endParaRPr lang="en-US" sz="12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326C69E-A47D-8744-B459-837A932E8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2943" y="3595675"/>
            <a:ext cx="399755" cy="399755"/>
          </a:xfrm>
          <a:prstGeom prst="rect">
            <a:avLst/>
          </a:prstGeom>
        </p:spPr>
      </p:pic>
      <p:pic>
        <p:nvPicPr>
          <p:cNvPr id="18" name="Picture 8" descr="Image result for nvme ssd icon">
            <a:extLst>
              <a:ext uri="{FF2B5EF4-FFF2-40B4-BE49-F238E27FC236}">
                <a16:creationId xmlns:a16="http://schemas.microsoft.com/office/drawing/2014/main" id="{CBE5C5D8-0C4B-3448-8E20-DCC456DC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46" y="3884432"/>
            <a:ext cx="681147" cy="68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6A8138B-FB5E-8A40-96F6-5A337AA4BF01}"/>
              </a:ext>
            </a:extLst>
          </p:cNvPr>
          <p:cNvGrpSpPr/>
          <p:nvPr/>
        </p:nvGrpSpPr>
        <p:grpSpPr>
          <a:xfrm>
            <a:off x="2236019" y="3119661"/>
            <a:ext cx="3326581" cy="300082"/>
            <a:chOff x="550142" y="3369727"/>
            <a:chExt cx="2534037" cy="45225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E3CDCA3-22B9-0A4D-B614-EDD09C1B023D}"/>
                </a:ext>
              </a:extLst>
            </p:cNvPr>
            <p:cNvCxnSpPr>
              <a:cxnSpLocks/>
            </p:cNvCxnSpPr>
            <p:nvPr/>
          </p:nvCxnSpPr>
          <p:spPr>
            <a:xfrm>
              <a:off x="617100" y="3802500"/>
              <a:ext cx="2467079" cy="0"/>
            </a:xfrm>
            <a:prstGeom prst="straightConnector1">
              <a:avLst/>
            </a:prstGeom>
            <a:ln w="73025" cmpd="sng">
              <a:solidFill>
                <a:schemeClr val="tx1">
                  <a:lumMod val="50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D52E92-37DF-8445-BCDF-BDE406B63F15}"/>
                </a:ext>
              </a:extLst>
            </p:cNvPr>
            <p:cNvSpPr txBox="1"/>
            <p:nvPr/>
          </p:nvSpPr>
          <p:spPr>
            <a:xfrm>
              <a:off x="550142" y="3369727"/>
              <a:ext cx="397100" cy="452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PCIe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72DC12-6FC3-A54F-BE30-835EAF545FDA}"/>
              </a:ext>
            </a:extLst>
          </p:cNvPr>
          <p:cNvCxnSpPr>
            <a:cxnSpLocks/>
          </p:cNvCxnSpPr>
          <p:nvPr/>
        </p:nvCxnSpPr>
        <p:spPr>
          <a:xfrm>
            <a:off x="3151419" y="2777866"/>
            <a:ext cx="643263" cy="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06ADCC3-82B2-7042-8D42-294892E7E456}"/>
              </a:ext>
            </a:extLst>
          </p:cNvPr>
          <p:cNvSpPr/>
          <p:nvPr/>
        </p:nvSpPr>
        <p:spPr>
          <a:xfrm>
            <a:off x="-1714500" y="1818711"/>
            <a:ext cx="1548596" cy="5868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486B93-BE04-4240-A809-DB86253A19EF}"/>
              </a:ext>
            </a:extLst>
          </p:cNvPr>
          <p:cNvSpPr txBox="1"/>
          <p:nvPr/>
        </p:nvSpPr>
        <p:spPr>
          <a:xfrm>
            <a:off x="3864137" y="2407203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DRAM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4F26D5-8AC4-484E-BB01-2B0795B42074}"/>
              </a:ext>
            </a:extLst>
          </p:cNvPr>
          <p:cNvCxnSpPr>
            <a:cxnSpLocks/>
          </p:cNvCxnSpPr>
          <p:nvPr/>
        </p:nvCxnSpPr>
        <p:spPr>
          <a:xfrm>
            <a:off x="2906542" y="3046480"/>
            <a:ext cx="0" cy="360036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1F5950-0E3C-8645-BD48-897E9C7CBE76}"/>
              </a:ext>
            </a:extLst>
          </p:cNvPr>
          <p:cNvSpPr txBox="1"/>
          <p:nvPr/>
        </p:nvSpPr>
        <p:spPr>
          <a:xfrm>
            <a:off x="3048000" y="3001255"/>
            <a:ext cx="488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(1). DMA access for QP mapping and data transfer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CAB4380-8826-B14D-A873-1161B311689E}"/>
              </a:ext>
            </a:extLst>
          </p:cNvPr>
          <p:cNvCxnSpPr>
            <a:cxnSpLocks/>
          </p:cNvCxnSpPr>
          <p:nvPr/>
        </p:nvCxnSpPr>
        <p:spPr>
          <a:xfrm>
            <a:off x="3362340" y="3406517"/>
            <a:ext cx="0" cy="588913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F6E4D26-0845-9E4F-B164-884ED28CCD5B}"/>
              </a:ext>
            </a:extLst>
          </p:cNvPr>
          <p:cNvCxnSpPr>
            <a:cxnSpLocks/>
          </p:cNvCxnSpPr>
          <p:nvPr/>
        </p:nvCxnSpPr>
        <p:spPr>
          <a:xfrm flipH="1">
            <a:off x="3308603" y="4415650"/>
            <a:ext cx="1" cy="473766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96A469A-B931-DF4C-8708-36E10FDFB3A3}"/>
              </a:ext>
            </a:extLst>
          </p:cNvPr>
          <p:cNvCxnSpPr>
            <a:cxnSpLocks/>
          </p:cNvCxnSpPr>
          <p:nvPr/>
        </p:nvCxnSpPr>
        <p:spPr>
          <a:xfrm>
            <a:off x="3266787" y="4846320"/>
            <a:ext cx="1419512" cy="0"/>
          </a:xfrm>
          <a:prstGeom prst="straightConnector1">
            <a:avLst/>
          </a:prstGeom>
          <a:ln w="889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F3D1354-1006-7C47-A4E8-C878A7EB3545}"/>
              </a:ext>
            </a:extLst>
          </p:cNvPr>
          <p:cNvCxnSpPr>
            <a:cxnSpLocks/>
          </p:cNvCxnSpPr>
          <p:nvPr/>
        </p:nvCxnSpPr>
        <p:spPr>
          <a:xfrm>
            <a:off x="4672166" y="4405415"/>
            <a:ext cx="0" cy="477802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26DBD3B-962E-3A4F-8AE4-88E8D683446C}"/>
              </a:ext>
            </a:extLst>
          </p:cNvPr>
          <p:cNvSpPr txBox="1"/>
          <p:nvPr/>
        </p:nvSpPr>
        <p:spPr>
          <a:xfrm>
            <a:off x="1820369" y="3596345"/>
            <a:ext cx="217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(2). (IO)MMU access 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8746CD2-8FA0-D54C-90CB-EC2A3C1BF301}"/>
              </a:ext>
            </a:extLst>
          </p:cNvPr>
          <p:cNvCxnSpPr>
            <a:cxnSpLocks/>
          </p:cNvCxnSpPr>
          <p:nvPr/>
        </p:nvCxnSpPr>
        <p:spPr>
          <a:xfrm>
            <a:off x="2942843" y="3626069"/>
            <a:ext cx="1033365" cy="0"/>
          </a:xfrm>
          <a:prstGeom prst="straightConnector1">
            <a:avLst/>
          </a:prstGeom>
          <a:ln w="889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5E2DEF9-1ACC-1848-97E9-18FDA29CCEEA}"/>
              </a:ext>
            </a:extLst>
          </p:cNvPr>
          <p:cNvCxnSpPr>
            <a:cxnSpLocks/>
          </p:cNvCxnSpPr>
          <p:nvPr/>
        </p:nvCxnSpPr>
        <p:spPr>
          <a:xfrm>
            <a:off x="2984269" y="2943340"/>
            <a:ext cx="1" cy="660289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644E0E0-141A-4846-B00E-4F5E38A33141}"/>
              </a:ext>
            </a:extLst>
          </p:cNvPr>
          <p:cNvCxnSpPr>
            <a:cxnSpLocks/>
          </p:cNvCxnSpPr>
          <p:nvPr/>
        </p:nvCxnSpPr>
        <p:spPr>
          <a:xfrm>
            <a:off x="3924299" y="3593305"/>
            <a:ext cx="0" cy="650870"/>
          </a:xfrm>
          <a:prstGeom prst="straightConnector1">
            <a:avLst/>
          </a:prstGeom>
          <a:ln w="889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8F67AF-FBB9-C843-99C9-8E23601A83F3}"/>
              </a:ext>
            </a:extLst>
          </p:cNvPr>
          <p:cNvCxnSpPr>
            <a:cxnSpLocks/>
          </p:cNvCxnSpPr>
          <p:nvPr/>
        </p:nvCxnSpPr>
        <p:spPr>
          <a:xfrm>
            <a:off x="3875531" y="4226327"/>
            <a:ext cx="538973" cy="0"/>
          </a:xfrm>
          <a:prstGeom prst="straightConnector1">
            <a:avLst/>
          </a:prstGeom>
          <a:ln w="889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F8D878C-FE4A-654E-93CA-A3AA5335F24F}"/>
              </a:ext>
            </a:extLst>
          </p:cNvPr>
          <p:cNvSpPr txBox="1"/>
          <p:nvPr/>
        </p:nvSpPr>
        <p:spPr>
          <a:xfrm>
            <a:off x="3266787" y="4835473"/>
            <a:ext cx="14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(3). P2P-DMA</a:t>
            </a:r>
          </a:p>
        </p:txBody>
      </p:sp>
      <p:sp>
        <p:nvSpPr>
          <p:cNvPr id="74" name="Google Shape;102;p14">
            <a:extLst>
              <a:ext uri="{FF2B5EF4-FFF2-40B4-BE49-F238E27FC236}">
                <a16:creationId xmlns:a16="http://schemas.microsoft.com/office/drawing/2014/main" id="{7550DE98-C60F-0F42-BBB5-7656B521771B}"/>
              </a:ext>
            </a:extLst>
          </p:cNvPr>
          <p:cNvSpPr/>
          <p:nvPr/>
        </p:nvSpPr>
        <p:spPr>
          <a:xfrm>
            <a:off x="1298350" y="1146273"/>
            <a:ext cx="6093050" cy="3456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 Add Native DMA interface for ARM-x86 communication</a:t>
            </a:r>
            <a:endParaRPr sz="1350" dirty="0"/>
          </a:p>
        </p:txBody>
      </p:sp>
      <p:sp>
        <p:nvSpPr>
          <p:cNvPr id="75" name="Google Shape;103;p14">
            <a:extLst>
              <a:ext uri="{FF2B5EF4-FFF2-40B4-BE49-F238E27FC236}">
                <a16:creationId xmlns:a16="http://schemas.microsoft.com/office/drawing/2014/main" id="{C9E0A8D3-C636-2348-AEA1-72B7FDB5F805}"/>
              </a:ext>
            </a:extLst>
          </p:cNvPr>
          <p:cNvSpPr txBox="1"/>
          <p:nvPr/>
        </p:nvSpPr>
        <p:spPr>
          <a:xfrm>
            <a:off x="1298350" y="739213"/>
            <a:ext cx="6093050" cy="392400"/>
          </a:xfrm>
          <a:prstGeom prst="rect">
            <a:avLst/>
          </a:prstGeom>
          <a:solidFill>
            <a:srgbClr val="F2D8A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US" sz="21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Implications for SoC Vendors</a:t>
            </a:r>
            <a:endParaRPr sz="21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4A614BA-F8DA-A84D-A19D-4BE995357F6B}"/>
              </a:ext>
            </a:extLst>
          </p:cNvPr>
          <p:cNvCxnSpPr>
            <a:cxnSpLocks/>
          </p:cNvCxnSpPr>
          <p:nvPr/>
        </p:nvCxnSpPr>
        <p:spPr>
          <a:xfrm>
            <a:off x="4680757" y="3406517"/>
            <a:ext cx="0" cy="619133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4A5BCE5-EBD6-6C40-BDF6-5CF2FE96F570}"/>
              </a:ext>
            </a:extLst>
          </p:cNvPr>
          <p:cNvSpPr txBox="1"/>
          <p:nvPr/>
        </p:nvSpPr>
        <p:spPr>
          <a:xfrm>
            <a:off x="4332900" y="3901076"/>
            <a:ext cx="683669" cy="682054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350" dirty="0">
              <a:latin typeface="Gill Sans"/>
              <a:cs typeface="Gill Sans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00411C1-2FD5-2F4E-8F14-85F8FDDE809E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671016" y="2761208"/>
            <a:ext cx="4491" cy="1328575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Google Shape;102;p14">
            <a:extLst>
              <a:ext uri="{FF2B5EF4-FFF2-40B4-BE49-F238E27FC236}">
                <a16:creationId xmlns:a16="http://schemas.microsoft.com/office/drawing/2014/main" id="{A05151EC-51C9-FB40-A29E-09623EA4DAF5}"/>
              </a:ext>
            </a:extLst>
          </p:cNvPr>
          <p:cNvSpPr/>
          <p:nvPr/>
        </p:nvSpPr>
        <p:spPr>
          <a:xfrm>
            <a:off x="1298350" y="1493534"/>
            <a:ext cx="6093050" cy="3671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i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Enable</a:t>
            </a:r>
            <a:r>
              <a:rPr lang="en-US" i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(IO)MMU Access from ARM for Address Translation</a:t>
            </a:r>
          </a:p>
        </p:txBody>
      </p:sp>
      <p:sp>
        <p:nvSpPr>
          <p:cNvPr id="43" name="Google Shape;102;p14">
            <a:extLst>
              <a:ext uri="{FF2B5EF4-FFF2-40B4-BE49-F238E27FC236}">
                <a16:creationId xmlns:a16="http://schemas.microsoft.com/office/drawing/2014/main" id="{29D8D8EA-35D0-9B49-BEEF-138BFD76A8D1}"/>
              </a:ext>
            </a:extLst>
          </p:cNvPr>
          <p:cNvSpPr/>
          <p:nvPr/>
        </p:nvSpPr>
        <p:spPr>
          <a:xfrm>
            <a:off x="1298350" y="1866566"/>
            <a:ext cx="6093050" cy="3884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 Expose SoC DRAM to x86 to enable P2P-DMA</a:t>
            </a:r>
          </a:p>
        </p:txBody>
      </p:sp>
    </p:spTree>
    <p:extLst>
      <p:ext uri="{BB962C8B-B14F-4D97-AF65-F5344CB8AC3E}">
        <p14:creationId xmlns:p14="http://schemas.microsoft.com/office/powerpoint/2010/main" val="29723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3" grpId="0"/>
      <p:bldP spid="66" grpId="0"/>
      <p:bldP spid="74" grpId="0" animBg="1"/>
      <p:bldP spid="113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2CB5-B12C-E847-970A-75343FC7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Stack Overhead (“SoC”-VM)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431BA-B04B-6B49-8405-40B51BD4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F975D6-CC26-E246-91FF-41A127642A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26" y="627258"/>
            <a:ext cx="6954774" cy="258872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99C6C-785F-0E41-95B9-C615B0630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" y="628401"/>
            <a:ext cx="6954774" cy="2588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E20FFE-321C-7C48-9171-A1F2E94C5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" y="628268"/>
            <a:ext cx="6954774" cy="2592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B1487B-A89F-0748-9757-E7A271442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" y="628401"/>
            <a:ext cx="6954774" cy="258872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5F8DC70-9AE2-464D-8D77-B33E06BD9E48}"/>
              </a:ext>
            </a:extLst>
          </p:cNvPr>
          <p:cNvGrpSpPr/>
          <p:nvPr/>
        </p:nvGrpSpPr>
        <p:grpSpPr>
          <a:xfrm>
            <a:off x="1015622" y="3491446"/>
            <a:ext cx="1579140" cy="1002503"/>
            <a:chOff x="559865" y="4655259"/>
            <a:chExt cx="2105519" cy="13366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C70B92-0C11-944D-83B0-CFFDADB4D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4642" y="4655259"/>
              <a:ext cx="624536" cy="784094"/>
            </a:xfrm>
            <a:prstGeom prst="rect">
              <a:avLst/>
            </a:prstGeom>
            <a:effectLst/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8EC6C2-B9FA-BC40-B377-C6E10FDE1E95}"/>
                </a:ext>
              </a:extLst>
            </p:cNvPr>
            <p:cNvSpPr/>
            <p:nvPr/>
          </p:nvSpPr>
          <p:spPr>
            <a:xfrm>
              <a:off x="559865" y="5207836"/>
              <a:ext cx="1345468" cy="784094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User</a:t>
              </a:r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0A721A-BB88-9642-837B-6523ED1E2E88}"/>
                </a:ext>
              </a:extLst>
            </p:cNvPr>
            <p:cNvSpPr/>
            <p:nvPr/>
          </p:nvSpPr>
          <p:spPr>
            <a:xfrm>
              <a:off x="1891415" y="5207836"/>
              <a:ext cx="773969" cy="784094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VM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E3E377-4ED3-F343-B080-9F070E014772}"/>
              </a:ext>
            </a:extLst>
          </p:cNvPr>
          <p:cNvGrpSpPr/>
          <p:nvPr/>
        </p:nvGrpSpPr>
        <p:grpSpPr>
          <a:xfrm>
            <a:off x="1015623" y="4574683"/>
            <a:ext cx="1569710" cy="486182"/>
            <a:chOff x="559865" y="6099577"/>
            <a:chExt cx="2092947" cy="64824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210FC0-F5DF-6E4A-B521-5C7D901C1D18}"/>
                </a:ext>
              </a:extLst>
            </p:cNvPr>
            <p:cNvSpPr/>
            <p:nvPr/>
          </p:nvSpPr>
          <p:spPr>
            <a:xfrm>
              <a:off x="559865" y="6099577"/>
              <a:ext cx="1338792" cy="648242"/>
            </a:xfrm>
            <a:prstGeom prst="rect">
              <a:avLst/>
            </a:prstGeom>
            <a:solidFill>
              <a:srgbClr val="0096FF"/>
            </a:solidFill>
            <a:ln w="38100"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“SoC”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7EC091-A45B-9A4F-9BE4-D90889BAAD78}"/>
                </a:ext>
              </a:extLst>
            </p:cNvPr>
            <p:cNvSpPr/>
            <p:nvPr/>
          </p:nvSpPr>
          <p:spPr>
            <a:xfrm>
              <a:off x="1901996" y="6099577"/>
              <a:ext cx="750816" cy="648242"/>
            </a:xfrm>
            <a:prstGeom prst="rect">
              <a:avLst/>
            </a:prstGeom>
            <a:solidFill>
              <a:srgbClr val="0096FF"/>
            </a:solidFill>
            <a:ln w="38100"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VM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39C7905-1798-8C40-984E-0F0DF5BF6A67}"/>
              </a:ext>
            </a:extLst>
          </p:cNvPr>
          <p:cNvGrpSpPr/>
          <p:nvPr/>
        </p:nvGrpSpPr>
        <p:grpSpPr>
          <a:xfrm>
            <a:off x="1714501" y="3442369"/>
            <a:ext cx="542136" cy="689003"/>
            <a:chOff x="1371600" y="4589823"/>
            <a:chExt cx="722848" cy="9186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373F92-3FD7-C247-9901-E8D8737D75C2}"/>
                </a:ext>
              </a:extLst>
            </p:cNvPr>
            <p:cNvSpPr txBox="1"/>
            <p:nvPr/>
          </p:nvSpPr>
          <p:spPr>
            <a:xfrm>
              <a:off x="1371600" y="4589823"/>
              <a:ext cx="7228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FIO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B3D08DD-DB4C-8A43-9A58-A5977D6E74F4}"/>
                </a:ext>
              </a:extLst>
            </p:cNvPr>
            <p:cNvCxnSpPr>
              <a:cxnSpLocks/>
            </p:cNvCxnSpPr>
            <p:nvPr/>
          </p:nvCxnSpPr>
          <p:spPr>
            <a:xfrm>
              <a:off x="1509179" y="5047306"/>
              <a:ext cx="103946" cy="461188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BA9DF3FA-63FD-3F44-9D70-9430325B0739}"/>
              </a:ext>
            </a:extLst>
          </p:cNvPr>
          <p:cNvSpPr/>
          <p:nvPr/>
        </p:nvSpPr>
        <p:spPr>
          <a:xfrm>
            <a:off x="1908084" y="2986511"/>
            <a:ext cx="2556028" cy="3091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BB862F-B28C-3D45-9572-F462D2DDC5A7}"/>
              </a:ext>
            </a:extLst>
          </p:cNvPr>
          <p:cNvSpPr/>
          <p:nvPr/>
        </p:nvSpPr>
        <p:spPr>
          <a:xfrm rot="16200000">
            <a:off x="1514329" y="1821172"/>
            <a:ext cx="716789" cy="2730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3" name="Google Shape;103;p14">
            <a:extLst>
              <a:ext uri="{FF2B5EF4-FFF2-40B4-BE49-F238E27FC236}">
                <a16:creationId xmlns:a16="http://schemas.microsoft.com/office/drawing/2014/main" id="{5AF13EA7-9A6D-8347-8B3C-7A70FD91761A}"/>
              </a:ext>
            </a:extLst>
          </p:cNvPr>
          <p:cNvSpPr txBox="1"/>
          <p:nvPr/>
        </p:nvSpPr>
        <p:spPr>
          <a:xfrm>
            <a:off x="5029200" y="4217793"/>
            <a:ext cx="2798808" cy="514847"/>
          </a:xfrm>
          <a:prstGeom prst="rect">
            <a:avLst/>
          </a:prstGeom>
          <a:solidFill>
            <a:srgbClr val="0096FF"/>
          </a:solidFill>
          <a:ln w="25400" cap="flat" cmpd="sng">
            <a:solidFill>
              <a:srgbClr val="00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Low Overhead: 2-5%</a:t>
            </a:r>
            <a:endParaRPr sz="24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2296A7-E4F2-434F-8BF8-896B64D8C067}"/>
              </a:ext>
            </a:extLst>
          </p:cNvPr>
          <p:cNvSpPr/>
          <p:nvPr/>
        </p:nvSpPr>
        <p:spPr>
          <a:xfrm>
            <a:off x="2605164" y="3905880"/>
            <a:ext cx="747636" cy="1154988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Host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Linux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5941900C-55C7-B042-96FA-303251EA7000}"/>
              </a:ext>
            </a:extLst>
          </p:cNvPr>
          <p:cNvSpPr/>
          <p:nvPr/>
        </p:nvSpPr>
        <p:spPr>
          <a:xfrm rot="18829795">
            <a:off x="3257571" y="1995202"/>
            <a:ext cx="1219200" cy="255644"/>
          </a:xfrm>
          <a:prstGeom prst="rightArrow">
            <a:avLst/>
          </a:prstGeom>
          <a:noFill/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7AD55A06-7CDF-AD41-B097-6D5B6C6726A1}"/>
              </a:ext>
            </a:extLst>
          </p:cNvPr>
          <p:cNvSpPr/>
          <p:nvPr/>
        </p:nvSpPr>
        <p:spPr>
          <a:xfrm rot="17922237">
            <a:off x="1653300" y="1845893"/>
            <a:ext cx="1364054" cy="255644"/>
          </a:xfrm>
          <a:prstGeom prst="rightArrow">
            <a:avLst/>
          </a:prstGeom>
          <a:noFill/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D564BFC6-0200-2F4D-A346-DA425C732E89}"/>
              </a:ext>
            </a:extLst>
          </p:cNvPr>
          <p:cNvSpPr/>
          <p:nvPr/>
        </p:nvSpPr>
        <p:spPr>
          <a:xfrm>
            <a:off x="7788119" y="313420"/>
            <a:ext cx="1355881" cy="572892"/>
          </a:xfrm>
          <a:prstGeom prst="wedgeEllipseCallout">
            <a:avLst>
              <a:gd name="adj1" fmla="val -50391"/>
              <a:gd name="adj2" fmla="val 79204"/>
            </a:avLst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No Tails</a:t>
            </a:r>
          </a:p>
        </p:txBody>
      </p:sp>
    </p:spTree>
    <p:extLst>
      <p:ext uri="{BB962C8B-B14F-4D97-AF65-F5344CB8AC3E}">
        <p14:creationId xmlns:p14="http://schemas.microsoft.com/office/powerpoint/2010/main" val="2153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31" grpId="0" animBg="1"/>
      <p:bldP spid="3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D2B3-CD9F-8846-AE80-3A5AD7AF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LeapIO Performance on ARM SoC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767F7-AE91-BE4C-997B-38C0EE64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5B851F-407C-BE44-8484-396C9E3212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96" y="584897"/>
            <a:ext cx="4441654" cy="310625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1D426-1F10-914D-9FFE-30F75E465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6" y="585755"/>
            <a:ext cx="4443984" cy="3107884"/>
          </a:xfrm>
          <a:prstGeom prst="rect">
            <a:avLst/>
          </a:prstGeom>
        </p:spPr>
      </p:pic>
      <p:sp>
        <p:nvSpPr>
          <p:cNvPr id="9" name="Google Shape;103;p14">
            <a:extLst>
              <a:ext uri="{FF2B5EF4-FFF2-40B4-BE49-F238E27FC236}">
                <a16:creationId xmlns:a16="http://schemas.microsoft.com/office/drawing/2014/main" id="{B97EE22D-B8AB-2A47-8E2C-6115ACE1AAE9}"/>
              </a:ext>
            </a:extLst>
          </p:cNvPr>
          <p:cNvSpPr txBox="1"/>
          <p:nvPr/>
        </p:nvSpPr>
        <p:spPr>
          <a:xfrm>
            <a:off x="0" y="3790950"/>
            <a:ext cx="9144000" cy="1092267"/>
          </a:xfrm>
          <a:prstGeom prst="rect">
            <a:avLst/>
          </a:prstGeom>
          <a:solidFill>
            <a:srgbClr val="0096FF"/>
          </a:solidFill>
          <a:ln w="25400" cap="flat" cmpd="sng">
            <a:solidFill>
              <a:srgbClr val="00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US" sz="3600" dirty="0">
                <a:latin typeface="Gill Sans"/>
                <a:ea typeface="Gill Sans"/>
                <a:cs typeface="Gill Sans"/>
                <a:sym typeface="Gill Sans"/>
              </a:rPr>
              <a:t>30% Overhead due to ARM SoC Inefficiencies; Will improve with future ARM SoC Designs</a:t>
            </a:r>
            <a:endParaRPr sz="3600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745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A9DB2-7418-8B4C-9CCC-CA0B1D0C9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7" y="0"/>
            <a:ext cx="3974523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9395BD-132B-D64C-B171-22731A64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83560-74BA-6140-89E5-588F3EE6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86962-5C80-3944-830B-6C025ED01E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08" y="849809"/>
            <a:ext cx="5056191" cy="4019847"/>
          </a:xfrm>
        </p:spPr>
        <p:txBody>
          <a:bodyPr/>
          <a:lstStyle/>
          <a:p>
            <a:r>
              <a:rPr lang="en-US" dirty="0"/>
              <a:t>LeapIO IO path and address translation</a:t>
            </a:r>
          </a:p>
          <a:p>
            <a:r>
              <a:rPr lang="en-US" dirty="0"/>
              <a:t>VM-“SoC” enhancement</a:t>
            </a:r>
          </a:p>
          <a:p>
            <a:r>
              <a:rPr lang="en-US" dirty="0"/>
              <a:t>Threat Model</a:t>
            </a:r>
          </a:p>
          <a:p>
            <a:r>
              <a:rPr lang="en-US" dirty="0" err="1"/>
              <a:t>NVMe</a:t>
            </a:r>
            <a:r>
              <a:rPr lang="en-US" dirty="0"/>
              <a:t> over RDMA/TCP/REST</a:t>
            </a:r>
          </a:p>
          <a:p>
            <a:r>
              <a:rPr lang="en-US" dirty="0"/>
              <a:t>More evaluation results</a:t>
            </a:r>
          </a:p>
          <a:p>
            <a:pPr lvl="1"/>
            <a:r>
              <a:rPr lang="en-US" dirty="0"/>
              <a:t>Comparison with state of the art virtualization solutions</a:t>
            </a:r>
          </a:p>
          <a:p>
            <a:pPr lvl="1"/>
            <a:r>
              <a:rPr lang="en-US" dirty="0"/>
              <a:t>Service composability</a:t>
            </a:r>
          </a:p>
        </p:txBody>
      </p:sp>
    </p:spTree>
    <p:extLst>
      <p:ext uri="{BB962C8B-B14F-4D97-AF65-F5344CB8AC3E}">
        <p14:creationId xmlns:p14="http://schemas.microsoft.com/office/powerpoint/2010/main" val="25746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2571-9CDF-7740-8308-9A717ED3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8" y="164804"/>
            <a:ext cx="8621875" cy="546101"/>
          </a:xfrm>
        </p:spPr>
        <p:txBody>
          <a:bodyPr/>
          <a:lstStyle/>
          <a:p>
            <a:r>
              <a:rPr lang="en-US" dirty="0"/>
              <a:t>LeapIO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958B3-B3D9-BE41-9445-DFAC5D41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AA90E-FDAE-E343-9FCC-372F9F3C0A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08" y="849809"/>
            <a:ext cx="8621875" cy="141714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96FF"/>
                </a:solidFill>
              </a:rPr>
              <a:t>End-to-end Offload-Ready </a:t>
            </a:r>
            <a:r>
              <a:rPr lang="en-US" sz="2000" dirty="0"/>
              <a:t>Cloud Storage Stack</a:t>
            </a:r>
          </a:p>
          <a:p>
            <a:pPr lvl="1"/>
            <a:r>
              <a:rPr lang="en-US" sz="2000" dirty="0"/>
              <a:t>Portability</a:t>
            </a:r>
          </a:p>
          <a:p>
            <a:pPr lvl="1"/>
            <a:r>
              <a:rPr lang="en-US" sz="2000" dirty="0"/>
              <a:t>Extensibility </a:t>
            </a:r>
          </a:p>
          <a:p>
            <a:pPr lvl="1"/>
            <a:r>
              <a:rPr lang="en-US" sz="2000" dirty="0"/>
              <a:t>Efficiency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F053A3B-09EA-804B-8CF6-D5E26BCD04EA}"/>
              </a:ext>
            </a:extLst>
          </p:cNvPr>
          <p:cNvSpPr txBox="1">
            <a:spLocks/>
          </p:cNvSpPr>
          <p:nvPr/>
        </p:nvSpPr>
        <p:spPr>
          <a:xfrm>
            <a:off x="277808" y="2321170"/>
            <a:ext cx="8621875" cy="58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Wingdings" pitchFamily="2" charset="2"/>
              <a:buChar char="q"/>
              <a:defRPr sz="21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557199" indent="-214308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Wingdings" charset="2"/>
              <a:buChar char="§"/>
              <a:defRPr sz="18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857228" indent="-171446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Lucida Grande"/>
              <a:buChar char="-"/>
              <a:defRPr sz="15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200120" indent="-171446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135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1543012" indent="-171446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275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1885903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96FF"/>
                </a:solidFill>
              </a:rPr>
              <a:t>20x</a:t>
            </a:r>
            <a:r>
              <a:rPr lang="en-US" sz="2000" dirty="0"/>
              <a:t> revenue gains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B8A2F87-CE3F-6440-90E4-618EF1F4253F}"/>
              </a:ext>
            </a:extLst>
          </p:cNvPr>
          <p:cNvSpPr txBox="1">
            <a:spLocks/>
          </p:cNvSpPr>
          <p:nvPr/>
        </p:nvSpPr>
        <p:spPr>
          <a:xfrm>
            <a:off x="277807" y="2854570"/>
            <a:ext cx="8621875" cy="58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Wingdings" pitchFamily="2" charset="2"/>
              <a:buChar char="q"/>
              <a:defRPr sz="21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557199" indent="-214308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Wingdings" charset="2"/>
              <a:buChar char="§"/>
              <a:defRPr sz="18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857228" indent="-171446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Lucida Grande"/>
              <a:buChar char="-"/>
              <a:defRPr sz="15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200120" indent="-171446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135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1543012" indent="-171446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275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1885903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96FF"/>
                </a:solidFill>
              </a:rPr>
              <a:t>2-5%</a:t>
            </a:r>
            <a:r>
              <a:rPr lang="en-US" sz="2000" dirty="0"/>
              <a:t> software overhead (30% on SoC)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D98C901-4696-EF49-AAFC-CC584D2C881A}"/>
              </a:ext>
            </a:extLst>
          </p:cNvPr>
          <p:cNvSpPr txBox="1">
            <a:spLocks/>
          </p:cNvSpPr>
          <p:nvPr/>
        </p:nvSpPr>
        <p:spPr>
          <a:xfrm>
            <a:off x="280855" y="3387969"/>
            <a:ext cx="8786945" cy="961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8" indent="-257168" algn="l" defTabSz="685783" rtl="0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Wingdings" pitchFamily="2" charset="2"/>
              <a:buChar char="q"/>
              <a:defRPr sz="21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557199" indent="-214308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Wingdings" charset="2"/>
              <a:buChar char="§"/>
              <a:defRPr sz="18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857228" indent="-171446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Lucida Grande"/>
              <a:buChar char="-"/>
              <a:defRPr sz="15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200120" indent="-171446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135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1543012" indent="-171446" algn="l" defTabSz="685783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275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1885903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Implications for SoC vendors to bridge the </a:t>
            </a:r>
          </a:p>
          <a:p>
            <a:pPr marL="0" indent="0">
              <a:buNone/>
            </a:pPr>
            <a:r>
              <a:rPr lang="en-US" sz="2000" dirty="0"/>
              <a:t>    performance gap between ARM and x86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5660C0-81D0-3D43-9548-14308FE56B75}"/>
              </a:ext>
            </a:extLst>
          </p:cNvPr>
          <p:cNvSpPr/>
          <p:nvPr/>
        </p:nvSpPr>
        <p:spPr>
          <a:xfrm>
            <a:off x="6096000" y="1895633"/>
            <a:ext cx="259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Thank you!</a:t>
            </a:r>
            <a:br>
              <a:rPr lang="en-US" sz="405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405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094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13C1-397A-6C4C-9728-2077AA7F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Cloud Storage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82C63-B508-8C44-98DB-9FE17DFE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6" y="4885679"/>
            <a:ext cx="601974" cy="273844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202E72-20B4-B24C-A073-580D51A3478A}"/>
              </a:ext>
            </a:extLst>
          </p:cNvPr>
          <p:cNvGrpSpPr/>
          <p:nvPr/>
        </p:nvGrpSpPr>
        <p:grpSpPr>
          <a:xfrm>
            <a:off x="-838200" y="1985531"/>
            <a:ext cx="762121" cy="1219200"/>
            <a:chOff x="4682299" y="817918"/>
            <a:chExt cx="726089" cy="1161558"/>
          </a:xfrm>
        </p:grpSpPr>
        <p:pic>
          <p:nvPicPr>
            <p:cNvPr id="9" name="Picture 2" descr="Image result for google cloud storage">
              <a:extLst>
                <a:ext uri="{FF2B5EF4-FFF2-40B4-BE49-F238E27FC236}">
                  <a16:creationId xmlns:a16="http://schemas.microsoft.com/office/drawing/2014/main" id="{359CFE4A-8D49-4843-BDB2-A010C6484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457" y="1298168"/>
              <a:ext cx="423621" cy="318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 result for aws cloud storage logo">
              <a:extLst>
                <a:ext uri="{FF2B5EF4-FFF2-40B4-BE49-F238E27FC236}">
                  <a16:creationId xmlns:a16="http://schemas.microsoft.com/office/drawing/2014/main" id="{0B3D9C78-9668-064D-954A-44B5279CA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299" y="817918"/>
              <a:ext cx="726089" cy="381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elated image">
              <a:extLst>
                <a:ext uri="{FF2B5EF4-FFF2-40B4-BE49-F238E27FC236}">
                  <a16:creationId xmlns:a16="http://schemas.microsoft.com/office/drawing/2014/main" id="{8561BF89-1FE3-A543-8F91-F63642B39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494" y="1756624"/>
              <a:ext cx="389991" cy="222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AutoShape 4" descr="https://mfactorengineering.com/img/redundancy_icon.png">
            <a:extLst>
              <a:ext uri="{FF2B5EF4-FFF2-40B4-BE49-F238E27FC236}">
                <a16:creationId xmlns:a16="http://schemas.microsoft.com/office/drawing/2014/main" id="{387194D0-F3EE-564A-9ABE-564E35D0B4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0352" y="4430623"/>
            <a:ext cx="884327" cy="8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BE5F0D-947A-8540-94FB-EBDDFB4922C7}"/>
              </a:ext>
            </a:extLst>
          </p:cNvPr>
          <p:cNvGrpSpPr/>
          <p:nvPr/>
        </p:nvGrpSpPr>
        <p:grpSpPr>
          <a:xfrm>
            <a:off x="1219200" y="3090720"/>
            <a:ext cx="952003" cy="893867"/>
            <a:chOff x="1219200" y="3862653"/>
            <a:chExt cx="952003" cy="893867"/>
          </a:xfrm>
        </p:grpSpPr>
        <p:pic>
          <p:nvPicPr>
            <p:cNvPr id="2056" name="Picture 8" descr="ezRecovery">
              <a:extLst>
                <a:ext uri="{FF2B5EF4-FFF2-40B4-BE49-F238E27FC236}">
                  <a16:creationId xmlns:a16="http://schemas.microsoft.com/office/drawing/2014/main" id="{31D3D4E9-A42B-414E-B81D-BF266C2BD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862653"/>
              <a:ext cx="514985" cy="51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F7A3FFF-3F09-A94E-B859-9D24A22D8508}"/>
                </a:ext>
              </a:extLst>
            </p:cNvPr>
            <p:cNvSpPr/>
            <p:nvPr/>
          </p:nvSpPr>
          <p:spPr>
            <a:xfrm>
              <a:off x="1219200" y="4470771"/>
              <a:ext cx="952003" cy="285749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Reliability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8D1CC1-7104-F746-99EF-971473862748}"/>
              </a:ext>
            </a:extLst>
          </p:cNvPr>
          <p:cNvGrpSpPr/>
          <p:nvPr/>
        </p:nvGrpSpPr>
        <p:grpSpPr>
          <a:xfrm>
            <a:off x="2209800" y="2908722"/>
            <a:ext cx="862284" cy="1066425"/>
            <a:chOff x="2286000" y="3680655"/>
            <a:chExt cx="862284" cy="1066425"/>
          </a:xfrm>
        </p:grpSpPr>
        <p:pic>
          <p:nvPicPr>
            <p:cNvPr id="2060" name="Picture 12" descr="Secure Cloud Storage">
              <a:extLst>
                <a:ext uri="{FF2B5EF4-FFF2-40B4-BE49-F238E27FC236}">
                  <a16:creationId xmlns:a16="http://schemas.microsoft.com/office/drawing/2014/main" id="{6423C6E4-E0FE-B94F-8F50-2FE9B2E27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680655"/>
              <a:ext cx="846206" cy="75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AC02ED1-40EB-A94A-B9C7-468795640C7C}"/>
                </a:ext>
              </a:extLst>
            </p:cNvPr>
            <p:cNvSpPr/>
            <p:nvPr/>
          </p:nvSpPr>
          <p:spPr>
            <a:xfrm>
              <a:off x="2302237" y="4461331"/>
              <a:ext cx="846047" cy="285749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Security</a:t>
              </a:r>
              <a:endPara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9A3C371-7CD3-554A-BF09-6A30565FC5BE}"/>
              </a:ext>
            </a:extLst>
          </p:cNvPr>
          <p:cNvSpPr/>
          <p:nvPr/>
        </p:nvSpPr>
        <p:spPr>
          <a:xfrm>
            <a:off x="4253284" y="3677954"/>
            <a:ext cx="1213088" cy="28574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Performance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AC39FBA-1B22-CF45-914E-D15E94C69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799" y="985102"/>
            <a:ext cx="344997" cy="433139"/>
          </a:xfrm>
          <a:prstGeom prst="rect">
            <a:avLst/>
          </a:prstGeom>
          <a:effectLst/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377637-F01D-2249-89BA-529085116D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8262" y="972879"/>
            <a:ext cx="326491" cy="4303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D53B68-6587-0640-9C54-C5973E9E8A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846" y="972879"/>
            <a:ext cx="264405" cy="455871"/>
          </a:xfrm>
          <a:prstGeom prst="rect">
            <a:avLst/>
          </a:prstGeom>
          <a:effectLst/>
        </p:spPr>
      </p:pic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CED31C45-2F8B-644F-8313-F4E2DA5FE6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58719" y="2912090"/>
            <a:ext cx="720153" cy="720153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B44E8-38F5-E143-9231-F622040A15F8}"/>
              </a:ext>
            </a:extLst>
          </p:cNvPr>
          <p:cNvGrpSpPr/>
          <p:nvPr/>
        </p:nvGrpSpPr>
        <p:grpSpPr>
          <a:xfrm>
            <a:off x="5534755" y="2935196"/>
            <a:ext cx="972306" cy="1028507"/>
            <a:chOff x="5791200" y="3714751"/>
            <a:chExt cx="972306" cy="1028507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B068A65-3C81-DA40-B26A-70A6C57C9199}"/>
                </a:ext>
              </a:extLst>
            </p:cNvPr>
            <p:cNvSpPr/>
            <p:nvPr/>
          </p:nvSpPr>
          <p:spPr>
            <a:xfrm>
              <a:off x="5794430" y="4457509"/>
              <a:ext cx="969076" cy="285749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Scalability</a:t>
              </a:r>
            </a:p>
          </p:txBody>
        </p:sp>
        <p:pic>
          <p:nvPicPr>
            <p:cNvPr id="2064" name="Picture 16" descr="https://2pggys3b7fd63bfvol1w51zt-wpengine.netdna-ssl.com/wp-content/uploads/2014/06/cfengine-logo-370x290.jpg">
              <a:extLst>
                <a:ext uri="{FF2B5EF4-FFF2-40B4-BE49-F238E27FC236}">
                  <a16:creationId xmlns:a16="http://schemas.microsoft.com/office/drawing/2014/main" id="{69D708C8-CD40-6F44-A8BD-FF0BDA51A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714751"/>
              <a:ext cx="919600" cy="720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C98AB0-53EB-2F4F-8B58-91EE75A2F1AE}"/>
              </a:ext>
            </a:extLst>
          </p:cNvPr>
          <p:cNvGrpSpPr/>
          <p:nvPr/>
        </p:nvGrpSpPr>
        <p:grpSpPr>
          <a:xfrm>
            <a:off x="3138021" y="2980480"/>
            <a:ext cx="1055795" cy="992622"/>
            <a:chOff x="3285837" y="3752413"/>
            <a:chExt cx="1055795" cy="992622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379641C-9E37-934A-B880-2165F9202791}"/>
                </a:ext>
              </a:extLst>
            </p:cNvPr>
            <p:cNvSpPr/>
            <p:nvPr/>
          </p:nvSpPr>
          <p:spPr>
            <a:xfrm>
              <a:off x="3285837" y="4459568"/>
              <a:ext cx="1055795" cy="28546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Versioning</a:t>
              </a:r>
            </a:p>
          </p:txBody>
        </p:sp>
        <p:pic>
          <p:nvPicPr>
            <p:cNvPr id="2066" name="Picture 18" descr="versioning Joomla">
              <a:extLst>
                <a:ext uri="{FF2B5EF4-FFF2-40B4-BE49-F238E27FC236}">
                  <a16:creationId xmlns:a16="http://schemas.microsoft.com/office/drawing/2014/main" id="{DD56D231-73E4-5D45-93A0-FDEB6A09B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45" y="3752413"/>
              <a:ext cx="627190" cy="62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F81B88-AB7C-404E-9F20-0B804D3743AB}"/>
              </a:ext>
            </a:extLst>
          </p:cNvPr>
          <p:cNvGrpSpPr/>
          <p:nvPr/>
        </p:nvGrpSpPr>
        <p:grpSpPr>
          <a:xfrm>
            <a:off x="6566935" y="2647950"/>
            <a:ext cx="1369290" cy="1315753"/>
            <a:chOff x="6889688" y="3429000"/>
            <a:chExt cx="1369290" cy="1315753"/>
          </a:xfrm>
        </p:grpSpPr>
        <p:pic>
          <p:nvPicPr>
            <p:cNvPr id="2068" name="Picture 20" descr="Icon Stücklist">
              <a:extLst>
                <a:ext uri="{FF2B5EF4-FFF2-40B4-BE49-F238E27FC236}">
                  <a16:creationId xmlns:a16="http://schemas.microsoft.com/office/drawing/2014/main" id="{094443F8-9D74-8F4B-8EA7-4C4D55D2A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838" y="3429000"/>
              <a:ext cx="1197840" cy="119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FB56C582-3235-D64A-9635-A05EE9BAE155}"/>
                </a:ext>
              </a:extLst>
            </p:cNvPr>
            <p:cNvSpPr/>
            <p:nvPr/>
          </p:nvSpPr>
          <p:spPr>
            <a:xfrm>
              <a:off x="6889688" y="4459286"/>
              <a:ext cx="1369290" cy="28546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Disaggregation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A21756-63ED-3C4F-93FB-3B6B58BD54F3}"/>
              </a:ext>
            </a:extLst>
          </p:cNvPr>
          <p:cNvGrpSpPr/>
          <p:nvPr/>
        </p:nvGrpSpPr>
        <p:grpSpPr>
          <a:xfrm>
            <a:off x="2545576" y="1200150"/>
            <a:ext cx="3725521" cy="638511"/>
            <a:chOff x="4419600" y="820109"/>
            <a:chExt cx="3725521" cy="160069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D1FA07-E912-D046-A766-85D4AD3ACDC7}"/>
                </a:ext>
              </a:extLst>
            </p:cNvPr>
            <p:cNvGrpSpPr/>
            <p:nvPr/>
          </p:nvGrpSpPr>
          <p:grpSpPr>
            <a:xfrm>
              <a:off x="4419600" y="833360"/>
              <a:ext cx="967894" cy="1587443"/>
              <a:chOff x="4403714" y="1111146"/>
              <a:chExt cx="1290525" cy="2116591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3758267B-C9D8-184A-8B3C-56534B69EDD6}"/>
                  </a:ext>
                </a:extLst>
              </p:cNvPr>
              <p:cNvSpPr/>
              <p:nvPr/>
            </p:nvSpPr>
            <p:spPr>
              <a:xfrm>
                <a:off x="4403714" y="1111146"/>
                <a:ext cx="1290525" cy="1889495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algn="ctr"/>
                <a:endParaRPr lang="en-US" sz="33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D519149-3E1D-C641-A8A9-24C6DAD7B72F}"/>
                  </a:ext>
                </a:extLst>
              </p:cNvPr>
              <p:cNvSpPr txBox="1"/>
              <p:nvPr/>
            </p:nvSpPr>
            <p:spPr>
              <a:xfrm>
                <a:off x="4655158" y="1684595"/>
                <a:ext cx="814753" cy="1543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VM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3A1B5D4-C3D6-5943-80EC-DEE30B084A91}"/>
                </a:ext>
              </a:extLst>
            </p:cNvPr>
            <p:cNvGrpSpPr/>
            <p:nvPr/>
          </p:nvGrpSpPr>
          <p:grpSpPr>
            <a:xfrm>
              <a:off x="5805082" y="833360"/>
              <a:ext cx="967894" cy="1587443"/>
              <a:chOff x="4437142" y="1111146"/>
              <a:chExt cx="1290525" cy="2116591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FF080C04-5B8A-B241-AFE5-88F48EAD05BA}"/>
                  </a:ext>
                </a:extLst>
              </p:cNvPr>
              <p:cNvSpPr/>
              <p:nvPr/>
            </p:nvSpPr>
            <p:spPr>
              <a:xfrm>
                <a:off x="4437142" y="1111146"/>
                <a:ext cx="1290525" cy="1889495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algn="ctr"/>
                <a:endParaRPr lang="en-US" sz="33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F4082E-EF2A-9246-88B4-56545A27ED55}"/>
                  </a:ext>
                </a:extLst>
              </p:cNvPr>
              <p:cNvSpPr txBox="1"/>
              <p:nvPr/>
            </p:nvSpPr>
            <p:spPr>
              <a:xfrm>
                <a:off x="4650947" y="1684595"/>
                <a:ext cx="814753" cy="1543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VM</a:t>
                </a:r>
                <a:endParaRPr lang="en-US" sz="27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B6C161F-889B-564A-A2E5-8E2C4C3A1E1E}"/>
                </a:ext>
              </a:extLst>
            </p:cNvPr>
            <p:cNvGrpSpPr/>
            <p:nvPr/>
          </p:nvGrpSpPr>
          <p:grpSpPr>
            <a:xfrm>
              <a:off x="7177227" y="820109"/>
              <a:ext cx="967894" cy="1587443"/>
              <a:chOff x="4548550" y="1111146"/>
              <a:chExt cx="1290525" cy="2116591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D2755B0A-D6ED-6B4A-8C10-8C53B278DCBC}"/>
                  </a:ext>
                </a:extLst>
              </p:cNvPr>
              <p:cNvSpPr/>
              <p:nvPr/>
            </p:nvSpPr>
            <p:spPr>
              <a:xfrm>
                <a:off x="4548550" y="1111146"/>
                <a:ext cx="1290525" cy="1889495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algn="ctr"/>
                <a:endParaRPr lang="en-US" sz="33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D9D603-0B99-494D-8D09-88674BFB3F4D}"/>
                  </a:ext>
                </a:extLst>
              </p:cNvPr>
              <p:cNvSpPr txBox="1"/>
              <p:nvPr/>
            </p:nvSpPr>
            <p:spPr>
              <a:xfrm>
                <a:off x="4799994" y="1684595"/>
                <a:ext cx="814753" cy="1543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VM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87DA306-5DEF-0E4F-BDA4-71841F063951}"/>
              </a:ext>
            </a:extLst>
          </p:cNvPr>
          <p:cNvGrpSpPr/>
          <p:nvPr/>
        </p:nvGrpSpPr>
        <p:grpSpPr>
          <a:xfrm>
            <a:off x="2590800" y="1775996"/>
            <a:ext cx="4038600" cy="338554"/>
            <a:chOff x="2590800" y="1775996"/>
            <a:chExt cx="4038600" cy="3385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D32986-9D62-9B43-A3F0-B21EF3DAF145}"/>
                </a:ext>
              </a:extLst>
            </p:cNvPr>
            <p:cNvSpPr txBox="1"/>
            <p:nvPr/>
          </p:nvSpPr>
          <p:spPr>
            <a:xfrm>
              <a:off x="2590800" y="1775996"/>
              <a:ext cx="960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  <a:cs typeface="Consolas" panose="020B0609020204030204" pitchFamily="49" charset="0"/>
                </a:rPr>
                <a:t>/dev/</a:t>
              </a:r>
              <a:r>
                <a:rPr lang="en-US" sz="1600" dirty="0" err="1">
                  <a:solidFill>
                    <a:schemeClr val="bg1"/>
                  </a:solidFill>
                  <a:latin typeface="Helvetica" pitchFamily="2" charset="0"/>
                  <a:cs typeface="Consolas" panose="020B0609020204030204" pitchFamily="49" charset="0"/>
                </a:rPr>
                <a:t>sda</a:t>
              </a:r>
              <a:endParaRPr lang="en-US" sz="1600" dirty="0">
                <a:solidFill>
                  <a:schemeClr val="bg1"/>
                </a:solidFill>
                <a:latin typeface="Helvetica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F86CAF-6AEE-F046-A1C5-A39BA2C79F73}"/>
                </a:ext>
              </a:extLst>
            </p:cNvPr>
            <p:cNvSpPr txBox="1"/>
            <p:nvPr/>
          </p:nvSpPr>
          <p:spPr>
            <a:xfrm>
              <a:off x="3992481" y="1775996"/>
              <a:ext cx="960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  <a:cs typeface="Gill Sans" panose="020B0502020104020203" pitchFamily="34" charset="-79"/>
                </a:rPr>
                <a:t>/dev/</a:t>
              </a:r>
              <a:r>
                <a:rPr lang="en-US" sz="1600" dirty="0" err="1">
                  <a:solidFill>
                    <a:schemeClr val="bg1"/>
                  </a:solidFill>
                  <a:latin typeface="Helvetica" pitchFamily="2" charset="0"/>
                  <a:cs typeface="Gill Sans" panose="020B0502020104020203" pitchFamily="34" charset="-79"/>
                </a:rPr>
                <a:t>vda</a:t>
              </a:r>
              <a:endParaRPr lang="en-US" sz="1600" dirty="0">
                <a:solidFill>
                  <a:schemeClr val="bg1"/>
                </a:solidFill>
                <a:latin typeface="Helvetica" pitchFamily="2" charset="0"/>
                <a:cs typeface="Gill Sans" panose="020B0502020104020203" pitchFamily="34" charset="-79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A675372-63DC-3544-9DA3-3CCC14743E89}"/>
                </a:ext>
              </a:extLst>
            </p:cNvPr>
            <p:cNvSpPr txBox="1"/>
            <p:nvPr/>
          </p:nvSpPr>
          <p:spPr>
            <a:xfrm>
              <a:off x="5155920" y="1775996"/>
              <a:ext cx="1473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  <a:cs typeface="Gill Sans" panose="020B0502020104020203" pitchFamily="34" charset="-79"/>
                </a:rPr>
                <a:t>/dev/nvme0n1</a:t>
              </a: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9EEE5AD-02B8-BA4E-B858-438005CDAF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24000" y="4171435"/>
            <a:ext cx="518375" cy="51837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BE75AA1-AAE9-9741-BB2A-5942687424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93716" y="4171430"/>
            <a:ext cx="518375" cy="518375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915D7A48-4F50-C947-AA9E-87A620B1E9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88404" y="4171434"/>
            <a:ext cx="518375" cy="518375"/>
          </a:xfrm>
          <a:prstGeom prst="rect">
            <a:avLst/>
          </a:prstGeom>
        </p:spPr>
      </p:pic>
      <p:pic>
        <p:nvPicPr>
          <p:cNvPr id="132" name="Graphic 131">
            <a:extLst>
              <a:ext uri="{FF2B5EF4-FFF2-40B4-BE49-F238E27FC236}">
                <a16:creationId xmlns:a16="http://schemas.microsoft.com/office/drawing/2014/main" id="{4CBA0928-E98D-4548-B366-BEBA6E4CBE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52808" y="4171433"/>
            <a:ext cx="518375" cy="518375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CF1D3335-A436-9743-A025-2D9328B8D7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13470" y="4171432"/>
            <a:ext cx="518375" cy="518375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07A4C69F-93F3-C043-8DED-F0D3CD0561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81616" y="4171431"/>
            <a:ext cx="518375" cy="518375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49834E7E-BE5B-B046-8375-81CF6E5C81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00600" y="4171431"/>
            <a:ext cx="518375" cy="518375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7F487834-1E94-5041-AF6C-459DE1509A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05912" y="4171431"/>
            <a:ext cx="518375" cy="518375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A358F9C4-81DD-1A4A-85FA-4FF2F0FA98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88404" y="4171431"/>
            <a:ext cx="518375" cy="518375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47B8B088-7BFC-E948-BA6F-C3DF98FC32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23194" y="4171430"/>
            <a:ext cx="518375" cy="518375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3F084DC-BD89-7044-B089-E5F4556A2678}"/>
              </a:ext>
            </a:extLst>
          </p:cNvPr>
          <p:cNvGrpSpPr/>
          <p:nvPr/>
        </p:nvGrpSpPr>
        <p:grpSpPr>
          <a:xfrm>
            <a:off x="1676400" y="2063904"/>
            <a:ext cx="5546794" cy="1013750"/>
            <a:chOff x="1676400" y="2063904"/>
            <a:chExt cx="5546794" cy="1013750"/>
          </a:xfrm>
        </p:grpSpPr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C2BEE265-EEE3-E642-B597-2908E78D07B4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2571750"/>
              <a:ext cx="5546794" cy="0"/>
            </a:xfrm>
            <a:prstGeom prst="straightConnector1">
              <a:avLst/>
            </a:prstGeom>
            <a:ln w="38100" cmpd="sng">
              <a:solidFill>
                <a:schemeClr val="tx1">
                  <a:lumMod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AAD0172-B0DC-3A4F-B44B-F1DACD029638}"/>
                </a:ext>
              </a:extLst>
            </p:cNvPr>
            <p:cNvGrpSpPr/>
            <p:nvPr/>
          </p:nvGrpSpPr>
          <p:grpSpPr>
            <a:xfrm>
              <a:off x="1707775" y="2063904"/>
              <a:ext cx="5510937" cy="1013750"/>
              <a:chOff x="1707775" y="2063904"/>
              <a:chExt cx="5510937" cy="1013750"/>
            </a:xfrm>
          </p:grpSpPr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12EF679B-418C-3B4A-B7A7-AE94303D30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8000" y="2063904"/>
                <a:ext cx="0" cy="507846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897617AD-81E2-7C41-9510-26462FA376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0" y="2063904"/>
                <a:ext cx="0" cy="507846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F3550332-D7B6-CE47-823C-452892FB4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4287" y="2063904"/>
                <a:ext cx="0" cy="507846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FA2CF3E1-9B97-3740-8D13-ED90FA6798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7775" y="2569808"/>
                <a:ext cx="0" cy="507846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0ACC43CC-C5AE-DC49-85B4-89DE5188A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7000" y="2582874"/>
                <a:ext cx="0" cy="397606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344F1354-5350-7C41-86ED-EE9352FC7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2213" y="2582874"/>
                <a:ext cx="0" cy="397606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546B46DB-3F97-9D4E-A2AF-6932DA1C69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555144"/>
                <a:ext cx="0" cy="397606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43CE5B9A-BF2A-1447-B4B1-DA83468A0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2851" y="2582874"/>
                <a:ext cx="0" cy="397606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4A6E031B-5E68-CD49-9E13-80777E1AF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8712" y="2555144"/>
                <a:ext cx="0" cy="397606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</a:schemeClr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6789956B-7827-2E40-85B7-9017FE164410}"/>
              </a:ext>
            </a:extLst>
          </p:cNvPr>
          <p:cNvSpPr txBox="1"/>
          <p:nvPr/>
        </p:nvSpPr>
        <p:spPr>
          <a:xfrm>
            <a:off x="7987553" y="1990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45"/>
    </mc:Choice>
    <mc:Fallback xmlns="">
      <p:transition spd="slow" advTm="52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0" descr="Icon Stücklist">
            <a:extLst>
              <a:ext uri="{FF2B5EF4-FFF2-40B4-BE49-F238E27FC236}">
                <a16:creationId xmlns:a16="http://schemas.microsoft.com/office/drawing/2014/main" id="{D12F490A-96CE-C74B-A43C-0DFE855D7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19" y="1310711"/>
            <a:ext cx="1197840" cy="11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4C38825D-07AA-BF43-A939-F8D5D85F748F}"/>
              </a:ext>
            </a:extLst>
          </p:cNvPr>
          <p:cNvSpPr/>
          <p:nvPr/>
        </p:nvSpPr>
        <p:spPr>
          <a:xfrm>
            <a:off x="1110802" y="2467388"/>
            <a:ext cx="7022190" cy="5384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5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EFDCEF13-1CA3-C541-AEED-78734E08C0B7}"/>
              </a:ext>
            </a:extLst>
          </p:cNvPr>
          <p:cNvSpPr/>
          <p:nvPr/>
        </p:nvSpPr>
        <p:spPr>
          <a:xfrm>
            <a:off x="4421700" y="2367746"/>
            <a:ext cx="3723424" cy="711501"/>
          </a:xfrm>
          <a:prstGeom prst="roundRect">
            <a:avLst/>
          </a:prstGeom>
          <a:solidFill>
            <a:srgbClr val="0096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5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9301E-9F0A-3E48-842E-0DF51ECA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8" y="164804"/>
            <a:ext cx="8621875" cy="546101"/>
          </a:xfrm>
        </p:spPr>
        <p:txBody>
          <a:bodyPr/>
          <a:lstStyle/>
          <a:p>
            <a:r>
              <a:rPr lang="en-US" dirty="0"/>
              <a:t>The Heavy Cloud Storage Tax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B6D9F-6371-A147-9904-4501273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4" name="Picture 8" descr="ezRecovery">
            <a:extLst>
              <a:ext uri="{FF2B5EF4-FFF2-40B4-BE49-F238E27FC236}">
                <a16:creationId xmlns:a16="http://schemas.microsoft.com/office/drawing/2014/main" id="{0A52E926-1FAA-4842-B0A4-CBA92676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5268" y="952892"/>
            <a:ext cx="529010" cy="5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Secure Cloud Storage">
            <a:extLst>
              <a:ext uri="{FF2B5EF4-FFF2-40B4-BE49-F238E27FC236}">
                <a16:creationId xmlns:a16="http://schemas.microsoft.com/office/drawing/2014/main" id="{1034D3F9-487B-9C45-A62F-0FCD4663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5648" y="894969"/>
            <a:ext cx="743207" cy="6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Content Placeholder 26">
            <a:extLst>
              <a:ext uri="{FF2B5EF4-FFF2-40B4-BE49-F238E27FC236}">
                <a16:creationId xmlns:a16="http://schemas.microsoft.com/office/drawing/2014/main" id="{53D88F42-A015-1842-AC43-2CEBC53CE6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744327" y="858172"/>
            <a:ext cx="650207" cy="650207"/>
          </a:xfrm>
        </p:spPr>
      </p:pic>
      <p:pic>
        <p:nvPicPr>
          <p:cNvPr id="78" name="Picture 16" descr="https://2pggys3b7fd63bfvol1w51zt-wpengine.netdna-ssl.com/wp-content/uploads/2014/06/cfengine-logo-370x290.jpg">
            <a:extLst>
              <a:ext uri="{FF2B5EF4-FFF2-40B4-BE49-F238E27FC236}">
                <a16:creationId xmlns:a16="http://schemas.microsoft.com/office/drawing/2014/main" id="{450D4092-6A8B-6640-B12B-88666EFA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1640437"/>
            <a:ext cx="796397" cy="6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Using the NoSQL Database Example">
            <a:extLst>
              <a:ext uri="{FF2B5EF4-FFF2-40B4-BE49-F238E27FC236}">
                <a16:creationId xmlns:a16="http://schemas.microsoft.com/office/drawing/2014/main" id="{4AB7963D-E1C9-5B41-8194-4F318DE94E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7249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45258B-D9D0-984A-A8E9-3B08F306A941}"/>
              </a:ext>
            </a:extLst>
          </p:cNvPr>
          <p:cNvGrpSpPr/>
          <p:nvPr/>
        </p:nvGrpSpPr>
        <p:grpSpPr>
          <a:xfrm>
            <a:off x="4419600" y="740351"/>
            <a:ext cx="3725524" cy="1581422"/>
            <a:chOff x="4419600" y="740351"/>
            <a:chExt cx="3725524" cy="15814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BB18D9-7704-1043-978E-6E6A3970923F}"/>
                </a:ext>
              </a:extLst>
            </p:cNvPr>
            <p:cNvGrpSpPr/>
            <p:nvPr/>
          </p:nvGrpSpPr>
          <p:grpSpPr>
            <a:xfrm>
              <a:off x="4419600" y="740351"/>
              <a:ext cx="967894" cy="1581422"/>
              <a:chOff x="4403714" y="987134"/>
              <a:chExt cx="1290525" cy="2108563"/>
            </a:xfrm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ED6EDADD-FBFA-0F42-B02A-A1E76D8F8276}"/>
                  </a:ext>
                </a:extLst>
              </p:cNvPr>
              <p:cNvSpPr/>
              <p:nvPr/>
            </p:nvSpPr>
            <p:spPr>
              <a:xfrm>
                <a:off x="4403714" y="1111146"/>
                <a:ext cx="1290525" cy="1889495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algn="ctr"/>
                <a:endParaRPr lang="en-US" sz="33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CD1D0CF-FFA4-C44A-B295-F71275C27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3714" y="987134"/>
                <a:ext cx="1290525" cy="1512383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321A90-8FB7-F242-BC32-571F73F2B7B3}"/>
                  </a:ext>
                </a:extLst>
              </p:cNvPr>
              <p:cNvSpPr txBox="1"/>
              <p:nvPr/>
            </p:nvSpPr>
            <p:spPr>
              <a:xfrm>
                <a:off x="4655158" y="2418589"/>
                <a:ext cx="88528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7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VM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407C13-558E-704D-8D80-30942B6A14CD}"/>
                </a:ext>
              </a:extLst>
            </p:cNvPr>
            <p:cNvGrpSpPr/>
            <p:nvPr/>
          </p:nvGrpSpPr>
          <p:grpSpPr>
            <a:xfrm>
              <a:off x="5805082" y="833360"/>
              <a:ext cx="984928" cy="1488413"/>
              <a:chOff x="6032984" y="1111146"/>
              <a:chExt cx="1313237" cy="1984551"/>
            </a:xfrm>
          </p:grpSpPr>
          <p:pic>
            <p:nvPicPr>
              <p:cNvPr id="3082" name="Picture 10" descr="Apache Spark Vector Logo">
                <a:extLst>
                  <a:ext uri="{FF2B5EF4-FFF2-40B4-BE49-F238E27FC236}">
                    <a16:creationId xmlns:a16="http://schemas.microsoft.com/office/drawing/2014/main" id="{40BB9AD0-6654-054C-97BE-1A265C133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895" y="1160230"/>
                <a:ext cx="1299326" cy="129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73238E4-AF5F-6748-A018-9DBEBD4C7A67}"/>
                  </a:ext>
                </a:extLst>
              </p:cNvPr>
              <p:cNvGrpSpPr/>
              <p:nvPr/>
            </p:nvGrpSpPr>
            <p:grpSpPr>
              <a:xfrm>
                <a:off x="6032984" y="1111146"/>
                <a:ext cx="1290525" cy="1984551"/>
                <a:chOff x="4437142" y="1111146"/>
                <a:chExt cx="1290525" cy="1984551"/>
              </a:xfrm>
            </p:grpSpPr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7EF938FA-7FDD-514B-9A72-8463122EEFFE}"/>
                    </a:ext>
                  </a:extLst>
                </p:cNvPr>
                <p:cNvSpPr/>
                <p:nvPr/>
              </p:nvSpPr>
              <p:spPr>
                <a:xfrm>
                  <a:off x="4437142" y="1111146"/>
                  <a:ext cx="1290525" cy="1889495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endParaRPr>
                </a:p>
                <a:p>
                  <a:pPr algn="ctr"/>
                  <a:endParaRPr lang="en-US" sz="33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BB23286F-59F4-9B4A-A4B1-C35B2F30DEC3}"/>
                    </a:ext>
                  </a:extLst>
                </p:cNvPr>
                <p:cNvSpPr txBox="1"/>
                <p:nvPr/>
              </p:nvSpPr>
              <p:spPr>
                <a:xfrm>
                  <a:off x="4650947" y="2418589"/>
                  <a:ext cx="885285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70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VM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C72742A-C536-564B-BB9E-890DE62B79BA}"/>
                </a:ext>
              </a:extLst>
            </p:cNvPr>
            <p:cNvGrpSpPr/>
            <p:nvPr/>
          </p:nvGrpSpPr>
          <p:grpSpPr>
            <a:xfrm>
              <a:off x="7177227" y="820109"/>
              <a:ext cx="967897" cy="1488413"/>
              <a:chOff x="7670279" y="1093478"/>
              <a:chExt cx="1290529" cy="1984551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95EA81E-EB7F-A640-A282-230FE5B606FF}"/>
                  </a:ext>
                </a:extLst>
              </p:cNvPr>
              <p:cNvGrpSpPr/>
              <p:nvPr/>
            </p:nvGrpSpPr>
            <p:grpSpPr>
              <a:xfrm>
                <a:off x="7670279" y="1093478"/>
                <a:ext cx="1290525" cy="1984551"/>
                <a:chOff x="4548550" y="1111146"/>
                <a:chExt cx="1290525" cy="1984551"/>
              </a:xfrm>
            </p:grpSpPr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id="{EF091BC9-E68C-D648-A5B0-FAE461F8D885}"/>
                    </a:ext>
                  </a:extLst>
                </p:cNvPr>
                <p:cNvSpPr/>
                <p:nvPr/>
              </p:nvSpPr>
              <p:spPr>
                <a:xfrm>
                  <a:off x="4548550" y="1111146"/>
                  <a:ext cx="1290525" cy="1889495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endParaRPr>
                </a:p>
                <a:p>
                  <a:pPr algn="ctr"/>
                  <a:endParaRPr lang="en-US" sz="33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2A492340-6E7C-D042-8594-2BF48121DE45}"/>
                    </a:ext>
                  </a:extLst>
                </p:cNvPr>
                <p:cNvSpPr txBox="1"/>
                <p:nvPr/>
              </p:nvSpPr>
              <p:spPr>
                <a:xfrm>
                  <a:off x="4799994" y="2418589"/>
                  <a:ext cx="885285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70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VM</a:t>
                  </a:r>
                </a:p>
              </p:txBody>
            </p:sp>
          </p:grpSp>
          <p:pic>
            <p:nvPicPr>
              <p:cNvPr id="3086" name="Picture 14" descr="https://miro.medium.com/max/1024/1*3CXBOKNql4qS-lRyHT3pqw.png">
                <a:extLst>
                  <a:ext uri="{FF2B5EF4-FFF2-40B4-BE49-F238E27FC236}">
                    <a16:creationId xmlns:a16="http://schemas.microsoft.com/office/drawing/2014/main" id="{57C714BE-5AD9-2E47-89EC-B983971FA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0283" y="1354741"/>
                <a:ext cx="1290525" cy="1007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A4D6B27-9418-FE49-83AC-3326787BAB71}"/>
              </a:ext>
            </a:extLst>
          </p:cNvPr>
          <p:cNvCxnSpPr>
            <a:cxnSpLocks/>
          </p:cNvCxnSpPr>
          <p:nvPr/>
        </p:nvCxnSpPr>
        <p:spPr>
          <a:xfrm>
            <a:off x="4057650" y="710905"/>
            <a:ext cx="0" cy="4261145"/>
          </a:xfrm>
          <a:prstGeom prst="straightConnector1">
            <a:avLst/>
          </a:prstGeom>
          <a:ln w="50800" cmpd="sng">
            <a:solidFill>
              <a:schemeClr val="tx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Picture 18" descr="versioning Joomla">
            <a:extLst>
              <a:ext uri="{FF2B5EF4-FFF2-40B4-BE49-F238E27FC236}">
                <a16:creationId xmlns:a16="http://schemas.microsoft.com/office/drawing/2014/main" id="{9BDDFEC7-F0BE-8B4F-A75F-0FCDEEA1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31" y="1629301"/>
            <a:ext cx="627190" cy="6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16" descr="Dollar Sign Icon">
            <a:extLst>
              <a:ext uri="{FF2B5EF4-FFF2-40B4-BE49-F238E27FC236}">
                <a16:creationId xmlns:a16="http://schemas.microsoft.com/office/drawing/2014/main" id="{8849A91F-DA80-5C4A-98E4-FDA2D6F3FC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1549" y="25717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AE7E7BA1-DE90-6F42-802E-2A5D8090A397}"/>
              </a:ext>
            </a:extLst>
          </p:cNvPr>
          <p:cNvGrpSpPr/>
          <p:nvPr/>
        </p:nvGrpSpPr>
        <p:grpSpPr>
          <a:xfrm>
            <a:off x="4497710" y="2351821"/>
            <a:ext cx="3637194" cy="682854"/>
            <a:chOff x="4343598" y="3135761"/>
            <a:chExt cx="4849592" cy="91047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921364-E1E7-4B49-8C7A-E10CEEBA1B6F}"/>
                </a:ext>
              </a:extLst>
            </p:cNvPr>
            <p:cNvSpPr txBox="1"/>
            <p:nvPr/>
          </p:nvSpPr>
          <p:spPr>
            <a:xfrm>
              <a:off x="5562600" y="3135761"/>
              <a:ext cx="5475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...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EB45E6-0914-F343-A561-E730C43B4323}"/>
                </a:ext>
              </a:extLst>
            </p:cNvPr>
            <p:cNvGrpSpPr/>
            <p:nvPr/>
          </p:nvGrpSpPr>
          <p:grpSpPr>
            <a:xfrm>
              <a:off x="7789302" y="3286099"/>
              <a:ext cx="736901" cy="731520"/>
              <a:chOff x="3840980" y="4510947"/>
              <a:chExt cx="1518171" cy="1488138"/>
            </a:xfrm>
          </p:grpSpPr>
          <p:pic>
            <p:nvPicPr>
              <p:cNvPr id="45" name="Picture 4" descr="Related image">
                <a:extLst>
                  <a:ext uri="{FF2B5EF4-FFF2-40B4-BE49-F238E27FC236}">
                    <a16:creationId xmlns:a16="http://schemas.microsoft.com/office/drawing/2014/main" id="{39525B92-1BC2-4743-AFB2-C544EBCF5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980" y="4510947"/>
                <a:ext cx="1507084" cy="1488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1EA0A35-8E35-6342-9A12-731F44D4AC4F}"/>
                  </a:ext>
                </a:extLst>
              </p:cNvPr>
              <p:cNvSpPr txBox="1"/>
              <p:nvPr/>
            </p:nvSpPr>
            <p:spPr>
              <a:xfrm>
                <a:off x="3900756" y="4771360"/>
                <a:ext cx="1458395" cy="1001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90BC70F-01F6-FE4E-8184-7EB931A1CA91}"/>
                </a:ext>
              </a:extLst>
            </p:cNvPr>
            <p:cNvGrpSpPr/>
            <p:nvPr/>
          </p:nvGrpSpPr>
          <p:grpSpPr>
            <a:xfrm>
              <a:off x="8459120" y="3289604"/>
              <a:ext cx="734070" cy="731520"/>
              <a:chOff x="3840977" y="4510947"/>
              <a:chExt cx="1512339" cy="1488138"/>
            </a:xfrm>
          </p:grpSpPr>
          <p:pic>
            <p:nvPicPr>
              <p:cNvPr id="49" name="Picture 4" descr="Related image">
                <a:extLst>
                  <a:ext uri="{FF2B5EF4-FFF2-40B4-BE49-F238E27FC236}">
                    <a16:creationId xmlns:a16="http://schemas.microsoft.com/office/drawing/2014/main" id="{62AE85F6-4BAD-A14E-AA13-26661A6508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977" y="4510947"/>
                <a:ext cx="1507084" cy="1488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A9F87B-88AE-1D4D-AB00-7C2B5E7EBE8C}"/>
                  </a:ext>
                </a:extLst>
              </p:cNvPr>
              <p:cNvSpPr txBox="1"/>
              <p:nvPr/>
            </p:nvSpPr>
            <p:spPr>
              <a:xfrm>
                <a:off x="3894922" y="4771360"/>
                <a:ext cx="1458394" cy="1001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35436A6-AE8D-BA40-AA99-F20B9D9CB63D}"/>
                </a:ext>
              </a:extLst>
            </p:cNvPr>
            <p:cNvGrpSpPr/>
            <p:nvPr/>
          </p:nvGrpSpPr>
          <p:grpSpPr>
            <a:xfrm>
              <a:off x="5988206" y="3291728"/>
              <a:ext cx="731586" cy="731520"/>
              <a:chOff x="3489234" y="4510944"/>
              <a:chExt cx="1507223" cy="1488139"/>
            </a:xfrm>
          </p:grpSpPr>
          <p:pic>
            <p:nvPicPr>
              <p:cNvPr id="103" name="Picture 4" descr="Related image">
                <a:extLst>
                  <a:ext uri="{FF2B5EF4-FFF2-40B4-BE49-F238E27FC236}">
                    <a16:creationId xmlns:a16="http://schemas.microsoft.com/office/drawing/2014/main" id="{5894A780-A0B2-E840-94AD-D6C1C4185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9234" y="4510944"/>
                <a:ext cx="1507086" cy="1488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E37D7F8-A45B-FB4B-A810-74C90ECFF627}"/>
                  </a:ext>
                </a:extLst>
              </p:cNvPr>
              <p:cNvSpPr txBox="1"/>
              <p:nvPr/>
            </p:nvSpPr>
            <p:spPr>
              <a:xfrm>
                <a:off x="3538061" y="4771360"/>
                <a:ext cx="1458396" cy="1001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EE2FFF0-F61F-E544-ABE9-A58877B5DDF7}"/>
                </a:ext>
              </a:extLst>
            </p:cNvPr>
            <p:cNvGrpSpPr/>
            <p:nvPr/>
          </p:nvGrpSpPr>
          <p:grpSpPr>
            <a:xfrm>
              <a:off x="6660938" y="3314713"/>
              <a:ext cx="733474" cy="731519"/>
              <a:chOff x="3489234" y="4510947"/>
              <a:chExt cx="1511111" cy="1488136"/>
            </a:xfrm>
          </p:grpSpPr>
          <p:pic>
            <p:nvPicPr>
              <p:cNvPr id="106" name="Picture 4" descr="Related image">
                <a:extLst>
                  <a:ext uri="{FF2B5EF4-FFF2-40B4-BE49-F238E27FC236}">
                    <a16:creationId xmlns:a16="http://schemas.microsoft.com/office/drawing/2014/main" id="{10ABB205-75BC-0C49-BE0D-3A00852D65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9234" y="4510947"/>
                <a:ext cx="1507084" cy="1488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DCB806-962A-B44F-B671-C8E5CE42DFC6}"/>
                  </a:ext>
                </a:extLst>
              </p:cNvPr>
              <p:cNvSpPr txBox="1"/>
              <p:nvPr/>
            </p:nvSpPr>
            <p:spPr>
              <a:xfrm>
                <a:off x="3541951" y="4771360"/>
                <a:ext cx="1458394" cy="1001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145C421-B371-F640-B159-7D71CDCE6E07}"/>
                </a:ext>
              </a:extLst>
            </p:cNvPr>
            <p:cNvGrpSpPr/>
            <p:nvPr/>
          </p:nvGrpSpPr>
          <p:grpSpPr>
            <a:xfrm>
              <a:off x="4343598" y="3312837"/>
              <a:ext cx="731520" cy="731519"/>
              <a:chOff x="3489638" y="4507135"/>
              <a:chExt cx="1507083" cy="1488137"/>
            </a:xfrm>
          </p:grpSpPr>
          <p:pic>
            <p:nvPicPr>
              <p:cNvPr id="109" name="Picture 4" descr="Related image">
                <a:extLst>
                  <a:ext uri="{FF2B5EF4-FFF2-40B4-BE49-F238E27FC236}">
                    <a16:creationId xmlns:a16="http://schemas.microsoft.com/office/drawing/2014/main" id="{5164243C-5810-A54A-9EF6-A0937A93DA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9638" y="4507135"/>
                <a:ext cx="1507083" cy="148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F24DDA3-F4CC-014C-A397-2F29C3B0D070}"/>
                  </a:ext>
                </a:extLst>
              </p:cNvPr>
              <p:cNvSpPr txBox="1"/>
              <p:nvPr/>
            </p:nvSpPr>
            <p:spPr>
              <a:xfrm>
                <a:off x="3517456" y="4771359"/>
                <a:ext cx="1458394" cy="1001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  <a:endPara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8016F2A-D271-A747-B826-4A7393C651FB}"/>
                </a:ext>
              </a:extLst>
            </p:cNvPr>
            <p:cNvGrpSpPr/>
            <p:nvPr/>
          </p:nvGrpSpPr>
          <p:grpSpPr>
            <a:xfrm>
              <a:off x="4994432" y="3314713"/>
              <a:ext cx="735734" cy="731520"/>
              <a:chOff x="3489234" y="4510949"/>
              <a:chExt cx="1463903" cy="1435302"/>
            </a:xfrm>
          </p:grpSpPr>
          <p:pic>
            <p:nvPicPr>
              <p:cNvPr id="112" name="Picture 4" descr="Related image">
                <a:extLst>
                  <a:ext uri="{FF2B5EF4-FFF2-40B4-BE49-F238E27FC236}">
                    <a16:creationId xmlns:a16="http://schemas.microsoft.com/office/drawing/2014/main" id="{99564C73-95D6-374E-AD1B-3152B58D0B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9234" y="4510949"/>
                <a:ext cx="1455517" cy="1435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6F3438F-7F61-CA41-BE0B-89835AF1EF52}"/>
                  </a:ext>
                </a:extLst>
              </p:cNvPr>
              <p:cNvSpPr txBox="1"/>
              <p:nvPr/>
            </p:nvSpPr>
            <p:spPr>
              <a:xfrm>
                <a:off x="3544644" y="4771359"/>
                <a:ext cx="1408493" cy="966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FD9904D-2717-5943-82A3-BC85EF2ACCB7}"/>
                </a:ext>
              </a:extLst>
            </p:cNvPr>
            <p:cNvSpPr txBox="1"/>
            <p:nvPr/>
          </p:nvSpPr>
          <p:spPr>
            <a:xfrm>
              <a:off x="7287451" y="3139414"/>
              <a:ext cx="54758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...</a:t>
              </a:r>
            </a:p>
          </p:txBody>
        </p:sp>
      </p:grp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6921573-98E8-C944-B30A-9E01588BE40B}"/>
              </a:ext>
            </a:extLst>
          </p:cNvPr>
          <p:cNvSpPr/>
          <p:nvPr/>
        </p:nvSpPr>
        <p:spPr>
          <a:xfrm>
            <a:off x="1100492" y="820109"/>
            <a:ext cx="2523231" cy="3504241"/>
          </a:xfrm>
          <a:prstGeom prst="roundRect">
            <a:avLst/>
          </a:prstGeom>
          <a:solidFill>
            <a:srgbClr val="FF0000">
              <a:alpha val="27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endParaRPr lang="en-US" sz="1200" b="1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419F0EA-0E88-D848-B76B-75A38C4855E6}"/>
              </a:ext>
            </a:extLst>
          </p:cNvPr>
          <p:cNvGrpSpPr/>
          <p:nvPr/>
        </p:nvGrpSpPr>
        <p:grpSpPr>
          <a:xfrm>
            <a:off x="1641532" y="2481447"/>
            <a:ext cx="1574794" cy="557159"/>
            <a:chOff x="872124" y="4054674"/>
            <a:chExt cx="2099724" cy="74287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0CEE179-24B1-A345-87DE-B268EF9820A9}"/>
                </a:ext>
              </a:extLst>
            </p:cNvPr>
            <p:cNvGrpSpPr/>
            <p:nvPr/>
          </p:nvGrpSpPr>
          <p:grpSpPr>
            <a:xfrm>
              <a:off x="872124" y="4054674"/>
              <a:ext cx="2099724" cy="742878"/>
              <a:chOff x="872124" y="3299563"/>
              <a:chExt cx="2099724" cy="74287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65F1637-99A7-EE45-9232-3FBA03C0FC28}"/>
                  </a:ext>
                </a:extLst>
              </p:cNvPr>
              <p:cNvGrpSpPr/>
              <p:nvPr/>
            </p:nvGrpSpPr>
            <p:grpSpPr>
              <a:xfrm>
                <a:off x="872124" y="3299563"/>
                <a:ext cx="758081" cy="737137"/>
                <a:chOff x="2663136" y="4406034"/>
                <a:chExt cx="1561808" cy="1499564"/>
              </a:xfrm>
            </p:grpSpPr>
            <p:pic>
              <p:nvPicPr>
                <p:cNvPr id="39" name="Picture 4" descr="Related image">
                  <a:extLst>
                    <a:ext uri="{FF2B5EF4-FFF2-40B4-BE49-F238E27FC236}">
                      <a16:creationId xmlns:a16="http://schemas.microsoft.com/office/drawing/2014/main" id="{7FA8FC31-EFCD-5447-8325-64509D6CD2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3136" y="4406034"/>
                  <a:ext cx="1499565" cy="14995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36F28F5-1884-FE4C-9742-816833781464}"/>
                    </a:ext>
                  </a:extLst>
                </p:cNvPr>
                <p:cNvSpPr txBox="1"/>
                <p:nvPr/>
              </p:nvSpPr>
              <p:spPr>
                <a:xfrm>
                  <a:off x="2714949" y="4731238"/>
                  <a:ext cx="1509995" cy="1037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x86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415705F-829A-6841-96EB-FAE6771C269B}"/>
                  </a:ext>
                </a:extLst>
              </p:cNvPr>
              <p:cNvGrpSpPr/>
              <p:nvPr/>
            </p:nvGrpSpPr>
            <p:grpSpPr>
              <a:xfrm>
                <a:off x="1542387" y="3304037"/>
                <a:ext cx="752833" cy="731520"/>
                <a:chOff x="2777020" y="4451530"/>
                <a:chExt cx="1550993" cy="1488138"/>
              </a:xfrm>
            </p:grpSpPr>
            <p:pic>
              <p:nvPicPr>
                <p:cNvPr id="55" name="Picture 4" descr="Related image">
                  <a:extLst>
                    <a:ext uri="{FF2B5EF4-FFF2-40B4-BE49-F238E27FC236}">
                      <a16:creationId xmlns:a16="http://schemas.microsoft.com/office/drawing/2014/main" id="{419A469F-7C02-1F45-AA48-74031B66D3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7020" y="4451530"/>
                  <a:ext cx="1507083" cy="1488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D242996-96CC-4B41-A847-E8EC22760F0B}"/>
                    </a:ext>
                  </a:extLst>
                </p:cNvPr>
                <p:cNvSpPr txBox="1"/>
                <p:nvPr/>
              </p:nvSpPr>
              <p:spPr>
                <a:xfrm>
                  <a:off x="2808992" y="4749646"/>
                  <a:ext cx="1519021" cy="1001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x86</a:t>
                  </a:r>
                  <a:endParaRPr lang="en-US" sz="15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endParaRPr>
                </a:p>
              </p:txBody>
            </p:sp>
          </p:grpSp>
          <p:pic>
            <p:nvPicPr>
              <p:cNvPr id="130" name="Picture 4" descr="Related image">
                <a:extLst>
                  <a:ext uri="{FF2B5EF4-FFF2-40B4-BE49-F238E27FC236}">
                    <a16:creationId xmlns:a16="http://schemas.microsoft.com/office/drawing/2014/main" id="{E1C4A420-E7DD-E741-BB60-ED209D228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328" y="3310922"/>
                <a:ext cx="731520" cy="731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FC879B2-BE4D-6B45-BC4B-7AAE0DF8D152}"/>
                </a:ext>
              </a:extLst>
            </p:cNvPr>
            <p:cNvSpPr txBox="1"/>
            <p:nvPr/>
          </p:nvSpPr>
          <p:spPr>
            <a:xfrm>
              <a:off x="2250014" y="4212575"/>
              <a:ext cx="70788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x86</a:t>
              </a:r>
              <a:endParaRPr lang="en-US" sz="16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852FBA-89EC-D548-96D3-5204C2DE48F7}"/>
              </a:ext>
            </a:extLst>
          </p:cNvPr>
          <p:cNvGrpSpPr/>
          <p:nvPr/>
        </p:nvGrpSpPr>
        <p:grpSpPr>
          <a:xfrm>
            <a:off x="1327615" y="3021318"/>
            <a:ext cx="2065238" cy="1801391"/>
            <a:chOff x="1327615" y="3021318"/>
            <a:chExt cx="2065238" cy="1801391"/>
          </a:xfrm>
        </p:grpSpPr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15034FDE-0CF0-6D4D-B1D4-1DE039F3E4FA}"/>
                </a:ext>
              </a:extLst>
            </p:cNvPr>
            <p:cNvSpPr/>
            <p:nvPr/>
          </p:nvSpPr>
          <p:spPr>
            <a:xfrm>
              <a:off x="1327615" y="4560398"/>
              <a:ext cx="654079" cy="26231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  <a:endPara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E73CFB79-E620-D741-BC7D-A3F1AA8262F0}"/>
                </a:ext>
              </a:extLst>
            </p:cNvPr>
            <p:cNvSpPr/>
            <p:nvPr/>
          </p:nvSpPr>
          <p:spPr>
            <a:xfrm>
              <a:off x="2033194" y="4552950"/>
              <a:ext cx="654079" cy="26231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E053BBBA-0FD5-7E44-83DE-E0F06FA0CEF8}"/>
                </a:ext>
              </a:extLst>
            </p:cNvPr>
            <p:cNvSpPr/>
            <p:nvPr/>
          </p:nvSpPr>
          <p:spPr>
            <a:xfrm>
              <a:off x="2738774" y="4552950"/>
              <a:ext cx="654079" cy="26231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143" name="Up-Down Arrow 142">
              <a:extLst>
                <a:ext uri="{FF2B5EF4-FFF2-40B4-BE49-F238E27FC236}">
                  <a16:creationId xmlns:a16="http://schemas.microsoft.com/office/drawing/2014/main" id="{49FFD0CC-513F-DD48-9367-A03B0894902D}"/>
                </a:ext>
              </a:extLst>
            </p:cNvPr>
            <p:cNvSpPr/>
            <p:nvPr/>
          </p:nvSpPr>
          <p:spPr>
            <a:xfrm>
              <a:off x="1415438" y="3021318"/>
              <a:ext cx="348100" cy="1531632"/>
            </a:xfrm>
            <a:prstGeom prst="upDown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5CDBDC-615E-4549-BB48-B0EAA76867D7}"/>
              </a:ext>
            </a:extLst>
          </p:cNvPr>
          <p:cNvGrpSpPr/>
          <p:nvPr/>
        </p:nvGrpSpPr>
        <p:grpSpPr>
          <a:xfrm>
            <a:off x="4747675" y="3109669"/>
            <a:ext cx="2977631" cy="490781"/>
            <a:chOff x="4747675" y="3109669"/>
            <a:chExt cx="2977631" cy="490781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AD8E44AD-FD47-1F46-ABDF-D34F4838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747675" y="3113327"/>
              <a:ext cx="484845" cy="484845"/>
            </a:xfrm>
            <a:prstGeom prst="rect">
              <a:avLst/>
            </a:prstGeom>
          </p:spPr>
        </p:pic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4D3C2597-D794-DB4A-B583-F295D281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240461" y="3113327"/>
              <a:ext cx="484845" cy="484845"/>
            </a:xfrm>
            <a:prstGeom prst="rect">
              <a:avLst/>
            </a:prstGeom>
          </p:spPr>
        </p:pic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3361CB4F-86E0-8A4F-A658-2BF8639CB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996983" y="3113327"/>
              <a:ext cx="484845" cy="484845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B9E7F0AE-ECC3-B245-9135-BFD285412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357023" y="3115605"/>
              <a:ext cx="484845" cy="484845"/>
            </a:xfrm>
            <a:prstGeom prst="rect">
              <a:avLst/>
            </a:prstGeom>
          </p:spPr>
        </p:pic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C39E26D8-7D5B-BC42-8C1F-0263764F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618722" y="3109669"/>
              <a:ext cx="484845" cy="48484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366813-3F8C-7547-A29A-7637E965B529}"/>
              </a:ext>
            </a:extLst>
          </p:cNvPr>
          <p:cNvGrpSpPr/>
          <p:nvPr/>
        </p:nvGrpSpPr>
        <p:grpSpPr>
          <a:xfrm>
            <a:off x="1809742" y="3272910"/>
            <a:ext cx="1721936" cy="864973"/>
            <a:chOff x="1809742" y="3272910"/>
            <a:chExt cx="1721936" cy="864973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AADFB3F-88FB-E54C-AF48-F65F5487178F}"/>
                </a:ext>
              </a:extLst>
            </p:cNvPr>
            <p:cNvSpPr txBox="1"/>
            <p:nvPr/>
          </p:nvSpPr>
          <p:spPr>
            <a:xfrm>
              <a:off x="1817747" y="3272910"/>
              <a:ext cx="17139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Deep Storage Stack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A725366-7CE1-DF41-B8E3-9469395644D3}"/>
                </a:ext>
              </a:extLst>
            </p:cNvPr>
            <p:cNvSpPr txBox="1"/>
            <p:nvPr/>
          </p:nvSpPr>
          <p:spPr>
            <a:xfrm>
              <a:off x="1809742" y="3527403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Context Switches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AB5BB13-6DE2-5148-93C1-7EAE7FA5C16C}"/>
                </a:ext>
              </a:extLst>
            </p:cNvPr>
            <p:cNvSpPr txBox="1"/>
            <p:nvPr/>
          </p:nvSpPr>
          <p:spPr>
            <a:xfrm>
              <a:off x="1820559" y="3814718"/>
              <a:ext cx="15229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Polling/Interrupts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817A9-180C-404F-BD70-07B33E5809AD}"/>
              </a:ext>
            </a:extLst>
          </p:cNvPr>
          <p:cNvCxnSpPr/>
          <p:nvPr/>
        </p:nvCxnSpPr>
        <p:spPr>
          <a:xfrm flipH="1">
            <a:off x="2286000" y="685800"/>
            <a:ext cx="1386859" cy="1343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7DFBA8-05A5-2840-990A-E71E360120E7}"/>
              </a:ext>
            </a:extLst>
          </p:cNvPr>
          <p:cNvGrpSpPr/>
          <p:nvPr/>
        </p:nvGrpSpPr>
        <p:grpSpPr>
          <a:xfrm>
            <a:off x="4419601" y="3700034"/>
            <a:ext cx="3725523" cy="1139202"/>
            <a:chOff x="4419601" y="3700034"/>
            <a:chExt cx="3725523" cy="1139202"/>
          </a:xfrm>
        </p:grpSpPr>
        <p:sp>
          <p:nvSpPr>
            <p:cNvPr id="123" name="Rounded Rectangular Callout 122">
              <a:extLst>
                <a:ext uri="{FF2B5EF4-FFF2-40B4-BE49-F238E27FC236}">
                  <a16:creationId xmlns:a16="http://schemas.microsoft.com/office/drawing/2014/main" id="{1CF8C839-018B-2E4E-ADBD-04FA04A00DCB}"/>
                </a:ext>
              </a:extLst>
            </p:cNvPr>
            <p:cNvSpPr/>
            <p:nvPr/>
          </p:nvSpPr>
          <p:spPr>
            <a:xfrm>
              <a:off x="4419601" y="3700034"/>
              <a:ext cx="2820860" cy="1139202"/>
            </a:xfrm>
            <a:prstGeom prst="wedgeRoundRectCallout">
              <a:avLst>
                <a:gd name="adj1" fmla="val -77910"/>
                <a:gd name="adj2" fmla="val -49338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Gill Sans" panose="020B0502020104020203" pitchFamily="34" charset="-79"/>
                  <a:cs typeface="Gill Sans" panose="020B0502020104020203" pitchFamily="34" charset="-79"/>
                </a:rPr>
                <a:t>10-20% CPU cycles burnt only for storage stack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AE8A596-852D-784C-964C-AF66B5137D2C}"/>
                </a:ext>
              </a:extLst>
            </p:cNvPr>
            <p:cNvGrpSpPr/>
            <p:nvPr/>
          </p:nvGrpSpPr>
          <p:grpSpPr>
            <a:xfrm>
              <a:off x="7279966" y="3856456"/>
              <a:ext cx="865158" cy="842417"/>
              <a:chOff x="9949800" y="2532185"/>
              <a:chExt cx="1842048" cy="1793630"/>
            </a:xfrm>
            <a:solidFill>
              <a:srgbClr val="FF0000"/>
            </a:solidFill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25352DC-CAE2-FB43-A70B-11DBEEF54CEE}"/>
                  </a:ext>
                </a:extLst>
              </p:cNvPr>
              <p:cNvSpPr/>
              <p:nvPr/>
            </p:nvSpPr>
            <p:spPr>
              <a:xfrm>
                <a:off x="9949800" y="2532185"/>
                <a:ext cx="1842048" cy="1793630"/>
              </a:xfrm>
              <a:prstGeom prst="ellipse">
                <a:avLst/>
              </a:prstGeom>
              <a:grpFill/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4E1F800-9D78-4447-9CD6-CEF919C7E32B}"/>
                  </a:ext>
                </a:extLst>
              </p:cNvPr>
              <p:cNvSpPr/>
              <p:nvPr/>
            </p:nvSpPr>
            <p:spPr>
              <a:xfrm>
                <a:off x="10479787" y="2829765"/>
                <a:ext cx="235178" cy="40764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C340E9D-FAF7-2145-8ABD-9EDC6F8A5059}"/>
                  </a:ext>
                </a:extLst>
              </p:cNvPr>
              <p:cNvSpPr/>
              <p:nvPr/>
            </p:nvSpPr>
            <p:spPr>
              <a:xfrm>
                <a:off x="11000933" y="2829765"/>
                <a:ext cx="235178" cy="40764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22">
                <a:extLst>
                  <a:ext uri="{FF2B5EF4-FFF2-40B4-BE49-F238E27FC236}">
                    <a16:creationId xmlns:a16="http://schemas.microsoft.com/office/drawing/2014/main" id="{9B7EE37B-BFEB-8540-A7F3-4E07302B98F8}"/>
                  </a:ext>
                </a:extLst>
              </p:cNvPr>
              <p:cNvSpPr/>
              <p:nvPr/>
            </p:nvSpPr>
            <p:spPr>
              <a:xfrm>
                <a:off x="10460578" y="3631780"/>
                <a:ext cx="842460" cy="385916"/>
              </a:xfrm>
              <a:custGeom>
                <a:avLst/>
                <a:gdLst>
                  <a:gd name="connsiteX0" fmla="*/ 0 w 592853"/>
                  <a:gd name="connsiteY0" fmla="*/ 0 h 32415"/>
                  <a:gd name="connsiteX1" fmla="*/ 592853 w 592853"/>
                  <a:gd name="connsiteY1" fmla="*/ 0 h 32415"/>
                  <a:gd name="connsiteX2" fmla="*/ 592853 w 592853"/>
                  <a:gd name="connsiteY2" fmla="*/ 32415 h 32415"/>
                  <a:gd name="connsiteX3" fmla="*/ 0 w 592853"/>
                  <a:gd name="connsiteY3" fmla="*/ 32415 h 32415"/>
                  <a:gd name="connsiteX4" fmla="*/ 0 w 592853"/>
                  <a:gd name="connsiteY4" fmla="*/ 0 h 32415"/>
                  <a:gd name="connsiteX0" fmla="*/ 0 w 592853"/>
                  <a:gd name="connsiteY0" fmla="*/ 58056 h 90471"/>
                  <a:gd name="connsiteX1" fmla="*/ 592853 w 592853"/>
                  <a:gd name="connsiteY1" fmla="*/ 58056 h 90471"/>
                  <a:gd name="connsiteX2" fmla="*/ 592853 w 592853"/>
                  <a:gd name="connsiteY2" fmla="*/ 90471 h 90471"/>
                  <a:gd name="connsiteX3" fmla="*/ 0 w 592853"/>
                  <a:gd name="connsiteY3" fmla="*/ 90471 h 90471"/>
                  <a:gd name="connsiteX4" fmla="*/ 0 w 592853"/>
                  <a:gd name="connsiteY4" fmla="*/ 58056 h 90471"/>
                  <a:gd name="connsiteX0" fmla="*/ 0 w 592853"/>
                  <a:gd name="connsiteY0" fmla="*/ 109566 h 141981"/>
                  <a:gd name="connsiteX1" fmla="*/ 592853 w 592853"/>
                  <a:gd name="connsiteY1" fmla="*/ 109566 h 141981"/>
                  <a:gd name="connsiteX2" fmla="*/ 592853 w 592853"/>
                  <a:gd name="connsiteY2" fmla="*/ 141981 h 141981"/>
                  <a:gd name="connsiteX3" fmla="*/ 0 w 592853"/>
                  <a:gd name="connsiteY3" fmla="*/ 141981 h 141981"/>
                  <a:gd name="connsiteX4" fmla="*/ 0 w 592853"/>
                  <a:gd name="connsiteY4" fmla="*/ 109566 h 141981"/>
                  <a:gd name="connsiteX0" fmla="*/ 0 w 592853"/>
                  <a:gd name="connsiteY0" fmla="*/ 118703 h 151118"/>
                  <a:gd name="connsiteX1" fmla="*/ 592853 w 592853"/>
                  <a:gd name="connsiteY1" fmla="*/ 118703 h 151118"/>
                  <a:gd name="connsiteX2" fmla="*/ 592853 w 592853"/>
                  <a:gd name="connsiteY2" fmla="*/ 151118 h 151118"/>
                  <a:gd name="connsiteX3" fmla="*/ 0 w 592853"/>
                  <a:gd name="connsiteY3" fmla="*/ 151118 h 151118"/>
                  <a:gd name="connsiteX4" fmla="*/ 0 w 592853"/>
                  <a:gd name="connsiteY4" fmla="*/ 118703 h 151118"/>
                  <a:gd name="connsiteX0" fmla="*/ 0 w 592853"/>
                  <a:gd name="connsiteY0" fmla="*/ 118703 h 151118"/>
                  <a:gd name="connsiteX1" fmla="*/ 592853 w 592853"/>
                  <a:gd name="connsiteY1" fmla="*/ 118703 h 151118"/>
                  <a:gd name="connsiteX2" fmla="*/ 592853 w 592853"/>
                  <a:gd name="connsiteY2" fmla="*/ 151118 h 151118"/>
                  <a:gd name="connsiteX3" fmla="*/ 0 w 592853"/>
                  <a:gd name="connsiteY3" fmla="*/ 118703 h 151118"/>
                  <a:gd name="connsiteX0" fmla="*/ 0 w 592853"/>
                  <a:gd name="connsiteY0" fmla="*/ 118703 h 151118"/>
                  <a:gd name="connsiteX1" fmla="*/ 592853 w 592853"/>
                  <a:gd name="connsiteY1" fmla="*/ 118703 h 151118"/>
                  <a:gd name="connsiteX2" fmla="*/ 592853 w 592853"/>
                  <a:gd name="connsiteY2" fmla="*/ 151118 h 151118"/>
                  <a:gd name="connsiteX3" fmla="*/ 0 w 592853"/>
                  <a:gd name="connsiteY3" fmla="*/ 118703 h 151118"/>
                  <a:gd name="connsiteX0" fmla="*/ 0 w 592853"/>
                  <a:gd name="connsiteY0" fmla="*/ 118703 h 118703"/>
                  <a:gd name="connsiteX1" fmla="*/ 592853 w 592853"/>
                  <a:gd name="connsiteY1" fmla="*/ 118703 h 118703"/>
                  <a:gd name="connsiteX2" fmla="*/ 0 w 592853"/>
                  <a:gd name="connsiteY2" fmla="*/ 118703 h 118703"/>
                  <a:gd name="connsiteX0" fmla="*/ 0 w 592853"/>
                  <a:gd name="connsiteY0" fmla="*/ 118703 h 118703"/>
                  <a:gd name="connsiteX1" fmla="*/ 592853 w 592853"/>
                  <a:gd name="connsiteY1" fmla="*/ 118703 h 118703"/>
                  <a:gd name="connsiteX2" fmla="*/ 0 w 592853"/>
                  <a:gd name="connsiteY2" fmla="*/ 118703 h 118703"/>
                  <a:gd name="connsiteX0" fmla="*/ 0 w 587829"/>
                  <a:gd name="connsiteY0" fmla="*/ 126599 h 126599"/>
                  <a:gd name="connsiteX1" fmla="*/ 587829 w 587829"/>
                  <a:gd name="connsiteY1" fmla="*/ 111526 h 126599"/>
                  <a:gd name="connsiteX2" fmla="*/ 0 w 587829"/>
                  <a:gd name="connsiteY2" fmla="*/ 126599 h 126599"/>
                  <a:gd name="connsiteX0" fmla="*/ 0 w 587829"/>
                  <a:gd name="connsiteY0" fmla="*/ 137543 h 137543"/>
                  <a:gd name="connsiteX1" fmla="*/ 587829 w 587829"/>
                  <a:gd name="connsiteY1" fmla="*/ 122470 h 137543"/>
                  <a:gd name="connsiteX2" fmla="*/ 0 w 587829"/>
                  <a:gd name="connsiteY2" fmla="*/ 137543 h 137543"/>
                  <a:gd name="connsiteX0" fmla="*/ 0 w 587829"/>
                  <a:gd name="connsiteY0" fmla="*/ 137543 h 137543"/>
                  <a:gd name="connsiteX1" fmla="*/ 587829 w 587829"/>
                  <a:gd name="connsiteY1" fmla="*/ 122470 h 137543"/>
                  <a:gd name="connsiteX2" fmla="*/ 0 w 587829"/>
                  <a:gd name="connsiteY2" fmla="*/ 137543 h 137543"/>
                  <a:gd name="connsiteX0" fmla="*/ 0 w 587829"/>
                  <a:gd name="connsiteY0" fmla="*/ 137543 h 137543"/>
                  <a:gd name="connsiteX1" fmla="*/ 587829 w 587829"/>
                  <a:gd name="connsiteY1" fmla="*/ 122470 h 137543"/>
                  <a:gd name="connsiteX2" fmla="*/ 0 w 587829"/>
                  <a:gd name="connsiteY2" fmla="*/ 137543 h 137543"/>
                  <a:gd name="connsiteX0" fmla="*/ 0 w 587829"/>
                  <a:gd name="connsiteY0" fmla="*/ 147058 h 147058"/>
                  <a:gd name="connsiteX1" fmla="*/ 587829 w 587829"/>
                  <a:gd name="connsiteY1" fmla="*/ 131985 h 147058"/>
                  <a:gd name="connsiteX2" fmla="*/ 0 w 587829"/>
                  <a:gd name="connsiteY2" fmla="*/ 147058 h 147058"/>
                  <a:gd name="connsiteX0" fmla="*/ 0 w 587829"/>
                  <a:gd name="connsiteY0" fmla="*/ 150947 h 150947"/>
                  <a:gd name="connsiteX1" fmla="*/ 587829 w 587829"/>
                  <a:gd name="connsiteY1" fmla="*/ 135874 h 150947"/>
                  <a:gd name="connsiteX2" fmla="*/ 0 w 587829"/>
                  <a:gd name="connsiteY2" fmla="*/ 150947 h 150947"/>
                  <a:gd name="connsiteX0" fmla="*/ 0 w 582805"/>
                  <a:gd name="connsiteY0" fmla="*/ 160800 h 160800"/>
                  <a:gd name="connsiteX1" fmla="*/ 582805 w 582805"/>
                  <a:gd name="connsiteY1" fmla="*/ 125630 h 160800"/>
                  <a:gd name="connsiteX2" fmla="*/ 0 w 582805"/>
                  <a:gd name="connsiteY2" fmla="*/ 160800 h 160800"/>
                  <a:gd name="connsiteX0" fmla="*/ 0 w 582805"/>
                  <a:gd name="connsiteY0" fmla="*/ 162664 h 162664"/>
                  <a:gd name="connsiteX1" fmla="*/ 582805 w 582805"/>
                  <a:gd name="connsiteY1" fmla="*/ 127494 h 162664"/>
                  <a:gd name="connsiteX2" fmla="*/ 0 w 582805"/>
                  <a:gd name="connsiteY2" fmla="*/ 162664 h 162664"/>
                  <a:gd name="connsiteX0" fmla="*/ 0 w 592853"/>
                  <a:gd name="connsiteY0" fmla="*/ 152908 h 152908"/>
                  <a:gd name="connsiteX1" fmla="*/ 592853 w 592853"/>
                  <a:gd name="connsiteY1" fmla="*/ 137835 h 152908"/>
                  <a:gd name="connsiteX2" fmla="*/ 0 w 592853"/>
                  <a:gd name="connsiteY2" fmla="*/ 152908 h 152908"/>
                  <a:gd name="connsiteX0" fmla="*/ 0 w 592853"/>
                  <a:gd name="connsiteY0" fmla="*/ 167688 h 167688"/>
                  <a:gd name="connsiteX1" fmla="*/ 592853 w 592853"/>
                  <a:gd name="connsiteY1" fmla="*/ 152615 h 167688"/>
                  <a:gd name="connsiteX2" fmla="*/ 0 w 592853"/>
                  <a:gd name="connsiteY2" fmla="*/ 167688 h 167688"/>
                  <a:gd name="connsiteX0" fmla="*/ 0 w 592853"/>
                  <a:gd name="connsiteY0" fmla="*/ 167688 h 167688"/>
                  <a:gd name="connsiteX1" fmla="*/ 592853 w 592853"/>
                  <a:gd name="connsiteY1" fmla="*/ 152615 h 167688"/>
                  <a:gd name="connsiteX2" fmla="*/ 0 w 592853"/>
                  <a:gd name="connsiteY2" fmla="*/ 167688 h 167688"/>
                  <a:gd name="connsiteX0" fmla="*/ 0 w 592853"/>
                  <a:gd name="connsiteY0" fmla="*/ 171499 h 171499"/>
                  <a:gd name="connsiteX1" fmla="*/ 592853 w 592853"/>
                  <a:gd name="connsiteY1" fmla="*/ 156426 h 171499"/>
                  <a:gd name="connsiteX2" fmla="*/ 0 w 592853"/>
                  <a:gd name="connsiteY2" fmla="*/ 171499 h 171499"/>
                  <a:gd name="connsiteX0" fmla="*/ 0 w 592853"/>
                  <a:gd name="connsiteY0" fmla="*/ 173420 h 173420"/>
                  <a:gd name="connsiteX1" fmla="*/ 592853 w 592853"/>
                  <a:gd name="connsiteY1" fmla="*/ 158347 h 173420"/>
                  <a:gd name="connsiteX2" fmla="*/ 0 w 592853"/>
                  <a:gd name="connsiteY2" fmla="*/ 173420 h 173420"/>
                  <a:gd name="connsiteX0" fmla="*/ 0 w 592853"/>
                  <a:gd name="connsiteY0" fmla="*/ 173420 h 173420"/>
                  <a:gd name="connsiteX1" fmla="*/ 592853 w 592853"/>
                  <a:gd name="connsiteY1" fmla="*/ 158347 h 173420"/>
                  <a:gd name="connsiteX2" fmla="*/ 0 w 592853"/>
                  <a:gd name="connsiteY2" fmla="*/ 173420 h 173420"/>
                  <a:gd name="connsiteX0" fmla="*/ 0 w 592853"/>
                  <a:gd name="connsiteY0" fmla="*/ 173420 h 173420"/>
                  <a:gd name="connsiteX1" fmla="*/ 592853 w 592853"/>
                  <a:gd name="connsiteY1" fmla="*/ 158347 h 173420"/>
                  <a:gd name="connsiteX2" fmla="*/ 0 w 592853"/>
                  <a:gd name="connsiteY2" fmla="*/ 173420 h 173420"/>
                  <a:gd name="connsiteX0" fmla="*/ 0 w 592853"/>
                  <a:gd name="connsiteY0" fmla="*/ 173420 h 173420"/>
                  <a:gd name="connsiteX1" fmla="*/ 592853 w 592853"/>
                  <a:gd name="connsiteY1" fmla="*/ 158347 h 173420"/>
                  <a:gd name="connsiteX2" fmla="*/ 0 w 592853"/>
                  <a:gd name="connsiteY2" fmla="*/ 173420 h 173420"/>
                  <a:gd name="connsiteX0" fmla="*/ 0 w 592853"/>
                  <a:gd name="connsiteY0" fmla="*/ 173420 h 173420"/>
                  <a:gd name="connsiteX1" fmla="*/ 592853 w 592853"/>
                  <a:gd name="connsiteY1" fmla="*/ 158347 h 173420"/>
                  <a:gd name="connsiteX2" fmla="*/ 0 w 592853"/>
                  <a:gd name="connsiteY2" fmla="*/ 173420 h 173420"/>
                  <a:gd name="connsiteX0" fmla="*/ 0 w 592853"/>
                  <a:gd name="connsiteY0" fmla="*/ 173420 h 173420"/>
                  <a:gd name="connsiteX1" fmla="*/ 592853 w 592853"/>
                  <a:gd name="connsiteY1" fmla="*/ 158347 h 173420"/>
                  <a:gd name="connsiteX2" fmla="*/ 0 w 592853"/>
                  <a:gd name="connsiteY2" fmla="*/ 173420 h 173420"/>
                  <a:gd name="connsiteX0" fmla="*/ 0 w 620386"/>
                  <a:gd name="connsiteY0" fmla="*/ 144515 h 191647"/>
                  <a:gd name="connsiteX1" fmla="*/ 620386 w 620386"/>
                  <a:gd name="connsiteY1" fmla="*/ 191647 h 191647"/>
                  <a:gd name="connsiteX2" fmla="*/ 0 w 620386"/>
                  <a:gd name="connsiteY2" fmla="*/ 144515 h 191647"/>
                  <a:gd name="connsiteX0" fmla="*/ 0 w 625892"/>
                  <a:gd name="connsiteY0" fmla="*/ 182437 h 182436"/>
                  <a:gd name="connsiteX1" fmla="*/ 625892 w 625892"/>
                  <a:gd name="connsiteY1" fmla="*/ 150398 h 182436"/>
                  <a:gd name="connsiteX2" fmla="*/ 0 w 625892"/>
                  <a:gd name="connsiteY2" fmla="*/ 182437 h 182436"/>
                  <a:gd name="connsiteX0" fmla="*/ 0 w 625892"/>
                  <a:gd name="connsiteY0" fmla="*/ 207300 h 207300"/>
                  <a:gd name="connsiteX1" fmla="*/ 625892 w 625892"/>
                  <a:gd name="connsiteY1" fmla="*/ 175261 h 207300"/>
                  <a:gd name="connsiteX2" fmla="*/ 0 w 625892"/>
                  <a:gd name="connsiteY2" fmla="*/ 207300 h 207300"/>
                  <a:gd name="connsiteX0" fmla="*/ 0 w 625892"/>
                  <a:gd name="connsiteY0" fmla="*/ 224397 h 224397"/>
                  <a:gd name="connsiteX1" fmla="*/ 625892 w 625892"/>
                  <a:gd name="connsiteY1" fmla="*/ 192358 h 224397"/>
                  <a:gd name="connsiteX2" fmla="*/ 0 w 625892"/>
                  <a:gd name="connsiteY2" fmla="*/ 224397 h 224397"/>
                  <a:gd name="connsiteX0" fmla="*/ 0 w 625892"/>
                  <a:gd name="connsiteY0" fmla="*/ 224397 h 224397"/>
                  <a:gd name="connsiteX1" fmla="*/ 625892 w 625892"/>
                  <a:gd name="connsiteY1" fmla="*/ 192358 h 224397"/>
                  <a:gd name="connsiteX2" fmla="*/ 0 w 625892"/>
                  <a:gd name="connsiteY2" fmla="*/ 224397 h 224397"/>
                  <a:gd name="connsiteX0" fmla="*/ 0 w 625892"/>
                  <a:gd name="connsiteY0" fmla="*/ 224397 h 224397"/>
                  <a:gd name="connsiteX1" fmla="*/ 625892 w 625892"/>
                  <a:gd name="connsiteY1" fmla="*/ 192358 h 224397"/>
                  <a:gd name="connsiteX2" fmla="*/ 0 w 625892"/>
                  <a:gd name="connsiteY2" fmla="*/ 224397 h 224397"/>
                  <a:gd name="connsiteX0" fmla="*/ 0 w 636905"/>
                  <a:gd name="connsiteY0" fmla="*/ 210199 h 210199"/>
                  <a:gd name="connsiteX1" fmla="*/ 636905 w 636905"/>
                  <a:gd name="connsiteY1" fmla="*/ 206436 h 210199"/>
                  <a:gd name="connsiteX2" fmla="*/ 0 w 636905"/>
                  <a:gd name="connsiteY2" fmla="*/ 210199 h 210199"/>
                  <a:gd name="connsiteX0" fmla="*/ 0 w 636905"/>
                  <a:gd name="connsiteY0" fmla="*/ 216465 h 216465"/>
                  <a:gd name="connsiteX1" fmla="*/ 636905 w 636905"/>
                  <a:gd name="connsiteY1" fmla="*/ 212702 h 216465"/>
                  <a:gd name="connsiteX2" fmla="*/ 0 w 636905"/>
                  <a:gd name="connsiteY2" fmla="*/ 216465 h 216465"/>
                  <a:gd name="connsiteX0" fmla="*/ 0 w 636905"/>
                  <a:gd name="connsiteY0" fmla="*/ 218606 h 218606"/>
                  <a:gd name="connsiteX1" fmla="*/ 636905 w 636905"/>
                  <a:gd name="connsiteY1" fmla="*/ 214843 h 218606"/>
                  <a:gd name="connsiteX2" fmla="*/ 0 w 636905"/>
                  <a:gd name="connsiteY2" fmla="*/ 218606 h 218606"/>
                  <a:gd name="connsiteX0" fmla="*/ 0 w 647918"/>
                  <a:gd name="connsiteY0" fmla="*/ 197708 h 239185"/>
                  <a:gd name="connsiteX1" fmla="*/ 647918 w 647918"/>
                  <a:gd name="connsiteY1" fmla="*/ 239185 h 239185"/>
                  <a:gd name="connsiteX2" fmla="*/ 0 w 647918"/>
                  <a:gd name="connsiteY2" fmla="*/ 197708 h 239185"/>
                  <a:gd name="connsiteX0" fmla="*/ 0 w 647918"/>
                  <a:gd name="connsiteY0" fmla="*/ 242662 h 284139"/>
                  <a:gd name="connsiteX1" fmla="*/ 647918 w 647918"/>
                  <a:gd name="connsiteY1" fmla="*/ 284139 h 284139"/>
                  <a:gd name="connsiteX2" fmla="*/ 0 w 647918"/>
                  <a:gd name="connsiteY2" fmla="*/ 242662 h 284139"/>
                  <a:gd name="connsiteX0" fmla="*/ 0 w 647918"/>
                  <a:gd name="connsiteY0" fmla="*/ 253220 h 294697"/>
                  <a:gd name="connsiteX1" fmla="*/ 647918 w 647918"/>
                  <a:gd name="connsiteY1" fmla="*/ 294697 h 294697"/>
                  <a:gd name="connsiteX2" fmla="*/ 0 w 647918"/>
                  <a:gd name="connsiteY2" fmla="*/ 253220 h 294697"/>
                  <a:gd name="connsiteX0" fmla="*/ 0 w 647918"/>
                  <a:gd name="connsiteY0" fmla="*/ 279777 h 279777"/>
                  <a:gd name="connsiteX1" fmla="*/ 647918 w 647918"/>
                  <a:gd name="connsiteY1" fmla="*/ 270360 h 279777"/>
                  <a:gd name="connsiteX2" fmla="*/ 0 w 647918"/>
                  <a:gd name="connsiteY2" fmla="*/ 279777 h 279777"/>
                  <a:gd name="connsiteX0" fmla="*/ 0 w 647918"/>
                  <a:gd name="connsiteY0" fmla="*/ 279777 h 279777"/>
                  <a:gd name="connsiteX1" fmla="*/ 647918 w 647918"/>
                  <a:gd name="connsiteY1" fmla="*/ 270360 h 279777"/>
                  <a:gd name="connsiteX2" fmla="*/ 0 w 647918"/>
                  <a:gd name="connsiteY2" fmla="*/ 279777 h 279777"/>
                  <a:gd name="connsiteX0" fmla="*/ 0 w 647918"/>
                  <a:gd name="connsiteY0" fmla="*/ 304807 h 304807"/>
                  <a:gd name="connsiteX1" fmla="*/ 647918 w 647918"/>
                  <a:gd name="connsiteY1" fmla="*/ 295390 h 304807"/>
                  <a:gd name="connsiteX2" fmla="*/ 0 w 647918"/>
                  <a:gd name="connsiteY2" fmla="*/ 304807 h 304807"/>
                  <a:gd name="connsiteX0" fmla="*/ 0 w 647918"/>
                  <a:gd name="connsiteY0" fmla="*/ 304808 h 304808"/>
                  <a:gd name="connsiteX1" fmla="*/ 647918 w 647918"/>
                  <a:gd name="connsiteY1" fmla="*/ 295391 h 304808"/>
                  <a:gd name="connsiteX2" fmla="*/ 0 w 647918"/>
                  <a:gd name="connsiteY2" fmla="*/ 304808 h 304808"/>
                  <a:gd name="connsiteX0" fmla="*/ 0 w 647918"/>
                  <a:gd name="connsiteY0" fmla="*/ 304808 h 304808"/>
                  <a:gd name="connsiteX1" fmla="*/ 647918 w 647918"/>
                  <a:gd name="connsiteY1" fmla="*/ 295391 h 304808"/>
                  <a:gd name="connsiteX2" fmla="*/ 0 w 647918"/>
                  <a:gd name="connsiteY2" fmla="*/ 304808 h 304808"/>
                  <a:gd name="connsiteX0" fmla="*/ 0 w 647918"/>
                  <a:gd name="connsiteY0" fmla="*/ 304808 h 304808"/>
                  <a:gd name="connsiteX1" fmla="*/ 647918 w 647918"/>
                  <a:gd name="connsiteY1" fmla="*/ 295391 h 304808"/>
                  <a:gd name="connsiteX2" fmla="*/ 0 w 647918"/>
                  <a:gd name="connsiteY2" fmla="*/ 304808 h 30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918" h="304808">
                    <a:moveTo>
                      <a:pt x="0" y="304808"/>
                    </a:moveTo>
                    <a:cubicBezTo>
                      <a:pt x="74145" y="-23073"/>
                      <a:pt x="542866" y="-169469"/>
                      <a:pt x="647918" y="295391"/>
                    </a:cubicBezTo>
                    <a:cubicBezTo>
                      <a:pt x="426144" y="-37536"/>
                      <a:pt x="212008" y="24626"/>
                      <a:pt x="0" y="30480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F012CEE-71AD-3E42-A133-618164F50EFF}"/>
              </a:ext>
            </a:extLst>
          </p:cNvPr>
          <p:cNvSpPr txBox="1"/>
          <p:nvPr/>
        </p:nvSpPr>
        <p:spPr>
          <a:xfrm>
            <a:off x="110190" y="2409249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Cloud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server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6AF6820-6771-AC44-B211-B79C54E240D9}"/>
              </a:ext>
            </a:extLst>
          </p:cNvPr>
          <p:cNvSpPr txBox="1"/>
          <p:nvPr/>
        </p:nvSpPr>
        <p:spPr>
          <a:xfrm>
            <a:off x="113634" y="1304140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Storage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services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B6CCB4B-0859-3746-A9AF-216C98233836}"/>
              </a:ext>
            </a:extLst>
          </p:cNvPr>
          <p:cNvSpPr txBox="1"/>
          <p:nvPr/>
        </p:nvSpPr>
        <p:spPr>
          <a:xfrm>
            <a:off x="103928" y="3447913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Device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23"/>
    </mc:Choice>
    <mc:Fallback xmlns="">
      <p:transition spd="slow" advTm="89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38" grpId="0" animBg="1"/>
      <p:bldP spid="139" grpId="0" animBg="1"/>
      <p:bldP spid="9" grpId="0"/>
      <p:bldP spid="90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653F1F5-A8DC-BB44-8599-CB48B7978A31}"/>
              </a:ext>
            </a:extLst>
          </p:cNvPr>
          <p:cNvGrpSpPr/>
          <p:nvPr/>
        </p:nvGrpSpPr>
        <p:grpSpPr>
          <a:xfrm>
            <a:off x="382997" y="830160"/>
            <a:ext cx="4495164" cy="979056"/>
            <a:chOff x="4176471" y="79059"/>
            <a:chExt cx="5012139" cy="10916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53B1E8-AD13-8842-BC99-1107E31A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6471" y="104639"/>
              <a:ext cx="5012139" cy="1066074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A5A902-DE8C-3D4E-A20D-7D783550DDEF}"/>
                </a:ext>
              </a:extLst>
            </p:cNvPr>
            <p:cNvSpPr/>
            <p:nvPr/>
          </p:nvSpPr>
          <p:spPr>
            <a:xfrm rot="4221839">
              <a:off x="4819607" y="-157519"/>
              <a:ext cx="689706" cy="1162861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0096FF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pic>
        <p:nvPicPr>
          <p:cNvPr id="5122" name="Picture 2" descr="Image result for question mark">
            <a:extLst>
              <a:ext uri="{FF2B5EF4-FFF2-40B4-BE49-F238E27FC236}">
                <a16:creationId xmlns:a16="http://schemas.microsoft.com/office/drawing/2014/main" id="{EDE3DC81-61CE-2343-9BFC-B9789546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8475">
            <a:off x="7318705" y="3480759"/>
            <a:ext cx="1179554" cy="14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5B88A-B35D-E241-A0A2-BA719E43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46776C-8E2D-3C4B-8AEF-594A10FE74E3}"/>
              </a:ext>
            </a:extLst>
          </p:cNvPr>
          <p:cNvGrpSpPr/>
          <p:nvPr/>
        </p:nvGrpSpPr>
        <p:grpSpPr>
          <a:xfrm>
            <a:off x="381001" y="3301777"/>
            <a:ext cx="1972481" cy="1536701"/>
            <a:chOff x="1417738" y="3301777"/>
            <a:chExt cx="1972481" cy="1536701"/>
          </a:xfrm>
        </p:grpSpPr>
        <p:pic>
          <p:nvPicPr>
            <p:cNvPr id="5" name="Content Placeholder 13">
              <a:extLst>
                <a:ext uri="{FF2B5EF4-FFF2-40B4-BE49-F238E27FC236}">
                  <a16:creationId xmlns:a16="http://schemas.microsoft.com/office/drawing/2014/main" id="{3583E476-B513-9C41-86AA-C0C7E6C22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738" y="3301777"/>
              <a:ext cx="1972481" cy="15367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7435A4-46F0-FA49-BC06-D9DF72EF5891}"/>
                </a:ext>
              </a:extLst>
            </p:cNvPr>
            <p:cNvSpPr txBox="1"/>
            <p:nvPr/>
          </p:nvSpPr>
          <p:spPr>
            <a:xfrm>
              <a:off x="2243033" y="3301777"/>
              <a:ext cx="1143000" cy="1536701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 w="28575" cmpd="sng">
              <a:solidFill>
                <a:srgbClr val="FF0000"/>
              </a:solidFill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sz="1350" dirty="0">
                <a:latin typeface="Gill Sans"/>
                <a:cs typeface="Gill Sans"/>
              </a:endParaRP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AEEA16F4-6912-CD47-BFF3-9BE8DE184854}"/>
              </a:ext>
            </a:extLst>
          </p:cNvPr>
          <p:cNvSpPr/>
          <p:nvPr/>
        </p:nvSpPr>
        <p:spPr>
          <a:xfrm>
            <a:off x="2652412" y="3764590"/>
            <a:ext cx="624188" cy="540711"/>
          </a:xfrm>
          <a:prstGeom prst="rightArrow">
            <a:avLst/>
          </a:prstGeom>
          <a:solidFill>
            <a:srgbClr val="0096FF"/>
          </a:solidFill>
          <a:ln>
            <a:solidFill>
              <a:srgbClr val="009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34587-69F1-554A-B9C9-754DAD1F50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21049"/>
            <a:ext cx="1582572" cy="15367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E269B-58BB-DE45-AFE2-C34C8FF18DD0}"/>
              </a:ext>
            </a:extLst>
          </p:cNvPr>
          <p:cNvGrpSpPr/>
          <p:nvPr/>
        </p:nvGrpSpPr>
        <p:grpSpPr>
          <a:xfrm>
            <a:off x="5094865" y="3321049"/>
            <a:ext cx="1891218" cy="1536701"/>
            <a:chOff x="6077777" y="3200399"/>
            <a:chExt cx="2521624" cy="20489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C65D9B-F7DC-ED40-9675-4CA23CC74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849" y="3200399"/>
              <a:ext cx="1502552" cy="204893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92A1BD-E19E-FE47-BFD7-90E0665AD18B}"/>
                </a:ext>
              </a:extLst>
            </p:cNvPr>
            <p:cNvSpPr txBox="1"/>
            <p:nvPr/>
          </p:nvSpPr>
          <p:spPr>
            <a:xfrm>
              <a:off x="6077777" y="3269967"/>
              <a:ext cx="1158865" cy="1764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0" b="1" dirty="0">
                  <a:solidFill>
                    <a:srgbClr val="0096FF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+</a:t>
              </a: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AC88045-E4B2-1E47-B502-04454457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Offloading for Cost-Efficiency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AA3527-BC9D-BF4F-8BAF-D7ED83F329DE}"/>
              </a:ext>
            </a:extLst>
          </p:cNvPr>
          <p:cNvGrpSpPr/>
          <p:nvPr/>
        </p:nvGrpSpPr>
        <p:grpSpPr>
          <a:xfrm>
            <a:off x="381000" y="1605974"/>
            <a:ext cx="4685763" cy="1422977"/>
            <a:chOff x="4800600" y="1388926"/>
            <a:chExt cx="5212289" cy="15828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AB8F71-A275-644D-B256-977CB0142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0600" y="1388926"/>
              <a:ext cx="5212289" cy="15828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6A62DF9-82BA-1942-AD9C-ABAE8D7E5407}"/>
                </a:ext>
              </a:extLst>
            </p:cNvPr>
            <p:cNvSpPr/>
            <p:nvPr/>
          </p:nvSpPr>
          <p:spPr>
            <a:xfrm>
              <a:off x="4803357" y="2327096"/>
              <a:ext cx="1026459" cy="619411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816188-10A4-234D-9AB3-783CB9C94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0388" y="1939135"/>
              <a:ext cx="1977812" cy="0"/>
            </a:xfrm>
            <a:prstGeom prst="line">
              <a:avLst/>
            </a:prstGeom>
            <a:ln w="889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5824EA08-F3DF-DA4E-B62D-9FEDA31A63B2}"/>
              </a:ext>
            </a:extLst>
          </p:cNvPr>
          <p:cNvSpPr/>
          <p:nvPr/>
        </p:nvSpPr>
        <p:spPr>
          <a:xfrm>
            <a:off x="4953000" y="2373031"/>
            <a:ext cx="2870152" cy="682601"/>
          </a:xfrm>
          <a:prstGeom prst="wedgeRoundRectCallout">
            <a:avLst>
              <a:gd name="adj1" fmla="val 25294"/>
              <a:gd name="adj2" fmla="val -1364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96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~20x</a:t>
            </a:r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revenue gains</a:t>
            </a:r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43BE4D-9572-1E4D-A4C1-76A407528033}"/>
              </a:ext>
            </a:extLst>
          </p:cNvPr>
          <p:cNvGrpSpPr/>
          <p:nvPr/>
        </p:nvGrpSpPr>
        <p:grpSpPr>
          <a:xfrm>
            <a:off x="7858885" y="2296566"/>
            <a:ext cx="859578" cy="836984"/>
            <a:chOff x="400153" y="2532185"/>
            <a:chExt cx="1842048" cy="179363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0C4FB1-3BE0-734E-8E5F-9EE4F30C77D3}"/>
                </a:ext>
              </a:extLst>
            </p:cNvPr>
            <p:cNvSpPr/>
            <p:nvPr/>
          </p:nvSpPr>
          <p:spPr>
            <a:xfrm>
              <a:off x="400153" y="2532185"/>
              <a:ext cx="1842048" cy="1793630"/>
            </a:xfrm>
            <a:prstGeom prst="ellipse">
              <a:avLst/>
            </a:prstGeom>
            <a:solidFill>
              <a:srgbClr val="0096FF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123B757-3B66-1046-8195-2D2FF53BAC54}"/>
                </a:ext>
              </a:extLst>
            </p:cNvPr>
            <p:cNvSpPr/>
            <p:nvPr/>
          </p:nvSpPr>
          <p:spPr>
            <a:xfrm>
              <a:off x="944583" y="2893377"/>
              <a:ext cx="235178" cy="4076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92B8E01-0BD0-8849-8C81-D95DCA480B5B}"/>
                </a:ext>
              </a:extLst>
            </p:cNvPr>
            <p:cNvSpPr/>
            <p:nvPr/>
          </p:nvSpPr>
          <p:spPr>
            <a:xfrm>
              <a:off x="1465729" y="2893377"/>
              <a:ext cx="235178" cy="4076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D7C2890C-BE89-0E40-A3A5-A539D57C435F}"/>
                </a:ext>
              </a:extLst>
            </p:cNvPr>
            <p:cNvSpPr/>
            <p:nvPr/>
          </p:nvSpPr>
          <p:spPr>
            <a:xfrm>
              <a:off x="821748" y="3743444"/>
              <a:ext cx="1040630" cy="345431"/>
            </a:xfrm>
            <a:custGeom>
              <a:avLst/>
              <a:gdLst>
                <a:gd name="connsiteX0" fmla="*/ 0 w 820423"/>
                <a:gd name="connsiteY0" fmla="*/ 0 h 186886"/>
                <a:gd name="connsiteX1" fmla="*/ 820423 w 820423"/>
                <a:gd name="connsiteY1" fmla="*/ 0 h 186886"/>
                <a:gd name="connsiteX2" fmla="*/ 820423 w 820423"/>
                <a:gd name="connsiteY2" fmla="*/ 186886 h 186886"/>
                <a:gd name="connsiteX3" fmla="*/ 0 w 820423"/>
                <a:gd name="connsiteY3" fmla="*/ 186886 h 186886"/>
                <a:gd name="connsiteX4" fmla="*/ 0 w 820423"/>
                <a:gd name="connsiteY4" fmla="*/ 0 h 186886"/>
                <a:gd name="connsiteX0" fmla="*/ 0 w 820423"/>
                <a:gd name="connsiteY0" fmla="*/ 0 h 196934"/>
                <a:gd name="connsiteX1" fmla="*/ 820423 w 820423"/>
                <a:gd name="connsiteY1" fmla="*/ 10048 h 196934"/>
                <a:gd name="connsiteX2" fmla="*/ 820423 w 820423"/>
                <a:gd name="connsiteY2" fmla="*/ 196934 h 196934"/>
                <a:gd name="connsiteX3" fmla="*/ 0 w 820423"/>
                <a:gd name="connsiteY3" fmla="*/ 196934 h 196934"/>
                <a:gd name="connsiteX4" fmla="*/ 0 w 820423"/>
                <a:gd name="connsiteY4" fmla="*/ 0 h 196934"/>
                <a:gd name="connsiteX0" fmla="*/ 0 w 820423"/>
                <a:gd name="connsiteY0" fmla="*/ 0 h 196934"/>
                <a:gd name="connsiteX1" fmla="*/ 820423 w 820423"/>
                <a:gd name="connsiteY1" fmla="*/ 10048 h 196934"/>
                <a:gd name="connsiteX2" fmla="*/ 820423 w 820423"/>
                <a:gd name="connsiteY2" fmla="*/ 196934 h 196934"/>
                <a:gd name="connsiteX3" fmla="*/ 0 w 820423"/>
                <a:gd name="connsiteY3" fmla="*/ 0 h 196934"/>
                <a:gd name="connsiteX0" fmla="*/ 0 w 820423"/>
                <a:gd name="connsiteY0" fmla="*/ 0 h 196934"/>
                <a:gd name="connsiteX1" fmla="*/ 820423 w 820423"/>
                <a:gd name="connsiteY1" fmla="*/ 10048 h 196934"/>
                <a:gd name="connsiteX2" fmla="*/ 820423 w 820423"/>
                <a:gd name="connsiteY2" fmla="*/ 196934 h 196934"/>
                <a:gd name="connsiteX3" fmla="*/ 0 w 820423"/>
                <a:gd name="connsiteY3" fmla="*/ 0 h 196934"/>
                <a:gd name="connsiteX0" fmla="*/ 0 w 820423"/>
                <a:gd name="connsiteY0" fmla="*/ 0 h 10048"/>
                <a:gd name="connsiteX1" fmla="*/ 820423 w 820423"/>
                <a:gd name="connsiteY1" fmla="*/ 10048 h 10048"/>
                <a:gd name="connsiteX2" fmla="*/ 0 w 820423"/>
                <a:gd name="connsiteY2" fmla="*/ 0 h 10048"/>
                <a:gd name="connsiteX0" fmla="*/ 0 w 820423"/>
                <a:gd name="connsiteY0" fmla="*/ 0 h 140704"/>
                <a:gd name="connsiteX1" fmla="*/ 820423 w 820423"/>
                <a:gd name="connsiteY1" fmla="*/ 10048 h 140704"/>
                <a:gd name="connsiteX2" fmla="*/ 0 w 820423"/>
                <a:gd name="connsiteY2" fmla="*/ 0 h 140704"/>
                <a:gd name="connsiteX0" fmla="*/ 0 w 820423"/>
                <a:gd name="connsiteY0" fmla="*/ 34707 h 175411"/>
                <a:gd name="connsiteX1" fmla="*/ 820423 w 820423"/>
                <a:gd name="connsiteY1" fmla="*/ 44755 h 175411"/>
                <a:gd name="connsiteX2" fmla="*/ 0 w 820423"/>
                <a:gd name="connsiteY2" fmla="*/ 34707 h 175411"/>
                <a:gd name="connsiteX0" fmla="*/ 0 w 820423"/>
                <a:gd name="connsiteY0" fmla="*/ 34707 h 288737"/>
                <a:gd name="connsiteX1" fmla="*/ 820423 w 820423"/>
                <a:gd name="connsiteY1" fmla="*/ 44755 h 288737"/>
                <a:gd name="connsiteX2" fmla="*/ 0 w 820423"/>
                <a:gd name="connsiteY2" fmla="*/ 34707 h 288737"/>
                <a:gd name="connsiteX0" fmla="*/ 0 w 820423"/>
                <a:gd name="connsiteY0" fmla="*/ 34707 h 288737"/>
                <a:gd name="connsiteX1" fmla="*/ 820423 w 820423"/>
                <a:gd name="connsiteY1" fmla="*/ 44755 h 288737"/>
                <a:gd name="connsiteX2" fmla="*/ 0 w 820423"/>
                <a:gd name="connsiteY2" fmla="*/ 34707 h 288737"/>
                <a:gd name="connsiteX0" fmla="*/ 0 w 820423"/>
                <a:gd name="connsiteY0" fmla="*/ 0 h 254030"/>
                <a:gd name="connsiteX1" fmla="*/ 820423 w 820423"/>
                <a:gd name="connsiteY1" fmla="*/ 10048 h 254030"/>
                <a:gd name="connsiteX2" fmla="*/ 0 w 820423"/>
                <a:gd name="connsiteY2" fmla="*/ 0 h 254030"/>
                <a:gd name="connsiteX0" fmla="*/ 0 w 835495"/>
                <a:gd name="connsiteY0" fmla="*/ 35 h 249363"/>
                <a:gd name="connsiteX1" fmla="*/ 835495 w 835495"/>
                <a:gd name="connsiteY1" fmla="*/ 35 h 249363"/>
                <a:gd name="connsiteX2" fmla="*/ 0 w 835495"/>
                <a:gd name="connsiteY2" fmla="*/ 35 h 249363"/>
                <a:gd name="connsiteX0" fmla="*/ 0 w 835495"/>
                <a:gd name="connsiteY0" fmla="*/ 0 h 249328"/>
                <a:gd name="connsiteX1" fmla="*/ 835495 w 835495"/>
                <a:gd name="connsiteY1" fmla="*/ 0 h 249328"/>
                <a:gd name="connsiteX2" fmla="*/ 0 w 835495"/>
                <a:gd name="connsiteY2" fmla="*/ 0 h 249328"/>
                <a:gd name="connsiteX0" fmla="*/ 0 w 800325"/>
                <a:gd name="connsiteY0" fmla="*/ 20097 h 260353"/>
                <a:gd name="connsiteX1" fmla="*/ 800325 w 800325"/>
                <a:gd name="connsiteY1" fmla="*/ 0 h 260353"/>
                <a:gd name="connsiteX2" fmla="*/ 0 w 800325"/>
                <a:gd name="connsiteY2" fmla="*/ 20097 h 260353"/>
                <a:gd name="connsiteX0" fmla="*/ 0 w 800325"/>
                <a:gd name="connsiteY0" fmla="*/ 20097 h 260353"/>
                <a:gd name="connsiteX1" fmla="*/ 800325 w 800325"/>
                <a:gd name="connsiteY1" fmla="*/ 0 h 260353"/>
                <a:gd name="connsiteX2" fmla="*/ 0 w 800325"/>
                <a:gd name="connsiteY2" fmla="*/ 20097 h 260353"/>
                <a:gd name="connsiteX0" fmla="*/ 0 w 800325"/>
                <a:gd name="connsiteY0" fmla="*/ 20097 h 272628"/>
                <a:gd name="connsiteX1" fmla="*/ 800325 w 800325"/>
                <a:gd name="connsiteY1" fmla="*/ 0 h 272628"/>
                <a:gd name="connsiteX2" fmla="*/ 0 w 800325"/>
                <a:gd name="connsiteY2" fmla="*/ 20097 h 272628"/>
                <a:gd name="connsiteX0" fmla="*/ 0 w 800325"/>
                <a:gd name="connsiteY0" fmla="*/ 20097 h 272628"/>
                <a:gd name="connsiteX1" fmla="*/ 800325 w 800325"/>
                <a:gd name="connsiteY1" fmla="*/ 0 h 272628"/>
                <a:gd name="connsiteX2" fmla="*/ 0 w 800325"/>
                <a:gd name="connsiteY2" fmla="*/ 20097 h 272628"/>
                <a:gd name="connsiteX0" fmla="*/ 0 w 800325"/>
                <a:gd name="connsiteY0" fmla="*/ 20097 h 272628"/>
                <a:gd name="connsiteX1" fmla="*/ 800325 w 800325"/>
                <a:gd name="connsiteY1" fmla="*/ 0 h 272628"/>
                <a:gd name="connsiteX2" fmla="*/ 0 w 800325"/>
                <a:gd name="connsiteY2" fmla="*/ 20097 h 272628"/>
                <a:gd name="connsiteX0" fmla="*/ 0 w 800325"/>
                <a:gd name="connsiteY0" fmla="*/ 20097 h 274606"/>
                <a:gd name="connsiteX1" fmla="*/ 800325 w 800325"/>
                <a:gd name="connsiteY1" fmla="*/ 0 h 274606"/>
                <a:gd name="connsiteX2" fmla="*/ 0 w 800325"/>
                <a:gd name="connsiteY2" fmla="*/ 20097 h 274606"/>
                <a:gd name="connsiteX0" fmla="*/ 0 w 800325"/>
                <a:gd name="connsiteY0" fmla="*/ 20097 h 274606"/>
                <a:gd name="connsiteX1" fmla="*/ 800325 w 800325"/>
                <a:gd name="connsiteY1" fmla="*/ 0 h 274606"/>
                <a:gd name="connsiteX2" fmla="*/ 0 w 800325"/>
                <a:gd name="connsiteY2" fmla="*/ 20097 h 274606"/>
                <a:gd name="connsiteX0" fmla="*/ 0 w 800325"/>
                <a:gd name="connsiteY0" fmla="*/ 20097 h 274606"/>
                <a:gd name="connsiteX1" fmla="*/ 800325 w 800325"/>
                <a:gd name="connsiteY1" fmla="*/ 0 h 274606"/>
                <a:gd name="connsiteX2" fmla="*/ 0 w 800325"/>
                <a:gd name="connsiteY2" fmla="*/ 20097 h 274606"/>
                <a:gd name="connsiteX0" fmla="*/ 0 w 800325"/>
                <a:gd name="connsiteY0" fmla="*/ 20097 h 274606"/>
                <a:gd name="connsiteX1" fmla="*/ 800325 w 800325"/>
                <a:gd name="connsiteY1" fmla="*/ 0 h 274606"/>
                <a:gd name="connsiteX2" fmla="*/ 0 w 800325"/>
                <a:gd name="connsiteY2" fmla="*/ 20097 h 274606"/>
                <a:gd name="connsiteX0" fmla="*/ 0 w 800325"/>
                <a:gd name="connsiteY0" fmla="*/ 20097 h 274606"/>
                <a:gd name="connsiteX1" fmla="*/ 800325 w 800325"/>
                <a:gd name="connsiteY1" fmla="*/ 0 h 274606"/>
                <a:gd name="connsiteX2" fmla="*/ 0 w 800325"/>
                <a:gd name="connsiteY2" fmla="*/ 20097 h 274606"/>
                <a:gd name="connsiteX0" fmla="*/ 0 w 800325"/>
                <a:gd name="connsiteY0" fmla="*/ 20097 h 274606"/>
                <a:gd name="connsiteX1" fmla="*/ 800325 w 800325"/>
                <a:gd name="connsiteY1" fmla="*/ 0 h 274606"/>
                <a:gd name="connsiteX2" fmla="*/ 0 w 800325"/>
                <a:gd name="connsiteY2" fmla="*/ 20097 h 274606"/>
                <a:gd name="connsiteX0" fmla="*/ 0 w 800325"/>
                <a:gd name="connsiteY0" fmla="*/ 20097 h 274606"/>
                <a:gd name="connsiteX1" fmla="*/ 800325 w 800325"/>
                <a:gd name="connsiteY1" fmla="*/ 0 h 274606"/>
                <a:gd name="connsiteX2" fmla="*/ 0 w 800325"/>
                <a:gd name="connsiteY2" fmla="*/ 20097 h 274606"/>
                <a:gd name="connsiteX0" fmla="*/ 0 w 800325"/>
                <a:gd name="connsiteY0" fmla="*/ 20097 h 274606"/>
                <a:gd name="connsiteX1" fmla="*/ 800325 w 800325"/>
                <a:gd name="connsiteY1" fmla="*/ 0 h 274606"/>
                <a:gd name="connsiteX2" fmla="*/ 0 w 800325"/>
                <a:gd name="connsiteY2" fmla="*/ 20097 h 274606"/>
                <a:gd name="connsiteX0" fmla="*/ 0 w 800325"/>
                <a:gd name="connsiteY0" fmla="*/ 20097 h 272834"/>
                <a:gd name="connsiteX1" fmla="*/ 800325 w 800325"/>
                <a:gd name="connsiteY1" fmla="*/ 0 h 272834"/>
                <a:gd name="connsiteX2" fmla="*/ 0 w 800325"/>
                <a:gd name="connsiteY2" fmla="*/ 20097 h 272834"/>
                <a:gd name="connsiteX0" fmla="*/ 0 w 800325"/>
                <a:gd name="connsiteY0" fmla="*/ 20097 h 272834"/>
                <a:gd name="connsiteX1" fmla="*/ 800325 w 800325"/>
                <a:gd name="connsiteY1" fmla="*/ 0 h 272834"/>
                <a:gd name="connsiteX2" fmla="*/ 0 w 800325"/>
                <a:gd name="connsiteY2" fmla="*/ 20097 h 272834"/>
                <a:gd name="connsiteX0" fmla="*/ 0 w 800325"/>
                <a:gd name="connsiteY0" fmla="*/ 20097 h 272834"/>
                <a:gd name="connsiteX1" fmla="*/ 800325 w 800325"/>
                <a:gd name="connsiteY1" fmla="*/ 0 h 272834"/>
                <a:gd name="connsiteX2" fmla="*/ 0 w 800325"/>
                <a:gd name="connsiteY2" fmla="*/ 20097 h 27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325" h="272834">
                  <a:moveTo>
                    <a:pt x="0" y="20097"/>
                  </a:moveTo>
                  <a:cubicBezTo>
                    <a:pt x="152893" y="390211"/>
                    <a:pt x="707722" y="328248"/>
                    <a:pt x="800325" y="0"/>
                  </a:cubicBezTo>
                  <a:cubicBezTo>
                    <a:pt x="592166" y="122256"/>
                    <a:pt x="414152" y="249534"/>
                    <a:pt x="0" y="200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4712F2-8F16-B249-93D5-E4765ECA5525}"/>
              </a:ext>
            </a:extLst>
          </p:cNvPr>
          <p:cNvGrpSpPr/>
          <p:nvPr/>
        </p:nvGrpSpPr>
        <p:grpSpPr>
          <a:xfrm>
            <a:off x="4953000" y="808952"/>
            <a:ext cx="3505199" cy="924598"/>
            <a:chOff x="5087771" y="808952"/>
            <a:chExt cx="3505199" cy="924598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90C29F8-9807-4940-BEC0-7E8EAF12019F}"/>
                </a:ext>
              </a:extLst>
            </p:cNvPr>
            <p:cNvSpPr/>
            <p:nvPr/>
          </p:nvSpPr>
          <p:spPr>
            <a:xfrm>
              <a:off x="5089627" y="808952"/>
              <a:ext cx="3503343" cy="9245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    ARM SoC TCO: </a:t>
              </a:r>
              <a:r>
                <a:rPr lang="en-US" sz="2000" dirty="0">
                  <a:solidFill>
                    <a:srgbClr val="FF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$100</a:t>
              </a:r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/year</a:t>
              </a:r>
              <a:endPara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x86 for VMs: </a:t>
              </a:r>
              <a:r>
                <a:rPr lang="en-US" sz="2000" dirty="0">
                  <a:solidFill>
                    <a:srgbClr val="0096FF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$2000</a:t>
              </a:r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/year </a:t>
              </a:r>
              <a:endPara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4" name="Minus 33">
              <a:extLst>
                <a:ext uri="{FF2B5EF4-FFF2-40B4-BE49-F238E27FC236}">
                  <a16:creationId xmlns:a16="http://schemas.microsoft.com/office/drawing/2014/main" id="{33573FF6-0DFA-FD41-BDC8-CC20931B4157}"/>
                </a:ext>
              </a:extLst>
            </p:cNvPr>
            <p:cNvSpPr/>
            <p:nvPr/>
          </p:nvSpPr>
          <p:spPr>
            <a:xfrm>
              <a:off x="5087772" y="901645"/>
              <a:ext cx="434426" cy="42062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5" name="Plus 34">
              <a:extLst>
                <a:ext uri="{FF2B5EF4-FFF2-40B4-BE49-F238E27FC236}">
                  <a16:creationId xmlns:a16="http://schemas.microsoft.com/office/drawing/2014/main" id="{BFF577CF-0E8E-5545-A8D7-081FF7B3B062}"/>
                </a:ext>
              </a:extLst>
            </p:cNvPr>
            <p:cNvSpPr/>
            <p:nvPr/>
          </p:nvSpPr>
          <p:spPr>
            <a:xfrm>
              <a:off x="5087771" y="1211403"/>
              <a:ext cx="434426" cy="434426"/>
            </a:xfrm>
            <a:prstGeom prst="mathPlus">
              <a:avLst/>
            </a:prstGeom>
            <a:solidFill>
              <a:srgbClr val="0096FF"/>
            </a:solidFill>
            <a:ln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29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75"/>
    </mc:Choice>
    <mc:Fallback xmlns="">
      <p:transition spd="slow" advTm="80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5120-E5DA-B04E-AAC7-CF261822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LeapIO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3DAD55-9BC1-1841-B07F-A747C395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E7321-610B-DA4C-8603-07FDBFE97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742950"/>
            <a:ext cx="7924800" cy="829471"/>
          </a:xfrm>
        </p:spPr>
        <p:txBody>
          <a:bodyPr>
            <a:normAutofit/>
          </a:bodyPr>
          <a:lstStyle/>
          <a:p>
            <a:r>
              <a:rPr lang="en-US" sz="2400" dirty="0"/>
              <a:t>Next generation of Cloud Storage Stack </a:t>
            </a:r>
            <a:r>
              <a:rPr lang="en-US" sz="2400" dirty="0">
                <a:solidFill>
                  <a:srgbClr val="0096FF"/>
                </a:solidFill>
              </a:rPr>
              <a:t>offload-ready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96FF"/>
                </a:solidFill>
              </a:rPr>
              <a:t>ARM</a:t>
            </a:r>
            <a:r>
              <a:rPr lang="en-US" sz="2400" dirty="0"/>
              <a:t> System-on-Chip (SoC)</a:t>
            </a:r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B95BC218-3A3D-0744-A9A2-A79CEB392161}"/>
              </a:ext>
            </a:extLst>
          </p:cNvPr>
          <p:cNvSpPr/>
          <p:nvPr/>
        </p:nvSpPr>
        <p:spPr>
          <a:xfrm>
            <a:off x="4032751" y="3257550"/>
            <a:ext cx="767849" cy="54071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853D32-2BCC-704E-88B6-D726A367B234}"/>
              </a:ext>
            </a:extLst>
          </p:cNvPr>
          <p:cNvCxnSpPr>
            <a:cxnSpLocks/>
          </p:cNvCxnSpPr>
          <p:nvPr/>
        </p:nvCxnSpPr>
        <p:spPr>
          <a:xfrm>
            <a:off x="4325213" y="1809750"/>
            <a:ext cx="0" cy="3232450"/>
          </a:xfrm>
          <a:prstGeom prst="straightConnector1">
            <a:avLst/>
          </a:prstGeom>
          <a:ln w="50800" cmpd="sng">
            <a:solidFill>
              <a:schemeClr val="tx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E72A5C52-7227-A04E-8CE1-8BCBD65BCA40}"/>
              </a:ext>
            </a:extLst>
          </p:cNvPr>
          <p:cNvSpPr txBox="1"/>
          <p:nvPr/>
        </p:nvSpPr>
        <p:spPr>
          <a:xfrm>
            <a:off x="6961936" y="598316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35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886B97-BAA6-4741-8CA0-48C0AD7F9CFC}"/>
              </a:ext>
            </a:extLst>
          </p:cNvPr>
          <p:cNvGrpSpPr/>
          <p:nvPr/>
        </p:nvGrpSpPr>
        <p:grpSpPr>
          <a:xfrm>
            <a:off x="5525785" y="6334091"/>
            <a:ext cx="672655" cy="681219"/>
            <a:chOff x="1430390" y="4500434"/>
            <a:chExt cx="775936" cy="785815"/>
          </a:xfrm>
        </p:grpSpPr>
        <p:pic>
          <p:nvPicPr>
            <p:cNvPr id="68" name="Picture 67" descr="Related image">
              <a:extLst>
                <a:ext uri="{FF2B5EF4-FFF2-40B4-BE49-F238E27FC236}">
                  <a16:creationId xmlns:a16="http://schemas.microsoft.com/office/drawing/2014/main" id="{635062BA-6C8B-2D45-94E8-B4F811CC1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390" y="4500434"/>
              <a:ext cx="775936" cy="785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EFDFA06-1201-CC4E-87E2-1E938B107E2B}"/>
                </a:ext>
              </a:extLst>
            </p:cNvPr>
            <p:cNvSpPr txBox="1"/>
            <p:nvPr/>
          </p:nvSpPr>
          <p:spPr>
            <a:xfrm>
              <a:off x="1506595" y="4673383"/>
              <a:ext cx="656812" cy="46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x86</a:t>
              </a:r>
              <a:endParaRPr lang="en-US" sz="15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BE1F1F-2414-6A4B-9BA9-ED0B185DA161}"/>
              </a:ext>
            </a:extLst>
          </p:cNvPr>
          <p:cNvGrpSpPr/>
          <p:nvPr/>
        </p:nvGrpSpPr>
        <p:grpSpPr>
          <a:xfrm>
            <a:off x="685800" y="1809750"/>
            <a:ext cx="2743200" cy="3124200"/>
            <a:chOff x="685800" y="1809750"/>
            <a:chExt cx="2743200" cy="31242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D3055A4-BF55-E44D-97B6-41B98A1837E5}"/>
                </a:ext>
              </a:extLst>
            </p:cNvPr>
            <p:cNvGrpSpPr/>
            <p:nvPr/>
          </p:nvGrpSpPr>
          <p:grpSpPr>
            <a:xfrm>
              <a:off x="696509" y="1809750"/>
              <a:ext cx="2706321" cy="784592"/>
              <a:chOff x="1701706" y="870422"/>
              <a:chExt cx="3608429" cy="104612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9EF19D3-E654-B743-B034-AD3E7D6F3B6F}"/>
                  </a:ext>
                </a:extLst>
              </p:cNvPr>
              <p:cNvGrpSpPr/>
              <p:nvPr/>
            </p:nvGrpSpPr>
            <p:grpSpPr>
              <a:xfrm>
                <a:off x="1701706" y="901745"/>
                <a:ext cx="1082707" cy="1013492"/>
                <a:chOff x="1483262" y="905721"/>
                <a:chExt cx="1082707" cy="1013492"/>
              </a:xfrm>
            </p:grpSpPr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788C7594-B46D-B848-9010-C1D629527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28759" y="905721"/>
                  <a:ext cx="423421" cy="531599"/>
                </a:xfrm>
                <a:prstGeom prst="rect">
                  <a:avLst/>
                </a:prstGeom>
                <a:effectLst/>
              </p:spPr>
            </p:pic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2940B417-0BCB-1C4F-86CB-ED14EF1C5A0C}"/>
                    </a:ext>
                  </a:extLst>
                </p:cNvPr>
                <p:cNvSpPr/>
                <p:nvPr/>
              </p:nvSpPr>
              <p:spPr>
                <a:xfrm>
                  <a:off x="1483262" y="1435265"/>
                  <a:ext cx="1082707" cy="483948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VM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3D47C64-0B58-9941-9133-2733409B62F0}"/>
                  </a:ext>
                </a:extLst>
              </p:cNvPr>
              <p:cNvGrpSpPr/>
              <p:nvPr/>
            </p:nvGrpSpPr>
            <p:grpSpPr>
              <a:xfrm>
                <a:off x="2964568" y="896937"/>
                <a:ext cx="1082707" cy="1013582"/>
                <a:chOff x="2354968" y="896937"/>
                <a:chExt cx="1082707" cy="1013582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BB6CD68E-9917-2542-87F1-D8B3BB63ED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4956" y="896937"/>
                  <a:ext cx="400708" cy="528124"/>
                </a:xfrm>
                <a:prstGeom prst="rect">
                  <a:avLst/>
                </a:prstGeom>
              </p:spPr>
            </p:pic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D27F2CB3-92A0-1A43-A071-900765ADF973}"/>
                    </a:ext>
                  </a:extLst>
                </p:cNvPr>
                <p:cNvSpPr/>
                <p:nvPr/>
              </p:nvSpPr>
              <p:spPr>
                <a:xfrm>
                  <a:off x="2354968" y="1426571"/>
                  <a:ext cx="1082707" cy="483948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VM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86C28BF-7DF0-9B4A-96C8-83CB1CE8432C}"/>
                  </a:ext>
                </a:extLst>
              </p:cNvPr>
              <p:cNvGrpSpPr/>
              <p:nvPr/>
            </p:nvGrpSpPr>
            <p:grpSpPr>
              <a:xfrm>
                <a:off x="4227428" y="870422"/>
                <a:ext cx="1082707" cy="1046123"/>
                <a:chOff x="3770228" y="870422"/>
                <a:chExt cx="1082707" cy="1046123"/>
              </a:xfrm>
            </p:grpSpPr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45160338-377A-9147-89E7-DDBE3AAD4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38413" y="870422"/>
                  <a:ext cx="324508" cy="559498"/>
                </a:xfrm>
                <a:prstGeom prst="rect">
                  <a:avLst/>
                </a:prstGeom>
                <a:effectLst/>
              </p:spPr>
            </p:pic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A801F44F-4589-4F4D-B460-D23C1C0BECDB}"/>
                    </a:ext>
                  </a:extLst>
                </p:cNvPr>
                <p:cNvSpPr/>
                <p:nvPr/>
              </p:nvSpPr>
              <p:spPr>
                <a:xfrm>
                  <a:off x="3770228" y="1432597"/>
                  <a:ext cx="1082707" cy="483948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VM</a:t>
                  </a:r>
                </a:p>
              </p:txBody>
            </p:sp>
          </p:grpSp>
        </p:grp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9D76DDD3-E374-B148-9C75-F59F04C5B75B}"/>
                </a:ext>
              </a:extLst>
            </p:cNvPr>
            <p:cNvSpPr/>
            <p:nvPr/>
          </p:nvSpPr>
          <p:spPr>
            <a:xfrm>
              <a:off x="685800" y="2829763"/>
              <a:ext cx="2743200" cy="1555676"/>
            </a:xfrm>
            <a:prstGeom prst="round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F136D7F0-4E85-9D4B-B3EA-CAA9D76C7A84}"/>
                </a:ext>
              </a:extLst>
            </p:cNvPr>
            <p:cNvSpPr/>
            <p:nvPr/>
          </p:nvSpPr>
          <p:spPr>
            <a:xfrm>
              <a:off x="687418" y="4583759"/>
              <a:ext cx="756355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97A28B87-BE7D-234B-B092-34A1FE47C701}"/>
                </a:ext>
              </a:extLst>
            </p:cNvPr>
            <p:cNvSpPr/>
            <p:nvPr/>
          </p:nvSpPr>
          <p:spPr>
            <a:xfrm>
              <a:off x="1668885" y="4583759"/>
              <a:ext cx="756355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6C67592A-1DCC-E946-B32C-B4A4847D3F29}"/>
                </a:ext>
              </a:extLst>
            </p:cNvPr>
            <p:cNvSpPr/>
            <p:nvPr/>
          </p:nvSpPr>
          <p:spPr>
            <a:xfrm>
              <a:off x="2672645" y="4581288"/>
              <a:ext cx="756355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D631BF-7530-5341-96F0-78E97CAA36FC}"/>
                </a:ext>
              </a:extLst>
            </p:cNvPr>
            <p:cNvSpPr txBox="1"/>
            <p:nvPr/>
          </p:nvSpPr>
          <p:spPr>
            <a:xfrm>
              <a:off x="911375" y="2801528"/>
              <a:ext cx="2382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Storage Services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A2421C9-6004-3E4E-8EF9-B5D28C243CC9}"/>
                </a:ext>
              </a:extLst>
            </p:cNvPr>
            <p:cNvSpPr txBox="1"/>
            <p:nvPr/>
          </p:nvSpPr>
          <p:spPr>
            <a:xfrm>
              <a:off x="685800" y="3895385"/>
              <a:ext cx="2743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Device Management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4F6020E-7C09-8A4C-97E9-0FE3A320A63B}"/>
                </a:ext>
              </a:extLst>
            </p:cNvPr>
            <p:cNvGrpSpPr/>
            <p:nvPr/>
          </p:nvGrpSpPr>
          <p:grpSpPr>
            <a:xfrm>
              <a:off x="1216116" y="3185931"/>
              <a:ext cx="672655" cy="681219"/>
              <a:chOff x="1430390" y="4500434"/>
              <a:chExt cx="775936" cy="785815"/>
            </a:xfrm>
          </p:grpSpPr>
          <p:pic>
            <p:nvPicPr>
              <p:cNvPr id="83" name="Picture 82" descr="Related image">
                <a:extLst>
                  <a:ext uri="{FF2B5EF4-FFF2-40B4-BE49-F238E27FC236}">
                    <a16:creationId xmlns:a16="http://schemas.microsoft.com/office/drawing/2014/main" id="{F770F2A9-3163-AB43-B0C7-03A64A94BB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390" y="4500434"/>
                <a:ext cx="775936" cy="785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2A8EB84-80E9-7943-B75F-ABE418EB04C3}"/>
                  </a:ext>
                </a:extLst>
              </p:cNvPr>
              <p:cNvSpPr txBox="1"/>
              <p:nvPr/>
            </p:nvSpPr>
            <p:spPr>
              <a:xfrm>
                <a:off x="1506595" y="4673383"/>
                <a:ext cx="656812" cy="461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  <a:endPara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51D0F0B-831E-6C47-9F71-D47953870BB4}"/>
                </a:ext>
              </a:extLst>
            </p:cNvPr>
            <p:cNvGrpSpPr/>
            <p:nvPr/>
          </p:nvGrpSpPr>
          <p:grpSpPr>
            <a:xfrm>
              <a:off x="2241239" y="3185931"/>
              <a:ext cx="672655" cy="681219"/>
              <a:chOff x="1430390" y="4500434"/>
              <a:chExt cx="775936" cy="785815"/>
            </a:xfrm>
          </p:grpSpPr>
          <p:pic>
            <p:nvPicPr>
              <p:cNvPr id="60" name="Picture 59" descr="Related image">
                <a:extLst>
                  <a:ext uri="{FF2B5EF4-FFF2-40B4-BE49-F238E27FC236}">
                    <a16:creationId xmlns:a16="http://schemas.microsoft.com/office/drawing/2014/main" id="{089622B3-2439-9B4A-9DAE-4F49D7810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390" y="4500434"/>
                <a:ext cx="775936" cy="785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C19C5D8-C22F-6E49-AD12-A2C4B2605832}"/>
                  </a:ext>
                </a:extLst>
              </p:cNvPr>
              <p:cNvSpPr txBox="1"/>
              <p:nvPr/>
            </p:nvSpPr>
            <p:spPr>
              <a:xfrm>
                <a:off x="1506595" y="4673383"/>
                <a:ext cx="656812" cy="461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  <a:endParaRPr lang="en-US" sz="15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FB09-A2D9-5845-8F7E-0396B49621FD}"/>
              </a:ext>
            </a:extLst>
          </p:cNvPr>
          <p:cNvGrpSpPr/>
          <p:nvPr/>
        </p:nvGrpSpPr>
        <p:grpSpPr>
          <a:xfrm>
            <a:off x="5181600" y="1809750"/>
            <a:ext cx="2743200" cy="3124200"/>
            <a:chOff x="5181600" y="1809750"/>
            <a:chExt cx="2743200" cy="31242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17B5611-276A-3340-B4B1-D60B75C90F5F}"/>
                </a:ext>
              </a:extLst>
            </p:cNvPr>
            <p:cNvGrpSpPr/>
            <p:nvPr/>
          </p:nvGrpSpPr>
          <p:grpSpPr>
            <a:xfrm>
              <a:off x="5192309" y="1809750"/>
              <a:ext cx="2706321" cy="784592"/>
              <a:chOff x="1701706" y="870422"/>
              <a:chExt cx="3608429" cy="1046123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32DC45D7-23F5-8D4B-8351-3E98150E70A9}"/>
                  </a:ext>
                </a:extLst>
              </p:cNvPr>
              <p:cNvGrpSpPr/>
              <p:nvPr/>
            </p:nvGrpSpPr>
            <p:grpSpPr>
              <a:xfrm>
                <a:off x="1701706" y="901745"/>
                <a:ext cx="1082707" cy="1013492"/>
                <a:chOff x="1483262" y="905721"/>
                <a:chExt cx="1082707" cy="1013492"/>
              </a:xfrm>
            </p:grpSpPr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AF59AF0D-F8EF-E34B-9B2A-D75F7F6D94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28759" y="905721"/>
                  <a:ext cx="423421" cy="531599"/>
                </a:xfrm>
                <a:prstGeom prst="rect">
                  <a:avLst/>
                </a:prstGeom>
                <a:effectLst/>
              </p:spPr>
            </p:pic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AD1F19BC-FE04-054C-96CD-CB39A1A7CC4C}"/>
                    </a:ext>
                  </a:extLst>
                </p:cNvPr>
                <p:cNvSpPr/>
                <p:nvPr/>
              </p:nvSpPr>
              <p:spPr>
                <a:xfrm>
                  <a:off x="1483262" y="1435265"/>
                  <a:ext cx="1082707" cy="483948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VM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FF8A5D7-1FB5-5E45-AF50-06915A98BE42}"/>
                  </a:ext>
                </a:extLst>
              </p:cNvPr>
              <p:cNvGrpSpPr/>
              <p:nvPr/>
            </p:nvGrpSpPr>
            <p:grpSpPr>
              <a:xfrm>
                <a:off x="2960630" y="896937"/>
                <a:ext cx="1082707" cy="1013582"/>
                <a:chOff x="2351030" y="896937"/>
                <a:chExt cx="1082707" cy="1013582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B53396B0-1D72-BA42-836C-5FF3C4DA6C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1018" y="896937"/>
                  <a:ext cx="400708" cy="528124"/>
                </a:xfrm>
                <a:prstGeom prst="rect">
                  <a:avLst/>
                </a:prstGeom>
              </p:spPr>
            </p:pic>
            <p:sp>
              <p:nvSpPr>
                <p:cNvPr id="100" name="Rounded Rectangle 99">
                  <a:extLst>
                    <a:ext uri="{FF2B5EF4-FFF2-40B4-BE49-F238E27FC236}">
                      <a16:creationId xmlns:a16="http://schemas.microsoft.com/office/drawing/2014/main" id="{AC294DB9-3CFF-6F45-A9F2-423D9C3B73FA}"/>
                    </a:ext>
                  </a:extLst>
                </p:cNvPr>
                <p:cNvSpPr/>
                <p:nvPr/>
              </p:nvSpPr>
              <p:spPr>
                <a:xfrm>
                  <a:off x="2351030" y="1426571"/>
                  <a:ext cx="1082707" cy="483948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VM</a:t>
                  </a: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37023BC6-EDBF-CD43-9165-6954D3391611}"/>
                  </a:ext>
                </a:extLst>
              </p:cNvPr>
              <p:cNvGrpSpPr/>
              <p:nvPr/>
            </p:nvGrpSpPr>
            <p:grpSpPr>
              <a:xfrm>
                <a:off x="4227428" y="870422"/>
                <a:ext cx="1082707" cy="1046123"/>
                <a:chOff x="3770228" y="870422"/>
                <a:chExt cx="1082707" cy="1046123"/>
              </a:xfrm>
            </p:grpSpPr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653328C4-06F8-BF4E-99B5-2B23E8F108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38413" y="870422"/>
                  <a:ext cx="324508" cy="559498"/>
                </a:xfrm>
                <a:prstGeom prst="rect">
                  <a:avLst/>
                </a:prstGeom>
                <a:effectLst/>
              </p:spPr>
            </p:pic>
            <p:sp>
              <p:nvSpPr>
                <p:cNvPr id="98" name="Rounded Rectangle 97">
                  <a:extLst>
                    <a:ext uri="{FF2B5EF4-FFF2-40B4-BE49-F238E27FC236}">
                      <a16:creationId xmlns:a16="http://schemas.microsoft.com/office/drawing/2014/main" id="{96C8EC33-EB35-BA4A-8317-84A79BBED5F3}"/>
                    </a:ext>
                  </a:extLst>
                </p:cNvPr>
                <p:cNvSpPr/>
                <p:nvPr/>
              </p:nvSpPr>
              <p:spPr>
                <a:xfrm>
                  <a:off x="3770228" y="1432597"/>
                  <a:ext cx="1082707" cy="483948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VM</a:t>
                  </a:r>
                </a:p>
              </p:txBody>
            </p:sp>
          </p:grpSp>
        </p:grp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86C00639-129B-4148-A9AE-FF3F3F175916}"/>
                </a:ext>
              </a:extLst>
            </p:cNvPr>
            <p:cNvSpPr/>
            <p:nvPr/>
          </p:nvSpPr>
          <p:spPr>
            <a:xfrm>
              <a:off x="5181600" y="2829763"/>
              <a:ext cx="2743200" cy="1555676"/>
            </a:xfrm>
            <a:prstGeom prst="roundRect">
              <a:avLst/>
            </a:prstGeom>
            <a:solidFill>
              <a:srgbClr val="0096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48DF2486-0338-A844-A52A-DCA7630B21C6}"/>
                </a:ext>
              </a:extLst>
            </p:cNvPr>
            <p:cNvSpPr/>
            <p:nvPr/>
          </p:nvSpPr>
          <p:spPr>
            <a:xfrm>
              <a:off x="5183218" y="4583759"/>
              <a:ext cx="756355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0FDD9C48-E66D-0041-9DE8-BFED8733DCBF}"/>
                </a:ext>
              </a:extLst>
            </p:cNvPr>
            <p:cNvSpPr/>
            <p:nvPr/>
          </p:nvSpPr>
          <p:spPr>
            <a:xfrm>
              <a:off x="6164685" y="4583759"/>
              <a:ext cx="756355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5405B616-3FC3-DE41-92C5-49D4B029B5E1}"/>
                </a:ext>
              </a:extLst>
            </p:cNvPr>
            <p:cNvSpPr/>
            <p:nvPr/>
          </p:nvSpPr>
          <p:spPr>
            <a:xfrm>
              <a:off x="7168445" y="4581288"/>
              <a:ext cx="756355" cy="35019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5D7CA6E-3062-3E4F-AB79-4F0DF14FAC07}"/>
                </a:ext>
              </a:extLst>
            </p:cNvPr>
            <p:cNvSpPr txBox="1"/>
            <p:nvPr/>
          </p:nvSpPr>
          <p:spPr>
            <a:xfrm>
              <a:off x="5407175" y="2801528"/>
              <a:ext cx="2382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Gill Sans" panose="020B0502020104020203" pitchFamily="34" charset="-79"/>
                  <a:cs typeface="Gill Sans" panose="020B0502020104020203" pitchFamily="34" charset="-79"/>
                </a:rPr>
                <a:t>Storage Services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3D44EB3-F57D-9946-84C9-52D394A7F3B9}"/>
                </a:ext>
              </a:extLst>
            </p:cNvPr>
            <p:cNvSpPr txBox="1"/>
            <p:nvPr/>
          </p:nvSpPr>
          <p:spPr>
            <a:xfrm>
              <a:off x="5181600" y="3895385"/>
              <a:ext cx="2743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Gill Sans" panose="020B0502020104020203" pitchFamily="34" charset="-79"/>
                  <a:cs typeface="Gill Sans" panose="020B0502020104020203" pitchFamily="34" charset="-79"/>
                </a:rPr>
                <a:t>Device Management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540A34C-0EAC-D24C-B5DA-F3E95D2F5F5C}"/>
                </a:ext>
              </a:extLst>
            </p:cNvPr>
            <p:cNvGrpSpPr/>
            <p:nvPr/>
          </p:nvGrpSpPr>
          <p:grpSpPr>
            <a:xfrm>
              <a:off x="5617419" y="3185779"/>
              <a:ext cx="722322" cy="731520"/>
              <a:chOff x="1430390" y="4500433"/>
              <a:chExt cx="833231" cy="843839"/>
            </a:xfrm>
          </p:grpSpPr>
          <p:pic>
            <p:nvPicPr>
              <p:cNvPr id="119" name="Picture 118" descr="Related image">
                <a:extLst>
                  <a:ext uri="{FF2B5EF4-FFF2-40B4-BE49-F238E27FC236}">
                    <a16:creationId xmlns:a16="http://schemas.microsoft.com/office/drawing/2014/main" id="{85879813-86C6-AC43-AEB3-8A9E4906FC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390" y="4500433"/>
                <a:ext cx="833231" cy="843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7338B31-5E51-C142-84B2-DADD5EBB65AF}"/>
                  </a:ext>
                </a:extLst>
              </p:cNvPr>
              <p:cNvSpPr txBox="1"/>
              <p:nvPr/>
            </p:nvSpPr>
            <p:spPr>
              <a:xfrm>
                <a:off x="1545821" y="4670630"/>
                <a:ext cx="656814" cy="461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x86</a:t>
                </a:r>
                <a:endParaRPr lang="en-US" sz="1600" dirty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787FC28-0129-BA43-BA31-BBCA51665ABD}"/>
                </a:ext>
              </a:extLst>
            </p:cNvPr>
            <p:cNvGrpSpPr/>
            <p:nvPr/>
          </p:nvGrpSpPr>
          <p:grpSpPr>
            <a:xfrm>
              <a:off x="6642544" y="3185779"/>
              <a:ext cx="722324" cy="731520"/>
              <a:chOff x="1430389" y="4500433"/>
              <a:chExt cx="833231" cy="843839"/>
            </a:xfrm>
          </p:grpSpPr>
          <p:pic>
            <p:nvPicPr>
              <p:cNvPr id="122" name="Picture 121" descr="Related image">
                <a:extLst>
                  <a:ext uri="{FF2B5EF4-FFF2-40B4-BE49-F238E27FC236}">
                    <a16:creationId xmlns:a16="http://schemas.microsoft.com/office/drawing/2014/main" id="{733AF85B-B6C9-9F4E-8E53-C0046A1A6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389" y="4500433"/>
                <a:ext cx="833231" cy="843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27D2977-AC41-1541-9825-75B4FCAE06E0}"/>
                  </a:ext>
                </a:extLst>
              </p:cNvPr>
              <p:cNvSpPr txBox="1"/>
              <p:nvPr/>
            </p:nvSpPr>
            <p:spPr>
              <a:xfrm>
                <a:off x="1467748" y="4673384"/>
                <a:ext cx="758514" cy="426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ARM</a:t>
                </a:r>
                <a:endParaRPr lang="en-US" sz="1400" dirty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7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5"/>
    </mc:Choice>
    <mc:Fallback xmlns="">
      <p:transition spd="slow" advTm="3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3A2A-4655-BF47-A8C8-D3AE1C5E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6E17B-D4BC-1E48-9BEF-02F27035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656E0-8D1F-AA48-8897-D60D9DD2E3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914103"/>
            <a:ext cx="6103262" cy="401984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Motivation &amp; Goals</a:t>
            </a:r>
          </a:p>
          <a:p>
            <a:pPr marL="0" indent="0">
              <a:buNone/>
            </a:pPr>
            <a:r>
              <a:rPr lang="en-US" dirty="0"/>
              <a:t>LeapIO Architecture</a:t>
            </a:r>
          </a:p>
          <a:p>
            <a:pPr marL="0" indent="0">
              <a:buNone/>
            </a:pPr>
            <a:r>
              <a:rPr lang="en-US" dirty="0"/>
              <a:t>LeapIO Designs</a:t>
            </a:r>
          </a:p>
          <a:p>
            <a:pPr marL="0" indent="0">
              <a:buNone/>
            </a:pPr>
            <a:r>
              <a:rPr lang="en-US" dirty="0"/>
              <a:t>  - Portability</a:t>
            </a:r>
          </a:p>
          <a:p>
            <a:pPr marL="0" indent="0">
              <a:buNone/>
            </a:pPr>
            <a:r>
              <a:rPr lang="en-US" dirty="0"/>
              <a:t>  - Efficiency</a:t>
            </a:r>
          </a:p>
          <a:p>
            <a:pPr marL="0" indent="0">
              <a:buNone/>
            </a:pPr>
            <a:r>
              <a:rPr lang="en-US" dirty="0"/>
              <a:t>Evaluation</a:t>
            </a:r>
          </a:p>
          <a:p>
            <a:pPr marL="0" indent="0">
              <a:buNone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6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301E-9F0A-3E48-842E-0DF51ECA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LeapIO Architecture</a:t>
            </a:r>
            <a:endParaRPr lang="en-US" cap="smal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B6D9F-6371-A147-9904-4501273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D260C-FDF1-9146-BE1B-2013AF65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16" y="1619143"/>
            <a:ext cx="468402" cy="588071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D4FF1C-EA18-6C41-8E2A-F6D7301B6F36}"/>
              </a:ext>
            </a:extLst>
          </p:cNvPr>
          <p:cNvSpPr/>
          <p:nvPr/>
        </p:nvSpPr>
        <p:spPr>
          <a:xfrm>
            <a:off x="611774" y="1913178"/>
            <a:ext cx="760344" cy="596581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C26B3-5CAB-BD42-A69D-597E0BA4B6C8}"/>
              </a:ext>
            </a:extLst>
          </p:cNvPr>
          <p:cNvSpPr/>
          <p:nvPr/>
        </p:nvSpPr>
        <p:spPr>
          <a:xfrm>
            <a:off x="611774" y="2514015"/>
            <a:ext cx="760344" cy="289780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0CEBCE-8ED0-B340-A9A7-32674BC8A517}"/>
              </a:ext>
            </a:extLst>
          </p:cNvPr>
          <p:cNvSpPr/>
          <p:nvPr/>
        </p:nvSpPr>
        <p:spPr>
          <a:xfrm>
            <a:off x="609600" y="2809743"/>
            <a:ext cx="760344" cy="378350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173B1B-618F-9241-85F5-885E8CD6FCC8}"/>
              </a:ext>
            </a:extLst>
          </p:cNvPr>
          <p:cNvGrpSpPr/>
          <p:nvPr/>
        </p:nvGrpSpPr>
        <p:grpSpPr>
          <a:xfrm>
            <a:off x="756817" y="3359325"/>
            <a:ext cx="470258" cy="476245"/>
            <a:chOff x="1430391" y="4500435"/>
            <a:chExt cx="627010" cy="634993"/>
          </a:xfrm>
        </p:grpSpPr>
        <p:pic>
          <p:nvPicPr>
            <p:cNvPr id="14" name="Picture 13" descr="Related image">
              <a:extLst>
                <a:ext uri="{FF2B5EF4-FFF2-40B4-BE49-F238E27FC236}">
                  <a16:creationId xmlns:a16="http://schemas.microsoft.com/office/drawing/2014/main" id="{3943DB49-F25A-FA41-8927-69E2128DE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391" y="4500435"/>
              <a:ext cx="627010" cy="63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5A3556-2691-694D-BA1A-CC7AF4088AC3}"/>
                </a:ext>
              </a:extLst>
            </p:cNvPr>
            <p:cNvSpPr txBox="1"/>
            <p:nvPr/>
          </p:nvSpPr>
          <p:spPr>
            <a:xfrm>
              <a:off x="1458196" y="4627535"/>
              <a:ext cx="5924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x86</a:t>
              </a: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4F2B8F26-845E-5C4B-A87D-69799C34D43E}"/>
              </a:ext>
            </a:extLst>
          </p:cNvPr>
          <p:cNvSpPr/>
          <p:nvPr/>
        </p:nvSpPr>
        <p:spPr>
          <a:xfrm>
            <a:off x="1182485" y="2468928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0E5E6E-E591-1C48-8EAB-32B6CC0B3B59}"/>
              </a:ext>
            </a:extLst>
          </p:cNvPr>
          <p:cNvGrpSpPr/>
          <p:nvPr/>
        </p:nvGrpSpPr>
        <p:grpSpPr>
          <a:xfrm>
            <a:off x="1470851" y="1372702"/>
            <a:ext cx="1029268" cy="1145702"/>
            <a:chOff x="1470851" y="1372702"/>
            <a:chExt cx="1029268" cy="114570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60BDDC-4640-504F-86B0-C7E742C6E15A}"/>
                </a:ext>
              </a:extLst>
            </p:cNvPr>
            <p:cNvSpPr/>
            <p:nvPr/>
          </p:nvSpPr>
          <p:spPr>
            <a:xfrm>
              <a:off x="2162278" y="1372702"/>
              <a:ext cx="337841" cy="3378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EBCC0A51-7CD6-5F4E-9541-65BDC7DC2099}"/>
                </a:ext>
              </a:extLst>
            </p:cNvPr>
            <p:cNvCxnSpPr>
              <a:stCxn id="95" idx="7"/>
              <a:endCxn id="98" idx="3"/>
            </p:cNvCxnSpPr>
            <p:nvPr/>
          </p:nvCxnSpPr>
          <p:spPr>
            <a:xfrm flipV="1">
              <a:off x="1470851" y="1661068"/>
              <a:ext cx="740903" cy="8573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AE18DD-6C0A-8F4F-977F-956220B3EF29}"/>
              </a:ext>
            </a:extLst>
          </p:cNvPr>
          <p:cNvGrpSpPr/>
          <p:nvPr/>
        </p:nvGrpSpPr>
        <p:grpSpPr>
          <a:xfrm>
            <a:off x="2511535" y="1541625"/>
            <a:ext cx="521946" cy="788962"/>
            <a:chOff x="2511535" y="1541625"/>
            <a:chExt cx="521946" cy="788962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A4E4829-3084-8F47-9BE3-33495D043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1535" y="1541625"/>
              <a:ext cx="28540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3B7C4A3-88C8-1D4C-9995-C88973A181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6537" y="1809207"/>
              <a:ext cx="316944" cy="5213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4E0936-7825-794F-AFA8-6383BDE165C0}"/>
              </a:ext>
            </a:extLst>
          </p:cNvPr>
          <p:cNvGrpSpPr/>
          <p:nvPr/>
        </p:nvGrpSpPr>
        <p:grpSpPr>
          <a:xfrm>
            <a:off x="2777986" y="816816"/>
            <a:ext cx="1999798" cy="1040988"/>
            <a:chOff x="2777986" y="816816"/>
            <a:chExt cx="1999798" cy="104098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B1072AA-CD90-2144-9494-C21920612240}"/>
                </a:ext>
              </a:extLst>
            </p:cNvPr>
            <p:cNvSpPr txBox="1"/>
            <p:nvPr/>
          </p:nvSpPr>
          <p:spPr>
            <a:xfrm>
              <a:off x="3826433" y="816816"/>
              <a:ext cx="951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Storage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Services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9232A79-838A-E646-BE71-98B450D4E334}"/>
                </a:ext>
              </a:extLst>
            </p:cNvPr>
            <p:cNvSpPr txBox="1"/>
            <p:nvPr/>
          </p:nvSpPr>
          <p:spPr>
            <a:xfrm>
              <a:off x="2777986" y="1303806"/>
              <a:ext cx="77296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 )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4419AD0A-8F75-464D-A013-09A6A1A225F1}"/>
                </a:ext>
              </a:extLst>
            </p:cNvPr>
            <p:cNvCxnSpPr>
              <a:cxnSpLocks/>
              <a:stCxn id="112" idx="1"/>
            </p:cNvCxnSpPr>
            <p:nvPr/>
          </p:nvCxnSpPr>
          <p:spPr>
            <a:xfrm flipH="1">
              <a:off x="3481385" y="1139982"/>
              <a:ext cx="345048" cy="40269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0325842C-F279-DD47-B60A-890992C5BEE8}"/>
              </a:ext>
            </a:extLst>
          </p:cNvPr>
          <p:cNvSpPr/>
          <p:nvPr/>
        </p:nvSpPr>
        <p:spPr>
          <a:xfrm>
            <a:off x="6712553" y="5855799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1359BA9C-8664-D24B-940A-8E9B2B135F1F}"/>
              </a:ext>
            </a:extLst>
          </p:cNvPr>
          <p:cNvCxnSpPr>
            <a:cxnSpLocks/>
            <a:endCxn id="187" idx="0"/>
          </p:cNvCxnSpPr>
          <p:nvPr/>
        </p:nvCxnSpPr>
        <p:spPr>
          <a:xfrm>
            <a:off x="6629400" y="5391150"/>
            <a:ext cx="252074" cy="464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3EA7C0F-D0EE-5446-B0D6-7D751EA40DA8}"/>
              </a:ext>
            </a:extLst>
          </p:cNvPr>
          <p:cNvGrpSpPr/>
          <p:nvPr/>
        </p:nvGrpSpPr>
        <p:grpSpPr>
          <a:xfrm>
            <a:off x="1143592" y="902567"/>
            <a:ext cx="2523035" cy="3645332"/>
            <a:chOff x="1143592" y="902567"/>
            <a:chExt cx="2523035" cy="364533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5B009FC-9DC4-B848-83E0-A93DFD3C3090}"/>
                </a:ext>
              </a:extLst>
            </p:cNvPr>
            <p:cNvCxnSpPr>
              <a:cxnSpLocks/>
            </p:cNvCxnSpPr>
            <p:nvPr/>
          </p:nvCxnSpPr>
          <p:spPr>
            <a:xfrm>
              <a:off x="1583312" y="1731210"/>
              <a:ext cx="490724" cy="0"/>
            </a:xfrm>
            <a:prstGeom prst="straightConnector1">
              <a:avLst/>
            </a:prstGeom>
            <a:ln w="31750" cmpd="sng">
              <a:solidFill>
                <a:schemeClr val="tx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AD7B45-1EBC-9447-A651-7E4012ECC5C1}"/>
                </a:ext>
              </a:extLst>
            </p:cNvPr>
            <p:cNvSpPr/>
            <p:nvPr/>
          </p:nvSpPr>
          <p:spPr>
            <a:xfrm>
              <a:off x="2079022" y="942016"/>
              <a:ext cx="1587605" cy="1860845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2095A94A-D5D8-714E-8019-4BEAB7C85D74}"/>
                </a:ext>
              </a:extLst>
            </p:cNvPr>
            <p:cNvGrpSpPr/>
            <p:nvPr/>
          </p:nvGrpSpPr>
          <p:grpSpPr>
            <a:xfrm>
              <a:off x="1321245" y="916911"/>
              <a:ext cx="521297" cy="3630988"/>
              <a:chOff x="1393222" y="914400"/>
              <a:chExt cx="695062" cy="4841316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00B9120-8C3B-5B4E-B705-37274A0F9D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1099" y="914400"/>
                <a:ext cx="25800" cy="4469416"/>
              </a:xfrm>
              <a:prstGeom prst="straightConnector1">
                <a:avLst/>
              </a:prstGeom>
              <a:ln w="73025" cmpd="sng">
                <a:solidFill>
                  <a:schemeClr val="tx1">
                    <a:lumMod val="50000"/>
                  </a:schemeClr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D12FB10-F222-5F46-BE77-D03F317B541E}"/>
                  </a:ext>
                </a:extLst>
              </p:cNvPr>
              <p:cNvSpPr txBox="1"/>
              <p:nvPr/>
            </p:nvSpPr>
            <p:spPr>
              <a:xfrm>
                <a:off x="1393222" y="5355607"/>
                <a:ext cx="69506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35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PCIe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D754A16-A1C4-D54B-9BFC-45D4E736E471}"/>
                </a:ext>
              </a:extLst>
            </p:cNvPr>
            <p:cNvGrpSpPr/>
            <p:nvPr/>
          </p:nvGrpSpPr>
          <p:grpSpPr>
            <a:xfrm>
              <a:off x="3080943" y="902567"/>
              <a:ext cx="500457" cy="451746"/>
              <a:chOff x="5768174" y="1109744"/>
              <a:chExt cx="703463" cy="634993"/>
            </a:xfrm>
          </p:grpSpPr>
          <p:pic>
            <p:nvPicPr>
              <p:cNvPr id="131" name="Picture 130" descr="Related image">
                <a:extLst>
                  <a:ext uri="{FF2B5EF4-FFF2-40B4-BE49-F238E27FC236}">
                    <a16:creationId xmlns:a16="http://schemas.microsoft.com/office/drawing/2014/main" id="{764C27DF-16C4-044C-B534-08D66232DE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289" y="1109744"/>
                <a:ext cx="627010" cy="634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B5A2BB5-0D42-AF41-B093-935DF6FF1CB9}"/>
                  </a:ext>
                </a:extLst>
              </p:cNvPr>
              <p:cNvSpPr txBox="1"/>
              <p:nvPr/>
            </p:nvSpPr>
            <p:spPr>
              <a:xfrm>
                <a:off x="5768174" y="1242574"/>
                <a:ext cx="703463" cy="389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ARM</a:t>
                </a:r>
              </a:p>
            </p:txBody>
          </p:sp>
        </p:grp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78A3CAA2-11FF-A541-9669-D0F30024AA4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592" y="3602961"/>
              <a:ext cx="439720" cy="0"/>
            </a:xfrm>
            <a:prstGeom prst="straightConnector1">
              <a:avLst/>
            </a:prstGeom>
            <a:ln w="31750" cmpd="sng">
              <a:solidFill>
                <a:schemeClr val="tx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50FE9-07AC-4A4B-A81A-403E2FD1EDB2}"/>
              </a:ext>
            </a:extLst>
          </p:cNvPr>
          <p:cNvGrpSpPr/>
          <p:nvPr/>
        </p:nvGrpSpPr>
        <p:grpSpPr>
          <a:xfrm>
            <a:off x="1552214" y="2322453"/>
            <a:ext cx="1340945" cy="1734808"/>
            <a:chOff x="1552214" y="2322453"/>
            <a:chExt cx="1340945" cy="1734808"/>
          </a:xfrm>
        </p:grpSpPr>
        <p:pic>
          <p:nvPicPr>
            <p:cNvPr id="138" name="Picture 8" descr="Image result for nvme ssd icon">
              <a:extLst>
                <a:ext uri="{FF2B5EF4-FFF2-40B4-BE49-F238E27FC236}">
                  <a16:creationId xmlns:a16="http://schemas.microsoft.com/office/drawing/2014/main" id="{902433B6-79FB-6C44-919C-1E9816974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357" y="3536459"/>
              <a:ext cx="520802" cy="520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CAB4BF-B592-354A-A2D9-96417B5248A2}"/>
                </a:ext>
              </a:extLst>
            </p:cNvPr>
            <p:cNvGrpSpPr/>
            <p:nvPr/>
          </p:nvGrpSpPr>
          <p:grpSpPr>
            <a:xfrm>
              <a:off x="2488008" y="2322453"/>
              <a:ext cx="337841" cy="1228028"/>
              <a:chOff x="2488008" y="2322453"/>
              <a:chExt cx="337841" cy="1228028"/>
            </a:xfrm>
          </p:grpSpPr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6D43FEAB-FBE4-5D41-A67E-BE3B54E02CB7}"/>
                  </a:ext>
                </a:extLst>
              </p:cNvPr>
              <p:cNvCxnSpPr>
                <a:cxnSpLocks/>
                <a:stCxn id="125" idx="4"/>
                <a:endCxn id="123" idx="0"/>
              </p:cNvCxnSpPr>
              <p:nvPr/>
            </p:nvCxnSpPr>
            <p:spPr>
              <a:xfrm>
                <a:off x="2656929" y="2660293"/>
                <a:ext cx="0" cy="5523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2E5F2B8-B050-0540-B774-88A577D79CF7}"/>
                  </a:ext>
                </a:extLst>
              </p:cNvPr>
              <p:cNvSpPr/>
              <p:nvPr/>
            </p:nvSpPr>
            <p:spPr>
              <a:xfrm>
                <a:off x="2488008" y="3212640"/>
                <a:ext cx="337841" cy="33784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80C8B768-053E-9746-84F7-4E9DFDD7913D}"/>
                  </a:ext>
                </a:extLst>
              </p:cNvPr>
              <p:cNvSpPr/>
              <p:nvPr/>
            </p:nvSpPr>
            <p:spPr>
              <a:xfrm>
                <a:off x="2488008" y="2322453"/>
                <a:ext cx="337841" cy="33784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7CBC134-3EDD-8E48-85BD-C558484FE23A}"/>
                </a:ext>
              </a:extLst>
            </p:cNvPr>
            <p:cNvCxnSpPr>
              <a:cxnSpLocks/>
              <a:endCxn id="138" idx="1"/>
            </p:cNvCxnSpPr>
            <p:nvPr/>
          </p:nvCxnSpPr>
          <p:spPr>
            <a:xfrm>
              <a:off x="1552214" y="3796860"/>
              <a:ext cx="820144" cy="0"/>
            </a:xfrm>
            <a:prstGeom prst="straightConnector1">
              <a:avLst/>
            </a:prstGeom>
            <a:ln w="31750" cmpd="sng">
              <a:solidFill>
                <a:schemeClr val="tx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4BBA6BBC-4E62-3F48-AC2B-4894B8AE34E9}"/>
              </a:ext>
            </a:extLst>
          </p:cNvPr>
          <p:cNvSpPr/>
          <p:nvPr/>
        </p:nvSpPr>
        <p:spPr>
          <a:xfrm>
            <a:off x="2069995" y="939505"/>
            <a:ext cx="1587605" cy="1860845"/>
          </a:xfrm>
          <a:prstGeom prst="rect">
            <a:avLst/>
          </a:prstGeom>
          <a:solidFill>
            <a:schemeClr val="tx1">
              <a:lumMod val="50000"/>
              <a:alpha val="1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05" name="Graphic 104" descr="Database">
            <a:extLst>
              <a:ext uri="{FF2B5EF4-FFF2-40B4-BE49-F238E27FC236}">
                <a16:creationId xmlns:a16="http://schemas.microsoft.com/office/drawing/2014/main" id="{D650B1D9-C3FC-594C-B862-7E2FA02A5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5216" y="1337305"/>
            <a:ext cx="685800" cy="685800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FDD087D-6448-3D47-8B2D-C63612CFE6CC}"/>
              </a:ext>
            </a:extLst>
          </p:cNvPr>
          <p:cNvGrpSpPr/>
          <p:nvPr/>
        </p:nvGrpSpPr>
        <p:grpSpPr>
          <a:xfrm>
            <a:off x="5843717" y="1694555"/>
            <a:ext cx="1684885" cy="230205"/>
            <a:chOff x="2075586" y="6017660"/>
            <a:chExt cx="2246513" cy="30694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3B8138-9090-3B44-BD48-93ABB926ACD4}"/>
                </a:ext>
              </a:extLst>
            </p:cNvPr>
            <p:cNvSpPr/>
            <p:nvPr/>
          </p:nvSpPr>
          <p:spPr>
            <a:xfrm>
              <a:off x="4017299" y="601766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6587498-ABFD-3840-93BE-AE8304085517}"/>
                </a:ext>
              </a:extLst>
            </p:cNvPr>
            <p:cNvCxnSpPr>
              <a:cxnSpLocks/>
              <a:stCxn id="109" idx="6"/>
              <a:endCxn id="107" idx="2"/>
            </p:cNvCxnSpPr>
            <p:nvPr/>
          </p:nvCxnSpPr>
          <p:spPr>
            <a:xfrm flipV="1">
              <a:off x="2380386" y="6170060"/>
              <a:ext cx="1636913" cy="214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9DA2316-FB34-5A46-88FB-DBFBDC76639C}"/>
                </a:ext>
              </a:extLst>
            </p:cNvPr>
            <p:cNvSpPr/>
            <p:nvPr/>
          </p:nvSpPr>
          <p:spPr>
            <a:xfrm>
              <a:off x="2075586" y="6019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F77830-2CBA-A54A-B7CF-704889850D73}"/>
              </a:ext>
            </a:extLst>
          </p:cNvPr>
          <p:cNvGrpSpPr/>
          <p:nvPr/>
        </p:nvGrpSpPr>
        <p:grpSpPr>
          <a:xfrm rot="20010084">
            <a:off x="5811216" y="1187253"/>
            <a:ext cx="772350" cy="300087"/>
            <a:chOff x="2290557" y="6246141"/>
            <a:chExt cx="1029800" cy="400117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F57B7A8-C688-8D45-B390-52BB05C24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5557" y="6246141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4A7CA86A-48BF-4D4B-B545-4159636C7FA2}"/>
                </a:ext>
              </a:extLst>
            </p:cNvPr>
            <p:cNvCxnSpPr>
              <a:cxnSpLocks/>
              <a:stCxn id="116" idx="6"/>
              <a:endCxn id="111" idx="2"/>
            </p:cNvCxnSpPr>
            <p:nvPr/>
          </p:nvCxnSpPr>
          <p:spPr>
            <a:xfrm rot="1589916" flipV="1">
              <a:off x="2638692" y="6309806"/>
              <a:ext cx="333529" cy="27278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A742E0E-F8C6-E340-8C30-0C0A424C4F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0557" y="6341457"/>
              <a:ext cx="304800" cy="3048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pic>
        <p:nvPicPr>
          <p:cNvPr id="117" name="Graphic 116" descr="Database">
            <a:extLst>
              <a:ext uri="{FF2B5EF4-FFF2-40B4-BE49-F238E27FC236}">
                <a16:creationId xmlns:a16="http://schemas.microsoft.com/office/drawing/2014/main" id="{6386BA23-2CE4-4042-AE96-73C03C7B4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0867" y="814968"/>
            <a:ext cx="685800" cy="68580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0F82B12-08C5-BE4A-A886-735501C5DBFE}"/>
              </a:ext>
            </a:extLst>
          </p:cNvPr>
          <p:cNvGrpSpPr/>
          <p:nvPr/>
        </p:nvGrpSpPr>
        <p:grpSpPr>
          <a:xfrm rot="1344917">
            <a:off x="6928575" y="1141207"/>
            <a:ext cx="669254" cy="415151"/>
            <a:chOff x="2028740" y="6210921"/>
            <a:chExt cx="892339" cy="553533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6EE4A9-205A-3743-865A-D0797A168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6279" y="6459655"/>
              <a:ext cx="304800" cy="30479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2AEBEAAB-6D05-454F-8F8C-90AC9ACCB049}"/>
                </a:ext>
              </a:extLst>
            </p:cNvPr>
            <p:cNvCxnSpPr>
              <a:cxnSpLocks/>
              <a:stCxn id="122" idx="6"/>
              <a:endCxn id="120" idx="2"/>
            </p:cNvCxnSpPr>
            <p:nvPr/>
          </p:nvCxnSpPr>
          <p:spPr>
            <a:xfrm rot="20255083">
              <a:off x="2391645" y="6318812"/>
              <a:ext cx="166529" cy="337753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7306C1E-7632-8941-A39F-B44E1A1527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8740" y="6210921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20C61DBF-BC1D-2B42-975F-0D2983DCB8A1}"/>
              </a:ext>
            </a:extLst>
          </p:cNvPr>
          <p:cNvSpPr txBox="1"/>
          <p:nvPr/>
        </p:nvSpPr>
        <p:spPr>
          <a:xfrm>
            <a:off x="5027124" y="1940869"/>
            <a:ext cx="1500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Priority Scheduling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EC75C96-6680-D645-AE05-4F68815B008A}"/>
              </a:ext>
            </a:extLst>
          </p:cNvPr>
          <p:cNvSpPr txBox="1"/>
          <p:nvPr/>
        </p:nvSpPr>
        <p:spPr>
          <a:xfrm>
            <a:off x="6318343" y="1425058"/>
            <a:ext cx="9637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DEDD1F1-9B18-1142-A264-88E9E41D017B}"/>
              </a:ext>
            </a:extLst>
          </p:cNvPr>
          <p:cNvGrpSpPr/>
          <p:nvPr/>
        </p:nvGrpSpPr>
        <p:grpSpPr>
          <a:xfrm>
            <a:off x="6996614" y="799079"/>
            <a:ext cx="608974" cy="230205"/>
            <a:chOff x="1877308" y="6017660"/>
            <a:chExt cx="811965" cy="306940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E039A81-7CE6-3042-B2A1-2374E89B63AD}"/>
                </a:ext>
              </a:extLst>
            </p:cNvPr>
            <p:cNvSpPr/>
            <p:nvPr/>
          </p:nvSpPr>
          <p:spPr>
            <a:xfrm>
              <a:off x="2384473" y="601766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70445E59-4E8B-A649-8C9C-253EF10DBC61}"/>
                </a:ext>
              </a:extLst>
            </p:cNvPr>
            <p:cNvCxnSpPr>
              <a:cxnSpLocks/>
              <a:stCxn id="134" idx="6"/>
              <a:endCxn id="129" idx="2"/>
            </p:cNvCxnSpPr>
            <p:nvPr/>
          </p:nvCxnSpPr>
          <p:spPr>
            <a:xfrm flipV="1">
              <a:off x="2182108" y="6170060"/>
              <a:ext cx="202365" cy="214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42E2B0-49C1-1347-9D37-687F4D0A8968}"/>
                </a:ext>
              </a:extLst>
            </p:cNvPr>
            <p:cNvSpPr/>
            <p:nvPr/>
          </p:nvSpPr>
          <p:spPr>
            <a:xfrm>
              <a:off x="1877308" y="6019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E48C4E0D-1059-454D-9C6D-840BCD418E92}"/>
              </a:ext>
            </a:extLst>
          </p:cNvPr>
          <p:cNvSpPr/>
          <p:nvPr/>
        </p:nvSpPr>
        <p:spPr>
          <a:xfrm>
            <a:off x="7747056" y="1481341"/>
            <a:ext cx="787344" cy="34085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B8612FFD-6437-064A-9BE1-FD1374FD27A2}"/>
              </a:ext>
            </a:extLst>
          </p:cNvPr>
          <p:cNvSpPr/>
          <p:nvPr/>
        </p:nvSpPr>
        <p:spPr>
          <a:xfrm>
            <a:off x="7747055" y="742950"/>
            <a:ext cx="787345" cy="34085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E002FA8-930D-5A43-A12F-2AC797BC1EC1}"/>
              </a:ext>
            </a:extLst>
          </p:cNvPr>
          <p:cNvSpPr/>
          <p:nvPr/>
        </p:nvSpPr>
        <p:spPr>
          <a:xfrm>
            <a:off x="116756" y="828571"/>
            <a:ext cx="1246559" cy="585584"/>
          </a:xfrm>
          <a:prstGeom prst="wedgeRoundRectCallout">
            <a:avLst>
              <a:gd name="adj1" fmla="val 88458"/>
              <a:gd name="adj2" fmla="val 1466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NVMe</a:t>
            </a: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QP Mapping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CDCDA4-B654-1A4A-984E-2F5DF495747C}"/>
              </a:ext>
            </a:extLst>
          </p:cNvPr>
          <p:cNvGrpSpPr/>
          <p:nvPr/>
        </p:nvGrpSpPr>
        <p:grpSpPr>
          <a:xfrm>
            <a:off x="76200" y="4629150"/>
            <a:ext cx="3733800" cy="514002"/>
            <a:chOff x="-228600" y="4678752"/>
            <a:chExt cx="3733800" cy="51400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DDC5DD0-734F-EC4A-9E31-E3A8CA8F4DC9}"/>
                </a:ext>
              </a:extLst>
            </p:cNvPr>
            <p:cNvGrpSpPr/>
            <p:nvPr/>
          </p:nvGrpSpPr>
          <p:grpSpPr>
            <a:xfrm>
              <a:off x="2254862" y="4721822"/>
              <a:ext cx="1250338" cy="470932"/>
              <a:chOff x="4466095" y="6309645"/>
              <a:chExt cx="2111771" cy="79538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3CD5A51-F33E-B947-BD3C-146E04139B84}"/>
                  </a:ext>
                </a:extLst>
              </p:cNvPr>
              <p:cNvSpPr/>
              <p:nvPr/>
            </p:nvSpPr>
            <p:spPr>
              <a:xfrm>
                <a:off x="4466095" y="6346769"/>
                <a:ext cx="450454" cy="45045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6F42973-4EB6-E046-A4C0-4EF2B1264321}"/>
                  </a:ext>
                </a:extLst>
              </p:cNvPr>
              <p:cNvSpPr txBox="1"/>
              <p:nvPr/>
            </p:nvSpPr>
            <p:spPr>
              <a:xfrm>
                <a:off x="4847773" y="6309645"/>
                <a:ext cx="571804" cy="623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=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6BD97A5-B82C-CD45-A7B3-68534E2C114D}"/>
                  </a:ext>
                </a:extLst>
              </p:cNvPr>
              <p:cNvGrpSpPr/>
              <p:nvPr/>
            </p:nvGrpSpPr>
            <p:grpSpPr>
              <a:xfrm>
                <a:off x="5295683" y="6309645"/>
                <a:ext cx="1282183" cy="795385"/>
                <a:chOff x="7158182" y="6111566"/>
                <a:chExt cx="1282183" cy="795385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EB5B61E-B1CC-3A41-8142-6CC5E9B046DB}"/>
                    </a:ext>
                  </a:extLst>
                </p:cNvPr>
                <p:cNvGrpSpPr/>
                <p:nvPr/>
              </p:nvGrpSpPr>
              <p:grpSpPr>
                <a:xfrm>
                  <a:off x="7263310" y="6112013"/>
                  <a:ext cx="364987" cy="364987"/>
                  <a:chOff x="4337904" y="5889580"/>
                  <a:chExt cx="364987" cy="364987"/>
                </a:xfrm>
              </p:grpSpPr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6C1D407F-C2FB-5B41-93B9-7525506062D7}"/>
                      </a:ext>
                    </a:extLst>
                  </p:cNvPr>
                  <p:cNvCxnSpPr>
                    <a:cxnSpLocks/>
                    <a:stCxn id="81" idx="2"/>
                    <a:endCxn id="81" idx="6"/>
                  </p:cNvCxnSpPr>
                  <p:nvPr/>
                </p:nvCxnSpPr>
                <p:spPr>
                  <a:xfrm>
                    <a:off x="4337904" y="6072074"/>
                    <a:ext cx="364987" cy="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5190EDAD-E4D4-504A-B83D-B9693D81B8DC}"/>
                      </a:ext>
                    </a:extLst>
                  </p:cNvPr>
                  <p:cNvGrpSpPr/>
                  <p:nvPr/>
                </p:nvGrpSpPr>
                <p:grpSpPr>
                  <a:xfrm>
                    <a:off x="4337904" y="5889580"/>
                    <a:ext cx="364987" cy="364987"/>
                    <a:chOff x="5029200" y="609600"/>
                    <a:chExt cx="2225068" cy="2225068"/>
                  </a:xfrm>
                </p:grpSpPr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F319FF96-C7B1-F94B-A41D-5B529158AF1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029200" y="609600"/>
                      <a:ext cx="2225068" cy="2225068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100">
                        <a:solidFill>
                          <a:schemeClr val="bg1"/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p:txBody>
                </p: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BE4F80B7-072A-CB49-97B8-93E7B57EB631}"/>
                        </a:ext>
                      </a:extLst>
                    </p:cNvPr>
                    <p:cNvCxnSpPr>
                      <a:cxnSpLocks/>
                      <a:stCxn id="81" idx="0"/>
                      <a:endCxn id="81" idx="4"/>
                    </p:cNvCxnSpPr>
                    <p:nvPr/>
                  </p:nvCxnSpPr>
                  <p:spPr>
                    <a:xfrm>
                      <a:off x="6141734" y="609600"/>
                      <a:ext cx="0" cy="22250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395A6D6A-665F-874D-9F7C-E30CB7345C56}"/>
                        </a:ext>
                      </a:extLst>
                    </p:cNvPr>
                    <p:cNvCxnSpPr>
                      <a:cxnSpLocks/>
                      <a:stCxn id="81" idx="1"/>
                      <a:endCxn id="81" idx="5"/>
                    </p:cNvCxnSpPr>
                    <p:nvPr/>
                  </p:nvCxnSpPr>
                  <p:spPr>
                    <a:xfrm>
                      <a:off x="5355054" y="935454"/>
                      <a:ext cx="1573360" cy="157336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319F629F-A9C1-024F-BF8F-004421D0FB6F}"/>
                        </a:ext>
                      </a:extLst>
                    </p:cNvPr>
                    <p:cNvCxnSpPr>
                      <a:cxnSpLocks/>
                      <a:stCxn id="81" idx="7"/>
                      <a:endCxn id="81" idx="3"/>
                    </p:cNvCxnSpPr>
                    <p:nvPr/>
                  </p:nvCxnSpPr>
                  <p:spPr>
                    <a:xfrm flipH="1">
                      <a:off x="5355054" y="935454"/>
                      <a:ext cx="1573360" cy="157336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047FF782-FF89-954A-8996-5AE25C72C59B}"/>
                        </a:ext>
                      </a:extLst>
                    </p:cNvPr>
                    <p:cNvCxnSpPr>
                      <a:cxnSpLocks/>
                      <a:stCxn id="89" idx="2"/>
                      <a:endCxn id="89" idx="6"/>
                    </p:cNvCxnSpPr>
                    <p:nvPr/>
                  </p:nvCxnSpPr>
                  <p:spPr>
                    <a:xfrm>
                      <a:off x="5479445" y="1719414"/>
                      <a:ext cx="131968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5B9C430A-3377-2343-8529-C9DD6395B238}"/>
                        </a:ext>
                      </a:extLst>
                    </p:cNvPr>
                    <p:cNvCxnSpPr>
                      <a:cxnSpLocks/>
                      <a:stCxn id="89" idx="0"/>
                      <a:endCxn id="89" idx="4"/>
                    </p:cNvCxnSpPr>
                    <p:nvPr/>
                  </p:nvCxnSpPr>
                  <p:spPr>
                    <a:xfrm>
                      <a:off x="6139288" y="1059571"/>
                      <a:ext cx="0" cy="131968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1F5ED28A-F144-1A4B-B0DB-969A213ECB93}"/>
                        </a:ext>
                      </a:extLst>
                    </p:cNvPr>
                    <p:cNvCxnSpPr>
                      <a:cxnSpLocks/>
                      <a:stCxn id="89" idx="1"/>
                      <a:endCxn id="89" idx="5"/>
                    </p:cNvCxnSpPr>
                    <p:nvPr/>
                  </p:nvCxnSpPr>
                  <p:spPr>
                    <a:xfrm>
                      <a:off x="5672709" y="1252835"/>
                      <a:ext cx="933158" cy="93315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31167E15-423E-1A4B-926B-EB30533B9D33}"/>
                        </a:ext>
                      </a:extLst>
                    </p:cNvPr>
                    <p:cNvCxnSpPr>
                      <a:cxnSpLocks/>
                      <a:stCxn id="89" idx="3"/>
                      <a:endCxn id="89" idx="7"/>
                    </p:cNvCxnSpPr>
                    <p:nvPr/>
                  </p:nvCxnSpPr>
                  <p:spPr>
                    <a:xfrm flipV="1">
                      <a:off x="5672709" y="1252835"/>
                      <a:ext cx="933158" cy="93315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DCEDCE66-FABE-FE4E-B48C-77F359A917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479444" y="1059572"/>
                      <a:ext cx="1319685" cy="131968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6685310-02DE-7847-AFA2-E66D8E61C66E}"/>
                    </a:ext>
                  </a:extLst>
                </p:cNvPr>
                <p:cNvSpPr txBox="1"/>
                <p:nvPr/>
              </p:nvSpPr>
              <p:spPr>
                <a:xfrm>
                  <a:off x="7158182" y="6400125"/>
                  <a:ext cx="685516" cy="5068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35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SQ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4625CA0-6682-CA4F-B94B-34160DAEF7DD}"/>
                    </a:ext>
                  </a:extLst>
                </p:cNvPr>
                <p:cNvSpPr txBox="1"/>
                <p:nvPr/>
              </p:nvSpPr>
              <p:spPr>
                <a:xfrm>
                  <a:off x="7681747" y="6400125"/>
                  <a:ext cx="758618" cy="5068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350" dirty="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rPr>
                    <a:t>CQ</a:t>
                  </a:r>
                </a:p>
              </p:txBody>
            </p: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90A64368-BC30-D049-88A4-2B98F02743C6}"/>
                    </a:ext>
                  </a:extLst>
                </p:cNvPr>
                <p:cNvGrpSpPr/>
                <p:nvPr/>
              </p:nvGrpSpPr>
              <p:grpSpPr>
                <a:xfrm>
                  <a:off x="7810791" y="6111566"/>
                  <a:ext cx="364987" cy="364987"/>
                  <a:chOff x="4337904" y="5889580"/>
                  <a:chExt cx="364987" cy="364987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EAF70FB5-A072-7640-9570-DA6C8AF38326}"/>
                      </a:ext>
                    </a:extLst>
                  </p:cNvPr>
                  <p:cNvCxnSpPr>
                    <a:cxnSpLocks/>
                    <a:stCxn id="70" idx="2"/>
                    <a:endCxn id="70" idx="6"/>
                  </p:cNvCxnSpPr>
                  <p:nvPr/>
                </p:nvCxnSpPr>
                <p:spPr>
                  <a:xfrm>
                    <a:off x="4337904" y="6072074"/>
                    <a:ext cx="364987" cy="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4D98CFAF-5E62-0946-A67A-DEAD961F3E81}"/>
                      </a:ext>
                    </a:extLst>
                  </p:cNvPr>
                  <p:cNvGrpSpPr/>
                  <p:nvPr/>
                </p:nvGrpSpPr>
                <p:grpSpPr>
                  <a:xfrm>
                    <a:off x="4337904" y="5889580"/>
                    <a:ext cx="364987" cy="364987"/>
                    <a:chOff x="5029200" y="609600"/>
                    <a:chExt cx="2225068" cy="2225068"/>
                  </a:xfrm>
                </p:grpSpPr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961C513A-5D10-1A48-A577-29350382DF5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029200" y="609600"/>
                      <a:ext cx="2225068" cy="2225068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100">
                        <a:solidFill>
                          <a:schemeClr val="bg1"/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p:txBody>
                </p: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1B5EFE0C-657C-C840-BB70-FFEC48F09745}"/>
                        </a:ext>
                      </a:extLst>
                    </p:cNvPr>
                    <p:cNvCxnSpPr>
                      <a:cxnSpLocks/>
                      <a:stCxn id="70" idx="0"/>
                      <a:endCxn id="70" idx="4"/>
                    </p:cNvCxnSpPr>
                    <p:nvPr/>
                  </p:nvCxnSpPr>
                  <p:spPr>
                    <a:xfrm>
                      <a:off x="6141734" y="609600"/>
                      <a:ext cx="0" cy="22250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C7257DD1-37D6-9347-A9D8-00F569C5B58F}"/>
                        </a:ext>
                      </a:extLst>
                    </p:cNvPr>
                    <p:cNvCxnSpPr>
                      <a:cxnSpLocks/>
                      <a:stCxn id="70" idx="1"/>
                      <a:endCxn id="70" idx="5"/>
                    </p:cNvCxnSpPr>
                    <p:nvPr/>
                  </p:nvCxnSpPr>
                  <p:spPr>
                    <a:xfrm>
                      <a:off x="5355054" y="935454"/>
                      <a:ext cx="1573360" cy="157336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3CEFF9D3-EAAA-E245-97AE-9843329F111F}"/>
                        </a:ext>
                      </a:extLst>
                    </p:cNvPr>
                    <p:cNvCxnSpPr>
                      <a:cxnSpLocks/>
                      <a:stCxn id="70" idx="7"/>
                      <a:endCxn id="70" idx="3"/>
                    </p:cNvCxnSpPr>
                    <p:nvPr/>
                  </p:nvCxnSpPr>
                  <p:spPr>
                    <a:xfrm flipH="1">
                      <a:off x="5355054" y="935454"/>
                      <a:ext cx="1573360" cy="157336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BA4A45F1-6505-E744-905B-61F85E869318}"/>
                        </a:ext>
                      </a:extLst>
                    </p:cNvPr>
                    <p:cNvCxnSpPr>
                      <a:cxnSpLocks/>
                      <a:stCxn id="78" idx="2"/>
                      <a:endCxn id="78" idx="6"/>
                    </p:cNvCxnSpPr>
                    <p:nvPr/>
                  </p:nvCxnSpPr>
                  <p:spPr>
                    <a:xfrm>
                      <a:off x="5479445" y="1719414"/>
                      <a:ext cx="131968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B122C102-D0FF-D348-AB4F-29EBC7984EDB}"/>
                        </a:ext>
                      </a:extLst>
                    </p:cNvPr>
                    <p:cNvCxnSpPr>
                      <a:cxnSpLocks/>
                      <a:stCxn id="78" idx="0"/>
                      <a:endCxn id="78" idx="4"/>
                    </p:cNvCxnSpPr>
                    <p:nvPr/>
                  </p:nvCxnSpPr>
                  <p:spPr>
                    <a:xfrm>
                      <a:off x="6139288" y="1059571"/>
                      <a:ext cx="0" cy="131968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71664C89-69C2-B04B-A663-37738EE568C9}"/>
                        </a:ext>
                      </a:extLst>
                    </p:cNvPr>
                    <p:cNvCxnSpPr>
                      <a:cxnSpLocks/>
                      <a:stCxn id="78" idx="1"/>
                      <a:endCxn id="78" idx="5"/>
                    </p:cNvCxnSpPr>
                    <p:nvPr/>
                  </p:nvCxnSpPr>
                  <p:spPr>
                    <a:xfrm>
                      <a:off x="5672709" y="1252835"/>
                      <a:ext cx="933158" cy="93315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B77537B9-731D-C149-83A8-CB1762E5AA92}"/>
                        </a:ext>
                      </a:extLst>
                    </p:cNvPr>
                    <p:cNvCxnSpPr>
                      <a:cxnSpLocks/>
                      <a:stCxn id="78" idx="3"/>
                      <a:endCxn id="78" idx="7"/>
                    </p:cNvCxnSpPr>
                    <p:nvPr/>
                  </p:nvCxnSpPr>
                  <p:spPr>
                    <a:xfrm flipV="1">
                      <a:off x="5672709" y="1252835"/>
                      <a:ext cx="933158" cy="93315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F8E5295C-C45B-6C4F-98A8-374A1072FA8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479444" y="1059572"/>
                      <a:ext cx="1319685" cy="131968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759C9B-0E52-CD40-A7A3-72853064756D}"/>
                </a:ext>
              </a:extLst>
            </p:cNvPr>
            <p:cNvSpPr/>
            <p:nvPr/>
          </p:nvSpPr>
          <p:spPr>
            <a:xfrm>
              <a:off x="-228600" y="4678752"/>
              <a:ext cx="3675592" cy="44989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NVMe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Queue Pair (QP):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513C4A-07FE-9E4D-B3EE-CB409DAD7FD4}"/>
              </a:ext>
            </a:extLst>
          </p:cNvPr>
          <p:cNvGrpSpPr/>
          <p:nvPr/>
        </p:nvGrpSpPr>
        <p:grpSpPr>
          <a:xfrm>
            <a:off x="4643088" y="514350"/>
            <a:ext cx="4043711" cy="1726601"/>
            <a:chOff x="4643088" y="514350"/>
            <a:chExt cx="4043711" cy="172660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36EFBD3-12EC-A14F-89C1-31DC8DF556DF}"/>
                </a:ext>
              </a:extLst>
            </p:cNvPr>
            <p:cNvSpPr/>
            <p:nvPr/>
          </p:nvSpPr>
          <p:spPr>
            <a:xfrm>
              <a:off x="4963236" y="514350"/>
              <a:ext cx="3723563" cy="17266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B79CE75-A90D-A04A-B55A-4FAED92DDC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3088" y="710905"/>
              <a:ext cx="320148" cy="2606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9781323-A91F-4540-A843-B27896857920}"/>
                </a:ext>
              </a:extLst>
            </p:cNvPr>
            <p:cNvCxnSpPr>
              <a:cxnSpLocks/>
            </p:cNvCxnSpPr>
            <p:nvPr/>
          </p:nvCxnSpPr>
          <p:spPr>
            <a:xfrm>
              <a:off x="4643088" y="1354313"/>
              <a:ext cx="331769" cy="6687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Content Placeholder 3">
            <a:extLst>
              <a:ext uri="{FF2B5EF4-FFF2-40B4-BE49-F238E27FC236}">
                <a16:creationId xmlns:a16="http://schemas.microsoft.com/office/drawing/2014/main" id="{97DC8A7D-A5DA-B546-9C64-1CB15D216D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2229" y="3171818"/>
            <a:ext cx="3234195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96FF"/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+ </a:t>
            </a:r>
            <a:r>
              <a:rPr lang="en-US" sz="2000" dirty="0"/>
              <a:t>Service extensibility</a:t>
            </a:r>
          </a:p>
        </p:txBody>
      </p:sp>
      <p:sp>
        <p:nvSpPr>
          <p:cNvPr id="143" name="Content Placeholder 3">
            <a:extLst>
              <a:ext uri="{FF2B5EF4-FFF2-40B4-BE49-F238E27FC236}">
                <a16:creationId xmlns:a16="http://schemas.microsoft.com/office/drawing/2014/main" id="{E35FAF3F-60CE-404C-8CE9-B4AD0DBA21E9}"/>
              </a:ext>
            </a:extLst>
          </p:cNvPr>
          <p:cNvSpPr txBox="1">
            <a:spLocks/>
          </p:cNvSpPr>
          <p:nvPr/>
        </p:nvSpPr>
        <p:spPr>
          <a:xfrm>
            <a:off x="4572000" y="3696794"/>
            <a:ext cx="3234195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Wingdings" pitchFamily="2" charset="2"/>
              <a:buChar char="q"/>
              <a:defRPr sz="21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Wingdings" charset="2"/>
              <a:buChar char="§"/>
              <a:defRPr sz="18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Lucida Grande"/>
              <a:buChar char="-"/>
              <a:defRPr sz="15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135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275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18859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>
                <a:solidFill>
                  <a:srgbClr val="0096FF"/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+ </a:t>
            </a:r>
            <a:r>
              <a:rPr lang="en-US" sz="2000" dirty="0"/>
              <a:t>Polling for efficiency</a:t>
            </a:r>
          </a:p>
        </p:txBody>
      </p:sp>
      <p:sp>
        <p:nvSpPr>
          <p:cNvPr id="144" name="Content Placeholder 3">
            <a:extLst>
              <a:ext uri="{FF2B5EF4-FFF2-40B4-BE49-F238E27FC236}">
                <a16:creationId xmlns:a16="http://schemas.microsoft.com/office/drawing/2014/main" id="{1CBC162E-31D6-9E44-B4D4-AD32AC958771}"/>
              </a:ext>
            </a:extLst>
          </p:cNvPr>
          <p:cNvSpPr txBox="1">
            <a:spLocks/>
          </p:cNvSpPr>
          <p:nvPr/>
        </p:nvSpPr>
        <p:spPr>
          <a:xfrm>
            <a:off x="4575762" y="4171950"/>
            <a:ext cx="456823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Wingdings" pitchFamily="2" charset="2"/>
              <a:buChar char="q"/>
              <a:defRPr sz="21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Wingdings" charset="2"/>
              <a:buChar char="§"/>
              <a:defRPr sz="18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Lucida Grande"/>
              <a:buChar char="-"/>
              <a:defRPr sz="150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1350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275" kern="1200" spc="23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18859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>
                <a:solidFill>
                  <a:srgbClr val="0096FF"/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+ </a:t>
            </a:r>
            <a:r>
              <a:rPr lang="en-US" sz="2000" dirty="0"/>
              <a:t>Service virtualization/composability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09485A-5CF5-F244-B663-1B53ABEF364F}"/>
              </a:ext>
            </a:extLst>
          </p:cNvPr>
          <p:cNvSpPr txBox="1"/>
          <p:nvPr/>
        </p:nvSpPr>
        <p:spPr>
          <a:xfrm>
            <a:off x="4587849" y="2559875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Design benefits:</a:t>
            </a:r>
          </a:p>
        </p:txBody>
      </p:sp>
    </p:spTree>
    <p:extLst>
      <p:ext uri="{BB962C8B-B14F-4D97-AF65-F5344CB8AC3E}">
        <p14:creationId xmlns:p14="http://schemas.microsoft.com/office/powerpoint/2010/main" val="10972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124" grpId="0"/>
      <p:bldP spid="126" grpId="0"/>
      <p:bldP spid="135" grpId="0" animBg="1"/>
      <p:bldP spid="136" grpId="0" animBg="1"/>
      <p:bldP spid="25" grpId="0" animBg="1"/>
      <p:bldP spid="142" grpId="0" build="p"/>
      <p:bldP spid="143" grpId="0" build="p"/>
      <p:bldP spid="144" grpId="0" build="p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8" descr="Image result for nvme ssd icon">
            <a:extLst>
              <a:ext uri="{FF2B5EF4-FFF2-40B4-BE49-F238E27FC236}">
                <a16:creationId xmlns:a16="http://schemas.microsoft.com/office/drawing/2014/main" id="{902433B6-79FB-6C44-919C-1E981697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57" y="3541510"/>
            <a:ext cx="520802" cy="5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B6D9F-6371-A147-9904-4501273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D260C-FDF1-9146-BE1B-2013AF658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16" y="1624194"/>
            <a:ext cx="468402" cy="588071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D4FF1C-EA18-6C41-8E2A-F6D7301B6F36}"/>
              </a:ext>
            </a:extLst>
          </p:cNvPr>
          <p:cNvSpPr/>
          <p:nvPr/>
        </p:nvSpPr>
        <p:spPr>
          <a:xfrm>
            <a:off x="611774" y="1918229"/>
            <a:ext cx="760344" cy="596581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D7B45-1EBC-9447-A651-7E4012ECC5C1}"/>
              </a:ext>
            </a:extLst>
          </p:cNvPr>
          <p:cNvSpPr/>
          <p:nvPr/>
        </p:nvSpPr>
        <p:spPr>
          <a:xfrm>
            <a:off x="2079022" y="947067"/>
            <a:ext cx="1587605" cy="1860845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C26B3-5CAB-BD42-A69D-597E0BA4B6C8}"/>
              </a:ext>
            </a:extLst>
          </p:cNvPr>
          <p:cNvSpPr/>
          <p:nvPr/>
        </p:nvSpPr>
        <p:spPr>
          <a:xfrm>
            <a:off x="611774" y="2519066"/>
            <a:ext cx="760344" cy="289780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0CEBCE-8ED0-B340-A9A7-32674BC8A517}"/>
              </a:ext>
            </a:extLst>
          </p:cNvPr>
          <p:cNvSpPr/>
          <p:nvPr/>
        </p:nvSpPr>
        <p:spPr>
          <a:xfrm>
            <a:off x="609600" y="2814794"/>
            <a:ext cx="760344" cy="378350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173B1B-618F-9241-85F5-885E8CD6FCC8}"/>
              </a:ext>
            </a:extLst>
          </p:cNvPr>
          <p:cNvGrpSpPr/>
          <p:nvPr/>
        </p:nvGrpSpPr>
        <p:grpSpPr>
          <a:xfrm>
            <a:off x="756817" y="3364376"/>
            <a:ext cx="470258" cy="476245"/>
            <a:chOff x="1430391" y="4500435"/>
            <a:chExt cx="627010" cy="634993"/>
          </a:xfrm>
        </p:grpSpPr>
        <p:pic>
          <p:nvPicPr>
            <p:cNvPr id="14" name="Picture 13" descr="Related image">
              <a:extLst>
                <a:ext uri="{FF2B5EF4-FFF2-40B4-BE49-F238E27FC236}">
                  <a16:creationId xmlns:a16="http://schemas.microsoft.com/office/drawing/2014/main" id="{3943DB49-F25A-FA41-8927-69E2128DE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391" y="4500435"/>
              <a:ext cx="627010" cy="63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5A3556-2691-694D-BA1A-CC7AF4088AC3}"/>
                </a:ext>
              </a:extLst>
            </p:cNvPr>
            <p:cNvSpPr txBox="1"/>
            <p:nvPr/>
          </p:nvSpPr>
          <p:spPr>
            <a:xfrm>
              <a:off x="1447662" y="4627535"/>
              <a:ext cx="5924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x86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B009FC-9DC4-B848-83E0-A93DFD3C3090}"/>
              </a:ext>
            </a:extLst>
          </p:cNvPr>
          <p:cNvCxnSpPr>
            <a:cxnSpLocks/>
          </p:cNvCxnSpPr>
          <p:nvPr/>
        </p:nvCxnSpPr>
        <p:spPr>
          <a:xfrm>
            <a:off x="1583312" y="1736261"/>
            <a:ext cx="490724" cy="0"/>
          </a:xfrm>
          <a:prstGeom prst="straightConnector1">
            <a:avLst/>
          </a:prstGeom>
          <a:ln w="31750" cmpd="sng">
            <a:solidFill>
              <a:schemeClr val="tx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095A94A-D5D8-714E-8019-4BEAB7C85D74}"/>
              </a:ext>
            </a:extLst>
          </p:cNvPr>
          <p:cNvGrpSpPr/>
          <p:nvPr/>
        </p:nvGrpSpPr>
        <p:grpSpPr>
          <a:xfrm>
            <a:off x="1321245" y="921962"/>
            <a:ext cx="521297" cy="3630988"/>
            <a:chOff x="1393222" y="914400"/>
            <a:chExt cx="695062" cy="484131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00B9120-8C3B-5B4E-B705-37274A0F9D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1099" y="914400"/>
              <a:ext cx="25800" cy="4469416"/>
            </a:xfrm>
            <a:prstGeom prst="straightConnector1">
              <a:avLst/>
            </a:prstGeom>
            <a:ln w="73025" cmpd="sng">
              <a:solidFill>
                <a:schemeClr val="tx1">
                  <a:lumMod val="50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12FB10-F222-5F46-BE77-D03F317B541E}"/>
                </a:ext>
              </a:extLst>
            </p:cNvPr>
            <p:cNvSpPr txBox="1"/>
            <p:nvPr/>
          </p:nvSpPr>
          <p:spPr>
            <a:xfrm>
              <a:off x="1393222" y="5355607"/>
              <a:ext cx="69506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PCIe</a:t>
              </a: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4F2B8F26-845E-5C4B-A87D-69799C34D43E}"/>
              </a:ext>
            </a:extLst>
          </p:cNvPr>
          <p:cNvSpPr/>
          <p:nvPr/>
        </p:nvSpPr>
        <p:spPr>
          <a:xfrm>
            <a:off x="1182485" y="2473979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860BDDC-4640-504F-86B0-C7E742C6E15A}"/>
              </a:ext>
            </a:extLst>
          </p:cNvPr>
          <p:cNvSpPr/>
          <p:nvPr/>
        </p:nvSpPr>
        <p:spPr>
          <a:xfrm>
            <a:off x="2162278" y="1377753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BCC0A51-7CD6-5F4E-9541-65BDC7DC2099}"/>
              </a:ext>
            </a:extLst>
          </p:cNvPr>
          <p:cNvCxnSpPr>
            <a:stCxn id="95" idx="7"/>
            <a:endCxn id="98" idx="3"/>
          </p:cNvCxnSpPr>
          <p:nvPr/>
        </p:nvCxnSpPr>
        <p:spPr>
          <a:xfrm flipV="1">
            <a:off x="1470851" y="1666119"/>
            <a:ext cx="740903" cy="857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B1072AA-CD90-2144-9494-C21920612240}"/>
              </a:ext>
            </a:extLst>
          </p:cNvPr>
          <p:cNvSpPr txBox="1"/>
          <p:nvPr/>
        </p:nvSpPr>
        <p:spPr>
          <a:xfrm>
            <a:off x="3792849" y="819150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Storage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Functions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9232A79-838A-E646-BE71-98B450D4E334}"/>
              </a:ext>
            </a:extLst>
          </p:cNvPr>
          <p:cNvSpPr txBox="1"/>
          <p:nvPr/>
        </p:nvSpPr>
        <p:spPr>
          <a:xfrm>
            <a:off x="2777986" y="1308857"/>
            <a:ext cx="772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 )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A4E4829-3084-8F47-9BE3-33495D043839}"/>
              </a:ext>
            </a:extLst>
          </p:cNvPr>
          <p:cNvCxnSpPr>
            <a:cxnSpLocks/>
          </p:cNvCxnSpPr>
          <p:nvPr/>
        </p:nvCxnSpPr>
        <p:spPr>
          <a:xfrm flipV="1">
            <a:off x="2511535" y="1546676"/>
            <a:ext cx="28540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D43FEAB-FBE4-5D41-A67E-BE3B54E02CB7}"/>
              </a:ext>
            </a:extLst>
          </p:cNvPr>
          <p:cNvCxnSpPr>
            <a:cxnSpLocks/>
            <a:stCxn id="125" idx="4"/>
            <a:endCxn id="123" idx="0"/>
          </p:cNvCxnSpPr>
          <p:nvPr/>
        </p:nvCxnSpPr>
        <p:spPr>
          <a:xfrm>
            <a:off x="2656929" y="2665344"/>
            <a:ext cx="0" cy="552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F2E5F2B8-B050-0540-B774-88A577D79CF7}"/>
              </a:ext>
            </a:extLst>
          </p:cNvPr>
          <p:cNvSpPr/>
          <p:nvPr/>
        </p:nvSpPr>
        <p:spPr>
          <a:xfrm>
            <a:off x="2488008" y="3217691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0C8B768-053E-9746-84F7-4E9DFDD7913D}"/>
              </a:ext>
            </a:extLst>
          </p:cNvPr>
          <p:cNvSpPr/>
          <p:nvPr/>
        </p:nvSpPr>
        <p:spPr>
          <a:xfrm>
            <a:off x="2488008" y="2327504"/>
            <a:ext cx="337841" cy="3378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3B7C4A3-88C8-1D4C-9995-C88973A181C3}"/>
              </a:ext>
            </a:extLst>
          </p:cNvPr>
          <p:cNvCxnSpPr>
            <a:cxnSpLocks/>
          </p:cNvCxnSpPr>
          <p:nvPr/>
        </p:nvCxnSpPr>
        <p:spPr>
          <a:xfrm flipH="1">
            <a:off x="2716537" y="1814258"/>
            <a:ext cx="316944" cy="521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D754A16-A1C4-D54B-9BFC-45D4E736E471}"/>
              </a:ext>
            </a:extLst>
          </p:cNvPr>
          <p:cNvGrpSpPr/>
          <p:nvPr/>
        </p:nvGrpSpPr>
        <p:grpSpPr>
          <a:xfrm>
            <a:off x="3124201" y="947067"/>
            <a:ext cx="500458" cy="451746"/>
            <a:chOff x="5777425" y="1109744"/>
            <a:chExt cx="703464" cy="634993"/>
          </a:xfrm>
        </p:grpSpPr>
        <p:pic>
          <p:nvPicPr>
            <p:cNvPr id="131" name="Picture 130" descr="Related image">
              <a:extLst>
                <a:ext uri="{FF2B5EF4-FFF2-40B4-BE49-F238E27FC236}">
                  <a16:creationId xmlns:a16="http://schemas.microsoft.com/office/drawing/2014/main" id="{764C27DF-16C4-044C-B534-08D66232D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289" y="1109744"/>
              <a:ext cx="627010" cy="63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B5A2BB5-0D42-AF41-B093-935DF6FF1CB9}"/>
                </a:ext>
              </a:extLst>
            </p:cNvPr>
            <p:cNvSpPr txBox="1"/>
            <p:nvPr/>
          </p:nvSpPr>
          <p:spPr>
            <a:xfrm>
              <a:off x="5777425" y="1242574"/>
              <a:ext cx="703464" cy="38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ARM</a:t>
              </a:r>
            </a:p>
          </p:txBody>
        </p:sp>
      </p:grp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4419AD0A-8F75-464D-A013-09A6A1A225F1}"/>
              </a:ext>
            </a:extLst>
          </p:cNvPr>
          <p:cNvCxnSpPr>
            <a:cxnSpLocks/>
          </p:cNvCxnSpPr>
          <p:nvPr/>
        </p:nvCxnSpPr>
        <p:spPr>
          <a:xfrm flipH="1">
            <a:off x="3481384" y="1145033"/>
            <a:ext cx="345049" cy="40269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D8A170D-60DD-744F-BFB0-C46B6B8C3D26}"/>
              </a:ext>
            </a:extLst>
          </p:cNvPr>
          <p:cNvGrpSpPr/>
          <p:nvPr/>
        </p:nvGrpSpPr>
        <p:grpSpPr>
          <a:xfrm>
            <a:off x="3164471" y="1885950"/>
            <a:ext cx="2198499" cy="1752600"/>
            <a:chOff x="3164471" y="2800350"/>
            <a:chExt cx="2198499" cy="1752600"/>
          </a:xfrm>
        </p:grpSpPr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FB7EEFA3-A55C-3C46-B39F-E8175DD6D3F8}"/>
                </a:ext>
              </a:extLst>
            </p:cNvPr>
            <p:cNvCxnSpPr>
              <a:cxnSpLocks/>
            </p:cNvCxnSpPr>
            <p:nvPr/>
          </p:nvCxnSpPr>
          <p:spPr>
            <a:xfrm>
              <a:off x="3408323" y="4291825"/>
              <a:ext cx="1782905" cy="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Cloud 184">
              <a:extLst>
                <a:ext uri="{FF2B5EF4-FFF2-40B4-BE49-F238E27FC236}">
                  <a16:creationId xmlns:a16="http://schemas.microsoft.com/office/drawing/2014/main" id="{0810F808-2F91-FE49-95C1-FBB372AF87DB}"/>
                </a:ext>
              </a:extLst>
            </p:cNvPr>
            <p:cNvSpPr/>
            <p:nvPr/>
          </p:nvSpPr>
          <p:spPr>
            <a:xfrm>
              <a:off x="3447574" y="3863738"/>
              <a:ext cx="1701600" cy="68921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AB5E8DB3-2BD3-874F-92EB-42F4649D2868}"/>
                </a:ext>
              </a:extLst>
            </p:cNvPr>
            <p:cNvCxnSpPr>
              <a:cxnSpLocks/>
              <a:stCxn id="187" idx="4"/>
            </p:cNvCxnSpPr>
            <p:nvPr/>
          </p:nvCxnSpPr>
          <p:spPr>
            <a:xfrm>
              <a:off x="3416544" y="3602840"/>
              <a:ext cx="0" cy="699031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325842C-F279-DD47-B60A-890992C5BEE8}"/>
                </a:ext>
              </a:extLst>
            </p:cNvPr>
            <p:cNvSpPr/>
            <p:nvPr/>
          </p:nvSpPr>
          <p:spPr>
            <a:xfrm>
              <a:off x="3247624" y="3264999"/>
              <a:ext cx="337841" cy="3378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1359BA9C-8664-D24B-940A-8E9B2B135F1F}"/>
                </a:ext>
              </a:extLst>
            </p:cNvPr>
            <p:cNvCxnSpPr>
              <a:cxnSpLocks/>
              <a:endCxn id="187" idx="0"/>
            </p:cNvCxnSpPr>
            <p:nvPr/>
          </p:nvCxnSpPr>
          <p:spPr>
            <a:xfrm>
              <a:off x="3164471" y="2800350"/>
              <a:ext cx="252074" cy="4646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A081F85D-23DE-B841-92BE-87DC8F27321D}"/>
                </a:ext>
              </a:extLst>
            </p:cNvPr>
            <p:cNvCxnSpPr>
              <a:cxnSpLocks/>
              <a:stCxn id="199" idx="4"/>
            </p:cNvCxnSpPr>
            <p:nvPr/>
          </p:nvCxnSpPr>
          <p:spPr>
            <a:xfrm flipH="1">
              <a:off x="5191228" y="3587743"/>
              <a:ext cx="2822" cy="725060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D6355F0-C0C2-6443-9F7F-3BB0165B3E32}"/>
                </a:ext>
              </a:extLst>
            </p:cNvPr>
            <p:cNvSpPr/>
            <p:nvPr/>
          </p:nvSpPr>
          <p:spPr>
            <a:xfrm>
              <a:off x="5025129" y="3249902"/>
              <a:ext cx="337841" cy="3378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78A3EB72-EC36-BF4B-867D-68C799331569}"/>
                </a:ext>
              </a:extLst>
            </p:cNvPr>
            <p:cNvSpPr txBox="1"/>
            <p:nvPr/>
          </p:nvSpPr>
          <p:spPr>
            <a:xfrm>
              <a:off x="3468932" y="4006291"/>
              <a:ext cx="17112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RDMA / TCP / REST</a:t>
              </a:r>
            </a:p>
          </p:txBody>
        </p:sp>
      </p:grp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78A3CAA2-11FF-A541-9669-D0F30024AA48}"/>
              </a:ext>
            </a:extLst>
          </p:cNvPr>
          <p:cNvCxnSpPr>
            <a:cxnSpLocks/>
          </p:cNvCxnSpPr>
          <p:nvPr/>
        </p:nvCxnSpPr>
        <p:spPr>
          <a:xfrm>
            <a:off x="1143592" y="3608012"/>
            <a:ext cx="439720" cy="0"/>
          </a:xfrm>
          <a:prstGeom prst="straightConnector1">
            <a:avLst/>
          </a:prstGeom>
          <a:ln w="31750" cmpd="sng">
            <a:solidFill>
              <a:schemeClr val="tx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561A21-AB8C-5C4F-9A1A-6631CB5AB696}"/>
              </a:ext>
            </a:extLst>
          </p:cNvPr>
          <p:cNvGrpSpPr/>
          <p:nvPr/>
        </p:nvGrpSpPr>
        <p:grpSpPr>
          <a:xfrm>
            <a:off x="4944749" y="921962"/>
            <a:ext cx="2222545" cy="3630988"/>
            <a:chOff x="4944749" y="921962"/>
            <a:chExt cx="2222545" cy="3630988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8DF935F-EB3D-534F-8B17-7AFE47ED43BE}"/>
                </a:ext>
              </a:extLst>
            </p:cNvPr>
            <p:cNvGrpSpPr/>
            <p:nvPr/>
          </p:nvGrpSpPr>
          <p:grpSpPr>
            <a:xfrm>
              <a:off x="6645997" y="921962"/>
              <a:ext cx="521297" cy="3630988"/>
              <a:chOff x="1393222" y="914400"/>
              <a:chExt cx="695062" cy="4841316"/>
            </a:xfrm>
          </p:grpSpPr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4115B93E-CF1D-874A-8789-92BAF8DC7B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1099" y="914400"/>
                <a:ext cx="25800" cy="4469416"/>
              </a:xfrm>
              <a:prstGeom prst="straightConnector1">
                <a:avLst/>
              </a:prstGeom>
              <a:ln w="73025" cmpd="sng">
                <a:solidFill>
                  <a:schemeClr val="tx1">
                    <a:lumMod val="50000"/>
                  </a:schemeClr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618381C4-BAE3-D648-98C4-754E308AD7EA}"/>
                  </a:ext>
                </a:extLst>
              </p:cNvPr>
              <p:cNvSpPr txBox="1"/>
              <p:nvPr/>
            </p:nvSpPr>
            <p:spPr>
              <a:xfrm>
                <a:off x="1393222" y="5355607"/>
                <a:ext cx="69506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35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PCIe</a:t>
                </a:r>
              </a:p>
            </p:txBody>
          </p:sp>
        </p:grp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2C82F49-A07A-9441-A167-1A49CEA5A04E}"/>
                </a:ext>
              </a:extLst>
            </p:cNvPr>
            <p:cNvSpPr/>
            <p:nvPr/>
          </p:nvSpPr>
          <p:spPr>
            <a:xfrm>
              <a:off x="4944749" y="947067"/>
              <a:ext cx="1587605" cy="1860845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6DC20E2B-1DEE-1942-BFE6-DE52C5DCB645}"/>
                </a:ext>
              </a:extLst>
            </p:cNvPr>
            <p:cNvCxnSpPr>
              <a:cxnSpLocks/>
            </p:cNvCxnSpPr>
            <p:nvPr/>
          </p:nvCxnSpPr>
          <p:spPr>
            <a:xfrm>
              <a:off x="6532354" y="1699313"/>
              <a:ext cx="378900" cy="0"/>
            </a:xfrm>
            <a:prstGeom prst="straightConnector1">
              <a:avLst/>
            </a:prstGeom>
            <a:ln w="31750" cmpd="sng">
              <a:solidFill>
                <a:schemeClr val="tx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A29ED39-AE79-164F-9670-574F431962FF}"/>
                </a:ext>
              </a:extLst>
            </p:cNvPr>
            <p:cNvGrpSpPr/>
            <p:nvPr/>
          </p:nvGrpSpPr>
          <p:grpSpPr>
            <a:xfrm>
              <a:off x="5976543" y="926083"/>
              <a:ext cx="500459" cy="451746"/>
              <a:chOff x="5767309" y="1109744"/>
              <a:chExt cx="703464" cy="634993"/>
            </a:xfrm>
          </p:grpSpPr>
          <p:pic>
            <p:nvPicPr>
              <p:cNvPr id="231" name="Picture 230" descr="Related image">
                <a:extLst>
                  <a:ext uri="{FF2B5EF4-FFF2-40B4-BE49-F238E27FC236}">
                    <a16:creationId xmlns:a16="http://schemas.microsoft.com/office/drawing/2014/main" id="{6755BC37-75A1-A448-A25A-9CFAA204A0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289" y="1109744"/>
                <a:ext cx="627010" cy="634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20D701B-7E94-A642-9693-E91C444AE061}"/>
                  </a:ext>
                </a:extLst>
              </p:cNvPr>
              <p:cNvSpPr txBox="1"/>
              <p:nvPr/>
            </p:nvSpPr>
            <p:spPr>
              <a:xfrm>
                <a:off x="5767309" y="1242574"/>
                <a:ext cx="703464" cy="389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ARM</a:t>
                </a:r>
              </a:p>
            </p:txBody>
          </p:sp>
        </p:grpSp>
      </p:grp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7CBC134-3EDD-8E48-85BD-C558484FE23A}"/>
              </a:ext>
            </a:extLst>
          </p:cNvPr>
          <p:cNvCxnSpPr>
            <a:cxnSpLocks/>
            <a:endCxn id="138" idx="1"/>
          </p:cNvCxnSpPr>
          <p:nvPr/>
        </p:nvCxnSpPr>
        <p:spPr>
          <a:xfrm>
            <a:off x="1552214" y="3801911"/>
            <a:ext cx="820144" cy="0"/>
          </a:xfrm>
          <a:prstGeom prst="straightConnector1">
            <a:avLst/>
          </a:prstGeom>
          <a:ln w="31750" cmpd="sng">
            <a:solidFill>
              <a:schemeClr val="tx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E42AEAC4-AA33-A04F-ADC7-6299FF5FB388}"/>
              </a:ext>
            </a:extLst>
          </p:cNvPr>
          <p:cNvCxnSpPr>
            <a:cxnSpLocks/>
            <a:stCxn id="198" idx="2"/>
          </p:cNvCxnSpPr>
          <p:nvPr/>
        </p:nvCxnSpPr>
        <p:spPr>
          <a:xfrm flipH="1">
            <a:off x="5253659" y="1851798"/>
            <a:ext cx="281999" cy="468742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475322-46D3-E64F-B9E2-155E94C04DDE}"/>
              </a:ext>
            </a:extLst>
          </p:cNvPr>
          <p:cNvGrpSpPr/>
          <p:nvPr/>
        </p:nvGrpSpPr>
        <p:grpSpPr>
          <a:xfrm>
            <a:off x="4762005" y="1132632"/>
            <a:ext cx="1160137" cy="719166"/>
            <a:chOff x="4762005" y="1132632"/>
            <a:chExt cx="1160137" cy="719166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A3D858C-4F18-E34A-B20E-5DB07B8DF3F7}"/>
                </a:ext>
              </a:extLst>
            </p:cNvPr>
            <p:cNvSpPr txBox="1"/>
            <p:nvPr/>
          </p:nvSpPr>
          <p:spPr>
            <a:xfrm>
              <a:off x="5149173" y="1297800"/>
              <a:ext cx="77296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 )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EA855FA8-A841-DF41-A467-0845DF173F2F}"/>
                </a:ext>
              </a:extLst>
            </p:cNvPr>
            <p:cNvCxnSpPr>
              <a:cxnSpLocks/>
              <a:endCxn id="198" idx="1"/>
            </p:cNvCxnSpPr>
            <p:nvPr/>
          </p:nvCxnSpPr>
          <p:spPr>
            <a:xfrm>
              <a:off x="4762005" y="1132632"/>
              <a:ext cx="387168" cy="442167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5C4123-B91B-4E46-B9C0-D60292A9E0E0}"/>
              </a:ext>
            </a:extLst>
          </p:cNvPr>
          <p:cNvGrpSpPr/>
          <p:nvPr/>
        </p:nvGrpSpPr>
        <p:grpSpPr>
          <a:xfrm>
            <a:off x="5642729" y="1814257"/>
            <a:ext cx="1225500" cy="2268061"/>
            <a:chOff x="5642729" y="1814257"/>
            <a:chExt cx="1225500" cy="2268061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DBC67ED-0C6C-804D-88E8-FD1B9D45B76E}"/>
                </a:ext>
              </a:extLst>
            </p:cNvPr>
            <p:cNvSpPr/>
            <p:nvPr/>
          </p:nvSpPr>
          <p:spPr>
            <a:xfrm>
              <a:off x="5769166" y="2312407"/>
              <a:ext cx="337841" cy="3378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F7AD26A3-B55D-7D44-B256-D67ADAAF33F1}"/>
                </a:ext>
              </a:extLst>
            </p:cNvPr>
            <p:cNvCxnSpPr>
              <a:cxnSpLocks/>
              <a:endCxn id="201" idx="0"/>
            </p:cNvCxnSpPr>
            <p:nvPr/>
          </p:nvCxnSpPr>
          <p:spPr>
            <a:xfrm>
              <a:off x="5642729" y="1814257"/>
              <a:ext cx="295358" cy="4981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2B107A50-31A7-CD4F-9EC1-A4F610AA4915}"/>
                </a:ext>
              </a:extLst>
            </p:cNvPr>
            <p:cNvCxnSpPr>
              <a:cxnSpLocks/>
            </p:cNvCxnSpPr>
            <p:nvPr/>
          </p:nvCxnSpPr>
          <p:spPr>
            <a:xfrm>
              <a:off x="5938086" y="2649829"/>
              <a:ext cx="0" cy="5523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96CFDB3-BED9-7340-A02F-5ADCAC8C07C6}"/>
                </a:ext>
              </a:extLst>
            </p:cNvPr>
            <p:cNvSpPr/>
            <p:nvPr/>
          </p:nvSpPr>
          <p:spPr>
            <a:xfrm>
              <a:off x="5763420" y="3217691"/>
              <a:ext cx="337841" cy="3378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77EB5ED6-172A-0D4F-9C9B-C7F829E0EE4E}"/>
                </a:ext>
              </a:extLst>
            </p:cNvPr>
            <p:cNvCxnSpPr>
              <a:cxnSpLocks/>
            </p:cNvCxnSpPr>
            <p:nvPr/>
          </p:nvCxnSpPr>
          <p:spPr>
            <a:xfrm>
              <a:off x="6192741" y="3801911"/>
              <a:ext cx="675488" cy="0"/>
            </a:xfrm>
            <a:prstGeom prst="straightConnector1">
              <a:avLst/>
            </a:prstGeom>
            <a:ln w="31750" cmpd="sng">
              <a:solidFill>
                <a:schemeClr val="tx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Picture 8" descr="Image result for nvme ssd icon">
              <a:extLst>
                <a:ext uri="{FF2B5EF4-FFF2-40B4-BE49-F238E27FC236}">
                  <a16:creationId xmlns:a16="http://schemas.microsoft.com/office/drawing/2014/main" id="{F2B8F3D3-A280-9742-ABD8-91CDFAE38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940" y="3561516"/>
              <a:ext cx="520802" cy="520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9238D7-63C8-6542-9DA9-2C511544FCA6}"/>
              </a:ext>
            </a:extLst>
          </p:cNvPr>
          <p:cNvSpPr txBox="1"/>
          <p:nvPr/>
        </p:nvSpPr>
        <p:spPr>
          <a:xfrm>
            <a:off x="1935226" y="4481694"/>
            <a:ext cx="846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Client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6833AF-1318-4449-B6F7-D28A0330713D}"/>
              </a:ext>
            </a:extLst>
          </p:cNvPr>
          <p:cNvSpPr txBox="1"/>
          <p:nvPr/>
        </p:nvSpPr>
        <p:spPr>
          <a:xfrm>
            <a:off x="5561776" y="4481694"/>
            <a:ext cx="9006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Server</a:t>
            </a:r>
            <a:endParaRPr lang="en-US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BEA5F06-44E1-CE4D-A278-94FBE0DB880F}"/>
              </a:ext>
            </a:extLst>
          </p:cNvPr>
          <p:cNvGrpSpPr/>
          <p:nvPr/>
        </p:nvGrpSpPr>
        <p:grpSpPr>
          <a:xfrm>
            <a:off x="389860" y="4706281"/>
            <a:ext cx="1250338" cy="470932"/>
            <a:chOff x="4466095" y="6309645"/>
            <a:chExt cx="2111771" cy="795385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1701211-A8E0-6247-9B50-FF2B4D54D72A}"/>
                </a:ext>
              </a:extLst>
            </p:cNvPr>
            <p:cNvSpPr/>
            <p:nvPr/>
          </p:nvSpPr>
          <p:spPr>
            <a:xfrm>
              <a:off x="4466095" y="6346769"/>
              <a:ext cx="450454" cy="45045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EA2984F-10C8-1E4D-AADA-BB01B368159C}"/>
                </a:ext>
              </a:extLst>
            </p:cNvPr>
            <p:cNvSpPr txBox="1"/>
            <p:nvPr/>
          </p:nvSpPr>
          <p:spPr>
            <a:xfrm>
              <a:off x="4847773" y="6309645"/>
              <a:ext cx="571804" cy="623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=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B4DE0A7-2BC1-1748-8313-1A1F578CEA88}"/>
                </a:ext>
              </a:extLst>
            </p:cNvPr>
            <p:cNvGrpSpPr/>
            <p:nvPr/>
          </p:nvGrpSpPr>
          <p:grpSpPr>
            <a:xfrm>
              <a:off x="5295683" y="6309645"/>
              <a:ext cx="1282183" cy="795385"/>
              <a:chOff x="7158182" y="6111566"/>
              <a:chExt cx="1282183" cy="79538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2EF9652-1272-6D4E-8E5D-2015EE439AE9}"/>
                  </a:ext>
                </a:extLst>
              </p:cNvPr>
              <p:cNvGrpSpPr/>
              <p:nvPr/>
            </p:nvGrpSpPr>
            <p:grpSpPr>
              <a:xfrm>
                <a:off x="7263310" y="6112013"/>
                <a:ext cx="364987" cy="364987"/>
                <a:chOff x="4337904" y="5889580"/>
                <a:chExt cx="364987" cy="36498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4F59F3B3-7605-024D-AD68-FEDDFA2F7842}"/>
                    </a:ext>
                  </a:extLst>
                </p:cNvPr>
                <p:cNvCxnSpPr>
                  <a:cxnSpLocks/>
                  <a:stCxn id="117" idx="2"/>
                  <a:endCxn id="117" idx="6"/>
                </p:cNvCxnSpPr>
                <p:nvPr/>
              </p:nvCxnSpPr>
              <p:spPr>
                <a:xfrm>
                  <a:off x="4337904" y="6072074"/>
                  <a:ext cx="36498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103C9AB2-1C5E-3849-954A-D4A2C7352319}"/>
                    </a:ext>
                  </a:extLst>
                </p:cNvPr>
                <p:cNvGrpSpPr/>
                <p:nvPr/>
              </p:nvGrpSpPr>
              <p:grpSpPr>
                <a:xfrm>
                  <a:off x="4337904" y="5889580"/>
                  <a:ext cx="364987" cy="364987"/>
                  <a:chOff x="5029200" y="609600"/>
                  <a:chExt cx="2225068" cy="2225068"/>
                </a:xfrm>
              </p:grpSpPr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6A9FDF68-0E56-F545-BE74-8AB29FD900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29200" y="609600"/>
                    <a:ext cx="2225068" cy="222506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10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endParaRPr>
                  </a:p>
                </p:txBody>
              </p: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0B046AC3-B417-BA4D-9D55-C7FA7A26C6D9}"/>
                      </a:ext>
                    </a:extLst>
                  </p:cNvPr>
                  <p:cNvCxnSpPr>
                    <a:cxnSpLocks/>
                    <a:stCxn id="117" idx="0"/>
                    <a:endCxn id="117" idx="4"/>
                  </p:cNvCxnSpPr>
                  <p:nvPr/>
                </p:nvCxnSpPr>
                <p:spPr>
                  <a:xfrm>
                    <a:off x="6141734" y="609600"/>
                    <a:ext cx="0" cy="22250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6387240F-7DD9-034B-91B4-5DBCFAFB460B}"/>
                      </a:ext>
                    </a:extLst>
                  </p:cNvPr>
                  <p:cNvCxnSpPr>
                    <a:cxnSpLocks/>
                    <a:stCxn id="117" idx="1"/>
                    <a:endCxn id="117" idx="5"/>
                  </p:cNvCxnSpPr>
                  <p:nvPr/>
                </p:nvCxnSpPr>
                <p:spPr>
                  <a:xfrm>
                    <a:off x="5355054" y="935454"/>
                    <a:ext cx="1573360" cy="157336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B6EC8C49-8BBD-6848-94F1-6488700E1353}"/>
                      </a:ext>
                    </a:extLst>
                  </p:cNvPr>
                  <p:cNvCxnSpPr>
                    <a:cxnSpLocks/>
                    <a:stCxn id="117" idx="7"/>
                    <a:endCxn id="117" idx="3"/>
                  </p:cNvCxnSpPr>
                  <p:nvPr/>
                </p:nvCxnSpPr>
                <p:spPr>
                  <a:xfrm flipH="1">
                    <a:off x="5355054" y="935454"/>
                    <a:ext cx="1573360" cy="157336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AEDF0C7C-7841-2940-A13F-530D39E7786B}"/>
                      </a:ext>
                    </a:extLst>
                  </p:cNvPr>
                  <p:cNvCxnSpPr>
                    <a:cxnSpLocks/>
                    <a:stCxn id="129" idx="2"/>
                    <a:endCxn id="129" idx="6"/>
                  </p:cNvCxnSpPr>
                  <p:nvPr/>
                </p:nvCxnSpPr>
                <p:spPr>
                  <a:xfrm>
                    <a:off x="5479445" y="1719414"/>
                    <a:ext cx="131968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91F09C30-09F4-3144-9E2A-5646486C2575}"/>
                      </a:ext>
                    </a:extLst>
                  </p:cNvPr>
                  <p:cNvCxnSpPr>
                    <a:cxnSpLocks/>
                    <a:stCxn id="129" idx="0"/>
                    <a:endCxn id="129" idx="4"/>
                  </p:cNvCxnSpPr>
                  <p:nvPr/>
                </p:nvCxnSpPr>
                <p:spPr>
                  <a:xfrm>
                    <a:off x="6139288" y="1059571"/>
                    <a:ext cx="0" cy="131968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08D024F6-5081-2B45-8F68-C521AF04E949}"/>
                      </a:ext>
                    </a:extLst>
                  </p:cNvPr>
                  <p:cNvCxnSpPr>
                    <a:cxnSpLocks/>
                    <a:stCxn id="129" idx="1"/>
                    <a:endCxn id="129" idx="5"/>
                  </p:cNvCxnSpPr>
                  <p:nvPr/>
                </p:nvCxnSpPr>
                <p:spPr>
                  <a:xfrm>
                    <a:off x="5672709" y="1252835"/>
                    <a:ext cx="933158" cy="9331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AE526234-6731-564D-ACE9-4A3FB56807F4}"/>
                      </a:ext>
                    </a:extLst>
                  </p:cNvPr>
                  <p:cNvCxnSpPr>
                    <a:cxnSpLocks/>
                    <a:stCxn id="129" idx="3"/>
                    <a:endCxn id="129" idx="7"/>
                  </p:cNvCxnSpPr>
                  <p:nvPr/>
                </p:nvCxnSpPr>
                <p:spPr>
                  <a:xfrm flipV="1">
                    <a:off x="5672709" y="1252835"/>
                    <a:ext cx="933158" cy="9331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26B4DE63-E9D1-8C4D-9E07-0826317B10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479444" y="1059572"/>
                    <a:ext cx="1319685" cy="13196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9B64881-3EA7-FD41-BBDC-3296A242245D}"/>
                  </a:ext>
                </a:extLst>
              </p:cNvPr>
              <p:cNvSpPr txBox="1"/>
              <p:nvPr/>
            </p:nvSpPr>
            <p:spPr>
              <a:xfrm>
                <a:off x="7158182" y="6400125"/>
                <a:ext cx="685516" cy="506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35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SQ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8F7BE20-A972-EE45-883E-6392EBD4488D}"/>
                  </a:ext>
                </a:extLst>
              </p:cNvPr>
              <p:cNvSpPr txBox="1"/>
              <p:nvPr/>
            </p:nvSpPr>
            <p:spPr>
              <a:xfrm>
                <a:off x="7681747" y="6400125"/>
                <a:ext cx="758618" cy="506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35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CQ</a:t>
                </a: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F5A98E7-48AD-A846-A1A5-973E7CFCBA1E}"/>
                  </a:ext>
                </a:extLst>
              </p:cNvPr>
              <p:cNvGrpSpPr/>
              <p:nvPr/>
            </p:nvGrpSpPr>
            <p:grpSpPr>
              <a:xfrm>
                <a:off x="7810791" y="6111566"/>
                <a:ext cx="364987" cy="364987"/>
                <a:chOff x="4337904" y="5889580"/>
                <a:chExt cx="364987" cy="36498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78E992CA-695B-2846-888F-D633554DBBBE}"/>
                    </a:ext>
                  </a:extLst>
                </p:cNvPr>
                <p:cNvCxnSpPr>
                  <a:cxnSpLocks/>
                  <a:stCxn id="103" idx="2"/>
                  <a:endCxn id="103" idx="6"/>
                </p:cNvCxnSpPr>
                <p:nvPr/>
              </p:nvCxnSpPr>
              <p:spPr>
                <a:xfrm>
                  <a:off x="4337904" y="6072074"/>
                  <a:ext cx="36498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BC8C95C-A753-134A-A3AC-8437676A52E8}"/>
                    </a:ext>
                  </a:extLst>
                </p:cNvPr>
                <p:cNvGrpSpPr/>
                <p:nvPr/>
              </p:nvGrpSpPr>
              <p:grpSpPr>
                <a:xfrm>
                  <a:off x="4337904" y="5889580"/>
                  <a:ext cx="364987" cy="364987"/>
                  <a:chOff x="5029200" y="609600"/>
                  <a:chExt cx="2225068" cy="2225068"/>
                </a:xfrm>
              </p:grpSpPr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0CFA518C-78D2-9043-B18B-66CFDFE4F5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29200" y="609600"/>
                    <a:ext cx="2225068" cy="222506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100">
                      <a:solidFill>
                        <a:schemeClr val="bg1"/>
                      </a:solidFill>
                      <a:latin typeface="Gill Sans" panose="020B0502020104020203" pitchFamily="34" charset="-79"/>
                      <a:cs typeface="Gill Sans" panose="020B0502020104020203" pitchFamily="34" charset="-79"/>
                    </a:endParaRPr>
                  </a:p>
                </p:txBody>
              </p: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EFEEC840-27C9-4841-AAB0-CD0A107E2752}"/>
                      </a:ext>
                    </a:extLst>
                  </p:cNvPr>
                  <p:cNvCxnSpPr>
                    <a:cxnSpLocks/>
                    <a:stCxn id="103" idx="0"/>
                    <a:endCxn id="103" idx="4"/>
                  </p:cNvCxnSpPr>
                  <p:nvPr/>
                </p:nvCxnSpPr>
                <p:spPr>
                  <a:xfrm>
                    <a:off x="6141734" y="609600"/>
                    <a:ext cx="0" cy="22250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4B385129-868A-B944-9296-67D62A36BFBF}"/>
                      </a:ext>
                    </a:extLst>
                  </p:cNvPr>
                  <p:cNvCxnSpPr>
                    <a:cxnSpLocks/>
                    <a:stCxn id="103" idx="1"/>
                    <a:endCxn id="103" idx="5"/>
                  </p:cNvCxnSpPr>
                  <p:nvPr/>
                </p:nvCxnSpPr>
                <p:spPr>
                  <a:xfrm>
                    <a:off x="5355054" y="935454"/>
                    <a:ext cx="1573360" cy="157336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33141C8A-0DBE-4544-AC4F-522E52CDE489}"/>
                      </a:ext>
                    </a:extLst>
                  </p:cNvPr>
                  <p:cNvCxnSpPr>
                    <a:cxnSpLocks/>
                    <a:stCxn id="103" idx="7"/>
                    <a:endCxn id="103" idx="3"/>
                  </p:cNvCxnSpPr>
                  <p:nvPr/>
                </p:nvCxnSpPr>
                <p:spPr>
                  <a:xfrm flipH="1">
                    <a:off x="5355054" y="935454"/>
                    <a:ext cx="1573360" cy="157336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6DC20589-5161-CC45-A343-87F39F93C962}"/>
                      </a:ext>
                    </a:extLst>
                  </p:cNvPr>
                  <p:cNvCxnSpPr>
                    <a:cxnSpLocks/>
                    <a:stCxn id="111" idx="2"/>
                    <a:endCxn id="111" idx="6"/>
                  </p:cNvCxnSpPr>
                  <p:nvPr/>
                </p:nvCxnSpPr>
                <p:spPr>
                  <a:xfrm>
                    <a:off x="5479445" y="1719414"/>
                    <a:ext cx="131968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5B69C12E-6247-6D41-A771-737E18E6084E}"/>
                      </a:ext>
                    </a:extLst>
                  </p:cNvPr>
                  <p:cNvCxnSpPr>
                    <a:cxnSpLocks/>
                    <a:stCxn id="111" idx="0"/>
                    <a:endCxn id="111" idx="4"/>
                  </p:cNvCxnSpPr>
                  <p:nvPr/>
                </p:nvCxnSpPr>
                <p:spPr>
                  <a:xfrm>
                    <a:off x="6139288" y="1059571"/>
                    <a:ext cx="0" cy="131968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07847036-6AE7-2546-91EF-A969091680EC}"/>
                      </a:ext>
                    </a:extLst>
                  </p:cNvPr>
                  <p:cNvCxnSpPr>
                    <a:cxnSpLocks/>
                    <a:stCxn id="111" idx="1"/>
                    <a:endCxn id="111" idx="5"/>
                  </p:cNvCxnSpPr>
                  <p:nvPr/>
                </p:nvCxnSpPr>
                <p:spPr>
                  <a:xfrm>
                    <a:off x="5672709" y="1252835"/>
                    <a:ext cx="933158" cy="9331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5B0B8476-BB6B-BB4A-8B27-FED8B9AE12B9}"/>
                      </a:ext>
                    </a:extLst>
                  </p:cNvPr>
                  <p:cNvCxnSpPr>
                    <a:cxnSpLocks/>
                    <a:stCxn id="111" idx="3"/>
                    <a:endCxn id="111" idx="7"/>
                  </p:cNvCxnSpPr>
                  <p:nvPr/>
                </p:nvCxnSpPr>
                <p:spPr>
                  <a:xfrm flipV="1">
                    <a:off x="5672709" y="1252835"/>
                    <a:ext cx="933158" cy="9331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4DD4EF82-AF8F-3645-AFD8-4944EDB9D1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479444" y="1059572"/>
                    <a:ext cx="1319685" cy="13196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7EB9814-D37D-0244-BFE3-4262D1D29461}"/>
              </a:ext>
            </a:extLst>
          </p:cNvPr>
          <p:cNvSpPr/>
          <p:nvPr/>
        </p:nvSpPr>
        <p:spPr>
          <a:xfrm>
            <a:off x="2069995" y="971550"/>
            <a:ext cx="1587605" cy="1860845"/>
          </a:xfrm>
          <a:prstGeom prst="rect">
            <a:avLst/>
          </a:prstGeom>
          <a:solidFill>
            <a:schemeClr val="tx1">
              <a:lumMod val="50000"/>
              <a:alpha val="1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EE912E4-5EDA-354E-BAD0-138BDAB42C85}"/>
              </a:ext>
            </a:extLst>
          </p:cNvPr>
          <p:cNvSpPr/>
          <p:nvPr/>
        </p:nvSpPr>
        <p:spPr>
          <a:xfrm>
            <a:off x="4932911" y="971550"/>
            <a:ext cx="1587605" cy="1860845"/>
          </a:xfrm>
          <a:prstGeom prst="rect">
            <a:avLst/>
          </a:prstGeom>
          <a:solidFill>
            <a:schemeClr val="tx1">
              <a:lumMod val="50000"/>
              <a:alpha val="1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93922363-C49E-0E4F-AE0C-60EC46F9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E57A-4800-EE45-8F2A-3C4AB618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LeapIO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D58FC7-AC53-DC4A-A03E-2017954A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4EBE7-861D-0940-8BFF-6F06F85388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08" y="849809"/>
            <a:ext cx="8621875" cy="4265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E0AEB6B3-FDF9-5D41-8992-C6BD42E581E4}"/>
              </a:ext>
            </a:extLst>
          </p:cNvPr>
          <p:cNvSpPr/>
          <p:nvPr/>
        </p:nvSpPr>
        <p:spPr>
          <a:xfrm>
            <a:off x="1371600" y="1699094"/>
            <a:ext cx="6509414" cy="436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How to achieve portability?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B32FB88-1F3D-A849-90B7-C3C25BC2A44E}"/>
              </a:ext>
            </a:extLst>
          </p:cNvPr>
          <p:cNvSpPr/>
          <p:nvPr/>
        </p:nvSpPr>
        <p:spPr>
          <a:xfrm>
            <a:off x="1219200" y="5238750"/>
            <a:ext cx="6503596" cy="436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How to achieve service composability?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07FA557-0896-164A-9549-36046BD84549}"/>
              </a:ext>
            </a:extLst>
          </p:cNvPr>
          <p:cNvSpPr/>
          <p:nvPr/>
        </p:nvSpPr>
        <p:spPr>
          <a:xfrm>
            <a:off x="1377417" y="2765894"/>
            <a:ext cx="6503597" cy="436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How to achieve bare-metal performance?   </a:t>
            </a:r>
          </a:p>
        </p:txBody>
      </p:sp>
    </p:spTree>
    <p:extLst>
      <p:ext uri="{BB962C8B-B14F-4D97-AF65-F5344CB8AC3E}">
        <p14:creationId xmlns:p14="http://schemas.microsoft.com/office/powerpoint/2010/main" val="3075621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9|7.4|10|13.4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7|11.8|11.2|11.3|10.9|13.6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5.4|9.2|7.7|11|4.5|2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9.9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2800" dirty="0" smtClean="0">
            <a:solidFill>
              <a:schemeClr val="bg1"/>
            </a:solidFill>
            <a:latin typeface="Gill Sans" panose="020B0502020104020203" pitchFamily="34" charset="-79"/>
            <a:cs typeface="Gill Sans" panose="020B0502020104020203" pitchFamily="34" charset="-79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1"/>
            </a:solidFill>
            <a:latin typeface="Gill Sans" panose="020B0502020104020203" pitchFamily="34" charset="-79"/>
            <a:cs typeface="Gill Sans" panose="020B0502020104020203" pitchFamily="34" charset="-79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E55773F-F682-F341-99EE-EF6ACAE0B23E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147171</TotalTime>
  <Words>610</Words>
  <Application>Microsoft Macintosh PowerPoint</Application>
  <PresentationFormat>On-screen Show (16:9)</PresentationFormat>
  <Paragraphs>251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Calibri</vt:lpstr>
      <vt:lpstr>Gill Sans</vt:lpstr>
      <vt:lpstr>Gill Sans SemiBold</vt:lpstr>
      <vt:lpstr>Gill Sans Ultra Bold</vt:lpstr>
      <vt:lpstr>Helvetica</vt:lpstr>
      <vt:lpstr>Lucida Grande</vt:lpstr>
      <vt:lpstr>Times New Roman</vt:lpstr>
      <vt:lpstr>Wingdings</vt:lpstr>
      <vt:lpstr>Horizon</vt:lpstr>
      <vt:lpstr>LeapIO: Efficient and Portable Virtual  NVMe Storage on ARM SoCs</vt:lpstr>
      <vt:lpstr>Today’s Cloud Storage Model</vt:lpstr>
      <vt:lpstr>The Heavy Cloud Storage Tax</vt:lpstr>
      <vt:lpstr>ARM Offloading for Cost-Efficiency</vt:lpstr>
      <vt:lpstr>LeapIO Overview</vt:lpstr>
      <vt:lpstr>PowerPoint Presentation</vt:lpstr>
      <vt:lpstr>LeapIO Architecture</vt:lpstr>
      <vt:lpstr>PowerPoint Presentation</vt:lpstr>
      <vt:lpstr>LeapIO Challenges</vt:lpstr>
      <vt:lpstr>The Need for Portability</vt:lpstr>
      <vt:lpstr>LeapIO Portability</vt:lpstr>
      <vt:lpstr>LeapIO Efficient Data Path </vt:lpstr>
      <vt:lpstr>Existing ARM SoC Design Inefficiencies</vt:lpstr>
      <vt:lpstr>Software Stack Overhead (“SoC”-VM)</vt:lpstr>
      <vt:lpstr>LeapIO Performance on ARM SoC</vt:lpstr>
      <vt:lpstr>More in the Paper!</vt:lpstr>
      <vt:lpstr>LeapIO Summary</vt:lpstr>
    </vt:vector>
  </TitlesOfParts>
  <Manager/>
  <Company>UC Berkeley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 G</dc:creator>
  <cp:keywords/>
  <dc:description/>
  <cp:lastModifiedBy>Huaicheng Li</cp:lastModifiedBy>
  <cp:revision>2791</cp:revision>
  <cp:lastPrinted>2020-02-12T05:28:46Z</cp:lastPrinted>
  <dcterms:created xsi:type="dcterms:W3CDTF">2010-10-14T08:11:44Z</dcterms:created>
  <dcterms:modified xsi:type="dcterms:W3CDTF">2020-04-14T04:21:21Z</dcterms:modified>
  <cp:category/>
</cp:coreProperties>
</file>